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75" r:id="rId3"/>
    <p:sldId id="295" r:id="rId4"/>
    <p:sldId id="288" r:id="rId5"/>
    <p:sldId id="299" r:id="rId6"/>
    <p:sldId id="302" r:id="rId7"/>
    <p:sldId id="300" r:id="rId8"/>
    <p:sldId id="301" r:id="rId9"/>
    <p:sldId id="312" r:id="rId10"/>
    <p:sldId id="297" r:id="rId11"/>
    <p:sldId id="293" r:id="rId12"/>
    <p:sldId id="271" r:id="rId13"/>
    <p:sldId id="313" r:id="rId14"/>
    <p:sldId id="314" r:id="rId15"/>
    <p:sldId id="315" r:id="rId16"/>
    <p:sldId id="31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72" autoAdjust="0"/>
  </p:normalViewPr>
  <p:slideViewPr>
    <p:cSldViewPr>
      <p:cViewPr varScale="1">
        <p:scale>
          <a:sx n="76" d="100"/>
          <a:sy n="76" d="100"/>
        </p:scale>
        <p:origin x="528" y="4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One of the most fundamental aspects of visualization is getting abstract data into a visual language that makes perceptual sense to a viewer.  To do this, an understanding of the characteristics of the data is incredibly useful.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52820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Tableau when you initially connect to the data source the system gives it’s best guess at assigning data this way, so fields that have strings or </a:t>
            </a:r>
            <a:r>
              <a:rPr lang="en-US" baseline="0" dirty="0" err="1"/>
              <a:t>boolean</a:t>
            </a:r>
            <a:r>
              <a:rPr lang="en-US" baseline="0" dirty="0"/>
              <a:t> values are assigned dimension, and any data that has numerical information are assigned as Measures.  How the data is assigned in this way can change how you’re able to work with it. We’ll come back to that.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74622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cube is likely familiar from working with analytic data stores.  While it’s represented here as three dimensions with times,</a:t>
            </a:r>
            <a:r>
              <a:rPr lang="en-US" baseline="0" dirty="0"/>
              <a:t> locations, and items it can of course be many more as well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299179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Roll up allows you to summarize data into a more general level in the data hierarchy.</a:t>
            </a:r>
            <a:r>
              <a:rPr lang="en-US" baseline="0" dirty="0"/>
              <a:t> Here if data were aggregated by quarter.</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177765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drill down command gives a more detailed breakdown of information from lower in the hierarchy,</a:t>
            </a:r>
            <a:r>
              <a:rPr lang="en-US" baseline="0" dirty="0"/>
              <a:t> here we can see more details of sales for specific cities within the US.  Deciding how data is grouped and what level of detail to provide is an essential process before encoding it.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177765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connect to a data source, Tableau assigns each field in the data source as playing one of two possible data roles: dimension or measure. any fields that contain discrete categorical information (for example, fields where the values are strings or Boolean values) to the Dimensions area in the Data pane.</a:t>
            </a:r>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103334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several ways we can look at data types. One of the most basic levels you can think about are primitive data </a:t>
            </a:r>
            <a:r>
              <a:rPr lang="en-US" baseline="0" dirty="0" err="1"/>
              <a:t>typessuch</a:t>
            </a:r>
            <a:r>
              <a:rPr lang="en-US" baseline="0" dirty="0"/>
              <a:t> as floats, integer, </a:t>
            </a:r>
            <a:r>
              <a:rPr lang="en-US" baseline="0" dirty="0" err="1"/>
              <a:t>boolean</a:t>
            </a:r>
            <a:r>
              <a:rPr lang="en-US" baseline="0" dirty="0"/>
              <a:t>, real etc. These are the way a programming languages, and this is sort of how your computer thinks about how it can manipulate data.</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46679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At</a:t>
            </a:r>
            <a:r>
              <a:rPr lang="en-US" baseline="0" dirty="0"/>
              <a:t> a</a:t>
            </a:r>
            <a:r>
              <a:rPr lang="en-US" dirty="0"/>
              <a:t> higher level we also have conceptual data types that help</a:t>
            </a:r>
            <a:r>
              <a:rPr lang="en-US" baseline="0" dirty="0"/>
              <a:t> us construct mental models about our data, characterize it, and organize it. One of these conceptual models is the scales of measurement originally developed by Stanley Smith Stevens an American psychologist out of Harvard in the mid twentieth century.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1096375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NOMINAL also called CATEGORICAL DATA is what Stevens called the most unrestricted assignment of data, in which words, letters, or numbers act as labels.  One example might be numbers on basketball jerseys, which aren’t really meaningful in any ordered sense but simply act as a way to label and identify the player. Or flavors of ice cream (though I might have my own particular ranking).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109637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Ordinal</a:t>
            </a:r>
            <a:r>
              <a:rPr lang="en-US" baseline="0" dirty="0"/>
              <a:t> a ranked ordering, such as the number of grades or the results of a race.</a:t>
            </a:r>
            <a:endParaRPr lang="en-US" dirty="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09637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a:t>
            </a:r>
            <a:r>
              <a:rPr lang="en-US" baseline="0" dirty="0"/>
              <a:t> common with statistical measures, the scale remains true with the addition of a constant. If you think about temperature when it’s at zero that doesn’t mean there’s no temperature, or how we mark the the calendar year could be moved up or down.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109637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is data with an implied absolute zero</a:t>
            </a:r>
            <a:r>
              <a:rPr lang="en-US" baseline="0" dirty="0"/>
              <a:t> point. </a:t>
            </a:r>
            <a:r>
              <a:rPr lang="en-US" dirty="0"/>
              <a:t>commonly found</a:t>
            </a:r>
            <a:r>
              <a:rPr lang="en-US" baseline="0" dirty="0"/>
              <a:t> in physics, so measures such as weight, height, age, have an absolute zero, and ratio data allows you to say things like ‘twice as much’ or ‘three times as high’.  There are some gray areas here, let’s take income earned as an example,  one would certainly hope that this had an absolute zero point and that ones’ employer is not taking money from them  – though a bank account can certainly go into the negative, or a company have negative net income. So it’s better to think about these as a guide than pulling your hair out too much, you might get negative hair.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1096375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Another conceptual</a:t>
            </a:r>
            <a:r>
              <a:rPr lang="en-US" baseline="0" dirty="0"/>
              <a:t> way to organize data as offered by </a:t>
            </a:r>
            <a:r>
              <a:rPr lang="en-US" baseline="0" dirty="0" err="1"/>
              <a:t>Shneiderman</a:t>
            </a:r>
            <a:r>
              <a:rPr lang="en-US" baseline="0" dirty="0"/>
              <a:t> is seven data types that include</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1D: </a:t>
            </a:r>
            <a:r>
              <a:rPr lang="en-US" dirty="0"/>
              <a:t>Text documents, lists of</a:t>
            </a:r>
            <a:r>
              <a:rPr lang="en-US" baseline="0" dirty="0"/>
              <a:t> names, so a scroll display going through items of a list might be one way to display these data, or now </a:t>
            </a:r>
            <a:r>
              <a:rPr lang="en-US" sz="1200" b="1" dirty="0"/>
              <a:t>2D: </a:t>
            </a:r>
            <a:r>
              <a:rPr lang="en-US" baseline="0" dirty="0"/>
              <a:t>that I’m thinking about it the data I’m showing you is 1 D</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3D</a:t>
            </a:r>
            <a:r>
              <a:rPr lang="en-US" baseline="0" dirty="0"/>
              <a:t>: </a:t>
            </a:r>
            <a:r>
              <a:rPr lang="en-US" dirty="0"/>
              <a:t>Real</a:t>
            </a:r>
            <a:r>
              <a:rPr lang="en-US" baseline="0" dirty="0"/>
              <a:t> world objects as shapes and volumes. Computer assisted design systems for architecture use these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err="1"/>
              <a:t>Nd</a:t>
            </a:r>
            <a:r>
              <a:rPr lang="en-US" b="1" baseline="0" dirty="0"/>
              <a:t>: </a:t>
            </a:r>
            <a:r>
              <a:rPr lang="en-US" dirty="0"/>
              <a:t>Things get a bit more exciting with </a:t>
            </a:r>
            <a:r>
              <a:rPr lang="en-US" dirty="0" err="1"/>
              <a:t>mutldimensional</a:t>
            </a:r>
            <a:r>
              <a:rPr lang="en-US" dirty="0"/>
              <a:t> data, most relational and statistical</a:t>
            </a:r>
            <a:r>
              <a:rPr lang="en-US" baseline="0" dirty="0"/>
              <a:t> databases are manipulated as multiple dimensions in which n attributes are represented as points within n dimensional space. We’ll talk much further about multidimensional data </a:t>
            </a:r>
            <a:r>
              <a:rPr lang="en-US" baseline="0" dirty="0" err="1"/>
              <a:t>througout</a:t>
            </a:r>
            <a:r>
              <a:rPr lang="en-US" baseline="0" dirty="0"/>
              <a:t> the course and ways of supporting tasks such as finding patterns between variables.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Trees: parent child structure with various levels to a tree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Networks: relationships between items that aren’t captured in Tree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63093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sense of a data warehouse, dimensions and measures as a model for understanding the data.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203892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a:t>Data Tables and Types</a:t>
            </a:r>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30376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b="1" dirty="0"/>
              <a:t>Dimension: </a:t>
            </a:r>
            <a:r>
              <a:rPr lang="en-US" sz="3600" dirty="0"/>
              <a:t>discrete variables such as dates and categories</a:t>
            </a:r>
            <a:endParaRPr lang="en-US" sz="3600" b="1" dirty="0"/>
          </a:p>
          <a:p>
            <a:pPr marL="0" indent="0">
              <a:buNone/>
            </a:pPr>
            <a:endParaRPr lang="en-US" sz="3600" dirty="0"/>
          </a:p>
          <a:p>
            <a:pPr marL="0" indent="0">
              <a:buNone/>
            </a:pPr>
            <a:r>
              <a:rPr lang="en-US" sz="3600" b="1" dirty="0"/>
              <a:t>Measure: </a:t>
            </a:r>
            <a:r>
              <a:rPr lang="en-US" sz="3600" dirty="0"/>
              <a:t>data values that can be aggregated (average, sum, count, standard deviation, etc.)</a:t>
            </a:r>
            <a:endParaRPr lang="en-US" sz="3600" b="1" dirty="0"/>
          </a:p>
        </p:txBody>
      </p:sp>
    </p:spTree>
    <p:extLst>
      <p:ext uri="{BB962C8B-B14F-4D97-AF65-F5344CB8AC3E}">
        <p14:creationId xmlns:p14="http://schemas.microsoft.com/office/powerpoint/2010/main" val="136978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Cube </a:t>
            </a:r>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Screen Shot 2017-01-29 at 9.37.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801" y="1295400"/>
            <a:ext cx="4705799" cy="5136500"/>
          </a:xfrm>
          <a:prstGeom prst="rect">
            <a:avLst/>
          </a:prstGeom>
        </p:spPr>
      </p:pic>
      <p:sp>
        <p:nvSpPr>
          <p:cNvPr id="11" name="Rectangle 10"/>
          <p:cNvSpPr/>
          <p:nvPr/>
        </p:nvSpPr>
        <p:spPr>
          <a:xfrm>
            <a:off x="1524000" y="6474023"/>
            <a:ext cx="7924800" cy="307777"/>
          </a:xfrm>
          <a:prstGeom prst="rect">
            <a:avLst/>
          </a:prstGeom>
        </p:spPr>
        <p:txBody>
          <a:bodyPr wrap="square">
            <a:spAutoFit/>
          </a:bodyPr>
          <a:lstStyle/>
          <a:p>
            <a:r>
              <a:rPr lang="en-US" sz="1400" dirty="0"/>
              <a:t>Source: Krzysztof et al., 2010. Data Mining: A Knowledge Discovery Approach. </a:t>
            </a:r>
          </a:p>
        </p:txBody>
      </p:sp>
    </p:spTree>
    <p:extLst>
      <p:ext uri="{BB962C8B-B14F-4D97-AF65-F5344CB8AC3E}">
        <p14:creationId xmlns:p14="http://schemas.microsoft.com/office/powerpoint/2010/main" val="6264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7800" y="6474023"/>
            <a:ext cx="7924800" cy="307777"/>
          </a:xfrm>
          <a:prstGeom prst="rect">
            <a:avLst/>
          </a:prstGeom>
        </p:spPr>
        <p:txBody>
          <a:bodyPr wrap="square">
            <a:spAutoFit/>
          </a:bodyPr>
          <a:lstStyle/>
          <a:p>
            <a:r>
              <a:rPr lang="en-US" sz="1400" dirty="0"/>
              <a:t>Source: Krzysztof et al., 2010. Data Mining: A Knowledge Discovery Approach. </a:t>
            </a:r>
          </a:p>
        </p:txBody>
      </p:sp>
      <p:pic>
        <p:nvPicPr>
          <p:cNvPr id="7" name="Picture 6" descr="Screen Shot 2017-01-29 at 10.27.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066800"/>
            <a:ext cx="8305800" cy="4377536"/>
          </a:xfrm>
          <a:prstGeom prst="rect">
            <a:avLst/>
          </a:prstGeom>
        </p:spPr>
      </p:pic>
      <p:pic>
        <p:nvPicPr>
          <p:cNvPr id="8" name="Picture 7" descr="Screen Shot 2017-01-29 at 9.37.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40500"/>
            <a:ext cx="4705799" cy="5136500"/>
          </a:xfrm>
          <a:prstGeom prst="rect">
            <a:avLst/>
          </a:prstGeom>
        </p:spPr>
      </p:pic>
      <p:pic>
        <p:nvPicPr>
          <p:cNvPr id="3" name="Picture 2" descr="Screen Shot 2017-01-29 at 10.32.3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00600"/>
            <a:ext cx="4003591" cy="1371600"/>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Roll Up</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47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6474023"/>
            <a:ext cx="7924800" cy="307777"/>
          </a:xfrm>
          <a:prstGeom prst="rect">
            <a:avLst/>
          </a:prstGeom>
        </p:spPr>
        <p:txBody>
          <a:bodyPr wrap="square">
            <a:spAutoFit/>
          </a:bodyPr>
          <a:lstStyle/>
          <a:p>
            <a:r>
              <a:rPr lang="en-US" sz="1400" dirty="0"/>
              <a:t> Source: Krzysztof et al., 2010. Data Mining: A Knowledge Discovery Approach. </a:t>
            </a:r>
          </a:p>
        </p:txBody>
      </p:sp>
      <p:pic>
        <p:nvPicPr>
          <p:cNvPr id="4" name="Picture 3" descr="Screen Shot 2017-01-29 at 10.44.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191000"/>
            <a:ext cx="6234622" cy="1981200"/>
          </a:xfrm>
          <a:prstGeom prst="rect">
            <a:avLst/>
          </a:prstGeom>
        </p:spPr>
      </p:pic>
      <p:pic>
        <p:nvPicPr>
          <p:cNvPr id="5" name="Picture 4" descr="Screen Shot 2017-01-29 at 10.4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700955"/>
            <a:ext cx="6096000" cy="1804245"/>
          </a:xfrm>
          <a:prstGeom prst="rect">
            <a:avLst/>
          </a:prstGeom>
        </p:spPr>
      </p:pic>
      <p:pic>
        <p:nvPicPr>
          <p:cNvPr id="8" name="Picture 7" descr="Screen Shot 2017-01-29 at 10.48.3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419600" y="3429000"/>
            <a:ext cx="762000" cy="762000"/>
          </a:xfrm>
          <a:prstGeom prst="rect">
            <a:avLst/>
          </a:prstGeom>
        </p:spPr>
      </p:pic>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Drill Down</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52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29 at 11.09.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609600"/>
            <a:ext cx="7636701" cy="5813804"/>
          </a:xfrm>
          <a:prstGeom prst="rect">
            <a:avLst/>
          </a:prstGeom>
        </p:spPr>
      </p:pic>
    </p:spTree>
    <p:extLst>
      <p:ext uri="{BB962C8B-B14F-4D97-AF65-F5344CB8AC3E}">
        <p14:creationId xmlns:p14="http://schemas.microsoft.com/office/powerpoint/2010/main" val="402567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257800" y="6324600"/>
            <a:ext cx="3417810" cy="307777"/>
          </a:xfrm>
          <a:prstGeom prst="rect">
            <a:avLst/>
          </a:prstGeom>
        </p:spPr>
        <p:txBody>
          <a:bodyPr wrap="none">
            <a:spAutoFit/>
          </a:bodyPr>
          <a:lstStyle/>
          <a:p>
            <a:r>
              <a:rPr lang="en-US" sz="1400" dirty="0"/>
              <a:t>https://</a:t>
            </a:r>
            <a:r>
              <a:rPr lang="en-US" sz="1400" dirty="0" err="1"/>
              <a:t>github.com</a:t>
            </a:r>
            <a:r>
              <a:rPr lang="en-US" sz="1400" dirty="0"/>
              <a:t>/d3/d3-scale-chromatic</a:t>
            </a:r>
          </a:p>
        </p:txBody>
      </p:sp>
      <p:pic>
        <p:nvPicPr>
          <p:cNvPr id="10" name="Picture 9" descr="Screen Shot 2017-01-29 at 11.32.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838200"/>
            <a:ext cx="6934200" cy="5133741"/>
          </a:xfrm>
          <a:prstGeom prst="rect">
            <a:avLst/>
          </a:prstGeom>
        </p:spPr>
      </p:pic>
    </p:spTree>
    <p:extLst>
      <p:ext uri="{BB962C8B-B14F-4D97-AF65-F5344CB8AC3E}">
        <p14:creationId xmlns:p14="http://schemas.microsoft.com/office/powerpoint/2010/main" val="2744280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4" name="Content Placeholder 2"/>
          <p:cNvSpPr txBox="1">
            <a:spLocks/>
          </p:cNvSpPr>
          <p:nvPr/>
        </p:nvSpPr>
        <p:spPr>
          <a:xfrm>
            <a:off x="457200" y="1295400"/>
            <a:ext cx="8229600" cy="4221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FontTx/>
              <a:buNone/>
              <a:defRPr/>
            </a:pPr>
            <a:endParaRPr lang="en-US" sz="6600" dirty="0">
              <a:latin typeface="Bebas Neue" charset="0"/>
              <a:ea typeface="Bebas Neue" charset="0"/>
              <a:cs typeface="Bebas Neue" charset="0"/>
            </a:endParaRPr>
          </a:p>
          <a:p>
            <a:pPr marL="0" indent="0" algn="ctr">
              <a:spcBef>
                <a:spcPts val="0"/>
              </a:spcBef>
              <a:buFontTx/>
              <a:buNone/>
              <a:defRPr/>
            </a:pPr>
            <a:r>
              <a:rPr lang="en-US" sz="6000" dirty="0">
                <a:ea typeface="Bebas Neue" charset="0"/>
                <a:cs typeface="Bebas Neue" charset="0"/>
              </a:rPr>
              <a:t>.0034</a:t>
            </a:r>
          </a:p>
          <a:p>
            <a:pPr marL="0" indent="0" algn="ctr">
              <a:spcBef>
                <a:spcPts val="0"/>
              </a:spcBef>
              <a:buFontTx/>
              <a:buNone/>
              <a:defRPr/>
            </a:pPr>
            <a:r>
              <a:rPr lang="en-US" sz="6000" dirty="0">
                <a:ea typeface="Bebas Neue" charset="0"/>
                <a:cs typeface="Bebas Neue" charset="0"/>
              </a:rPr>
              <a:t>455,600</a:t>
            </a:r>
          </a:p>
          <a:p>
            <a:pPr marL="0" indent="0" algn="ctr">
              <a:spcBef>
                <a:spcPts val="0"/>
              </a:spcBef>
              <a:buFontTx/>
              <a:buNone/>
              <a:defRPr/>
            </a:pPr>
            <a:r>
              <a:rPr lang="en-US" sz="6000" dirty="0">
                <a:ea typeface="Bebas Neue" charset="0"/>
                <a:cs typeface="Bebas Neue" charset="0"/>
              </a:rPr>
              <a:t>true, false</a:t>
            </a:r>
          </a:p>
        </p:txBody>
      </p:sp>
    </p:spTree>
    <p:extLst>
      <p:ext uri="{BB962C8B-B14F-4D97-AF65-F5344CB8AC3E}">
        <p14:creationId xmlns:p14="http://schemas.microsoft.com/office/powerpoint/2010/main" val="423762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r>
              <a:rPr lang="en-US" sz="3600" dirty="0"/>
              <a:t>Nominal</a:t>
            </a:r>
          </a:p>
          <a:p>
            <a:r>
              <a:rPr lang="en-US" sz="3600" dirty="0"/>
              <a:t>Ordinal</a:t>
            </a:r>
          </a:p>
          <a:p>
            <a:r>
              <a:rPr lang="en-US" sz="3600" dirty="0"/>
              <a:t>Interval</a:t>
            </a:r>
          </a:p>
          <a:p>
            <a:r>
              <a:rPr lang="en-US" sz="3600" dirty="0"/>
              <a:t>Ratio</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86971" y="6172200"/>
            <a:ext cx="6210993" cy="369332"/>
          </a:xfrm>
          <a:prstGeom prst="rect">
            <a:avLst/>
          </a:prstGeom>
          <a:noFill/>
        </p:spPr>
        <p:txBody>
          <a:bodyPr wrap="none" rtlCol="0">
            <a:spAutoFit/>
          </a:bodyPr>
          <a:lstStyle/>
          <a:p>
            <a:r>
              <a:rPr lang="en-US" dirty="0"/>
              <a:t>Stevens,1946. On the Theory of Scales in Measurement.</a:t>
            </a:r>
          </a:p>
        </p:txBody>
      </p:sp>
    </p:spTree>
    <p:extLst>
      <p:ext uri="{BB962C8B-B14F-4D97-AF65-F5344CB8AC3E}">
        <p14:creationId xmlns:p14="http://schemas.microsoft.com/office/powerpoint/2010/main" val="157521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r>
              <a:rPr lang="en-US" sz="3600" b="1" dirty="0"/>
              <a:t>Nominal</a:t>
            </a:r>
            <a:r>
              <a:rPr lang="en-US" sz="3600" dirty="0"/>
              <a:t>: data are classified with no inherent order or ranking</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86971" y="6172200"/>
            <a:ext cx="6057029" cy="369332"/>
          </a:xfrm>
          <a:prstGeom prst="rect">
            <a:avLst/>
          </a:prstGeom>
          <a:noFill/>
        </p:spPr>
        <p:txBody>
          <a:bodyPr wrap="none" rtlCol="0">
            <a:spAutoFit/>
          </a:bodyPr>
          <a:lstStyle/>
          <a:p>
            <a:r>
              <a:rPr lang="en-US" dirty="0"/>
              <a:t>Stevens, 1946. On the Theory of Scales in Measurement.</a:t>
            </a:r>
          </a:p>
        </p:txBody>
      </p:sp>
    </p:spTree>
    <p:extLst>
      <p:ext uri="{BB962C8B-B14F-4D97-AF65-F5344CB8AC3E}">
        <p14:creationId xmlns:p14="http://schemas.microsoft.com/office/powerpoint/2010/main" val="5786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r>
              <a:rPr lang="en-US" sz="3600" b="1" dirty="0"/>
              <a:t>Nominal</a:t>
            </a:r>
            <a:r>
              <a:rPr lang="en-US" sz="3600" dirty="0"/>
              <a:t>: data are classified with no inherent order or ranking</a:t>
            </a:r>
          </a:p>
          <a:p>
            <a:r>
              <a:rPr lang="en-US" sz="3600" b="1" dirty="0"/>
              <a:t>Ordinal: </a:t>
            </a:r>
            <a:r>
              <a:rPr lang="en-US" sz="3600" dirty="0"/>
              <a:t>data are ranked</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86971" y="6172200"/>
            <a:ext cx="6057029" cy="369332"/>
          </a:xfrm>
          <a:prstGeom prst="rect">
            <a:avLst/>
          </a:prstGeom>
          <a:noFill/>
        </p:spPr>
        <p:txBody>
          <a:bodyPr wrap="none" rtlCol="0">
            <a:spAutoFit/>
          </a:bodyPr>
          <a:lstStyle/>
          <a:p>
            <a:r>
              <a:rPr lang="en-US" dirty="0"/>
              <a:t>Stevens, 1946. On the Theory of Scales in Measurement.</a:t>
            </a:r>
          </a:p>
        </p:txBody>
      </p:sp>
    </p:spTree>
    <p:extLst>
      <p:ext uri="{BB962C8B-B14F-4D97-AF65-F5344CB8AC3E}">
        <p14:creationId xmlns:p14="http://schemas.microsoft.com/office/powerpoint/2010/main" val="142456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r>
              <a:rPr lang="en-US" sz="3600" b="1" dirty="0"/>
              <a:t>Nominal</a:t>
            </a:r>
            <a:r>
              <a:rPr lang="en-US" sz="3600" dirty="0"/>
              <a:t>: data are classified with no inherent order or ranking</a:t>
            </a:r>
          </a:p>
          <a:p>
            <a:r>
              <a:rPr lang="en-US" sz="3600" b="1" dirty="0"/>
              <a:t>Ordinal: </a:t>
            </a:r>
            <a:r>
              <a:rPr lang="en-US" sz="3600" dirty="0"/>
              <a:t>data are ranked</a:t>
            </a:r>
          </a:p>
          <a:p>
            <a:r>
              <a:rPr lang="en-US" sz="3600" b="1" dirty="0"/>
              <a:t>Interval: </a:t>
            </a:r>
            <a:r>
              <a:rPr lang="en-US" sz="3600" dirty="0"/>
              <a:t>meaningful difference between values (temp.)</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86971" y="6172200"/>
            <a:ext cx="6057029" cy="369332"/>
          </a:xfrm>
          <a:prstGeom prst="rect">
            <a:avLst/>
          </a:prstGeom>
          <a:noFill/>
        </p:spPr>
        <p:txBody>
          <a:bodyPr wrap="none" rtlCol="0">
            <a:spAutoFit/>
          </a:bodyPr>
          <a:lstStyle/>
          <a:p>
            <a:r>
              <a:rPr lang="en-US" dirty="0"/>
              <a:t>Stevens, 1946. On the Theory of Scales in Measurement.</a:t>
            </a:r>
          </a:p>
        </p:txBody>
      </p:sp>
    </p:spTree>
    <p:extLst>
      <p:ext uri="{BB962C8B-B14F-4D97-AF65-F5344CB8AC3E}">
        <p14:creationId xmlns:p14="http://schemas.microsoft.com/office/powerpoint/2010/main" val="123714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r>
              <a:rPr lang="en-US" sz="3600" b="1" dirty="0"/>
              <a:t>Nominal</a:t>
            </a:r>
            <a:r>
              <a:rPr lang="en-US" sz="3600" dirty="0"/>
              <a:t>: data are classified with no inherent order or ranking</a:t>
            </a:r>
          </a:p>
          <a:p>
            <a:r>
              <a:rPr lang="en-US" sz="3600" b="1" dirty="0"/>
              <a:t>Ordinal: </a:t>
            </a:r>
            <a:r>
              <a:rPr lang="en-US" sz="3600" dirty="0"/>
              <a:t>data are ranked</a:t>
            </a:r>
          </a:p>
          <a:p>
            <a:r>
              <a:rPr lang="en-US" sz="3600" b="1" dirty="0"/>
              <a:t>Interval: </a:t>
            </a:r>
            <a:r>
              <a:rPr lang="en-US" sz="3600" dirty="0"/>
              <a:t>meaningful difference between values (temp.)</a:t>
            </a:r>
          </a:p>
          <a:p>
            <a:r>
              <a:rPr lang="en-US" sz="3600" b="1" dirty="0"/>
              <a:t>Ratio: </a:t>
            </a:r>
            <a:r>
              <a:rPr lang="en-US" sz="3600" dirty="0"/>
              <a:t>meaningful 0 point and ratio between values </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86971" y="6172200"/>
            <a:ext cx="6057029" cy="369332"/>
          </a:xfrm>
          <a:prstGeom prst="rect">
            <a:avLst/>
          </a:prstGeom>
          <a:noFill/>
        </p:spPr>
        <p:txBody>
          <a:bodyPr wrap="none" rtlCol="0">
            <a:spAutoFit/>
          </a:bodyPr>
          <a:lstStyle/>
          <a:p>
            <a:r>
              <a:rPr lang="en-US" dirty="0"/>
              <a:t>Stevens, 1946. On the Theory of Scales in Measurement.</a:t>
            </a:r>
          </a:p>
        </p:txBody>
      </p:sp>
    </p:spTree>
    <p:extLst>
      <p:ext uri="{BB962C8B-B14F-4D97-AF65-F5344CB8AC3E}">
        <p14:creationId xmlns:p14="http://schemas.microsoft.com/office/powerpoint/2010/main" val="19246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3552"/>
            <a:ext cx="8534400" cy="1143000"/>
          </a:xfrm>
        </p:spPr>
        <p:txBody>
          <a:bodyPr>
            <a:normAutofit/>
          </a:bodyPr>
          <a:lstStyle/>
          <a:p>
            <a:r>
              <a:rPr lang="en-US" dirty="0"/>
              <a:t>Data Type Taxonomy for Info Vis</a:t>
            </a:r>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pPr marL="0" indent="0" algn="ctr">
              <a:buNone/>
            </a:pPr>
            <a:endParaRPr lang="en-US" dirty="0"/>
          </a:p>
          <a:p>
            <a:pPr marL="0" indent="0" algn="ctr">
              <a:buNone/>
            </a:pPr>
            <a:endParaRPr lang="en-US" dirty="0"/>
          </a:p>
          <a:p>
            <a:r>
              <a:rPr lang="en-US" sz="4000" dirty="0"/>
              <a:t>1-Dimensional (sequences, lists)</a:t>
            </a:r>
          </a:p>
          <a:p>
            <a:r>
              <a:rPr lang="en-US" sz="4000" dirty="0"/>
              <a:t>2-Dimensional (map, planar)</a:t>
            </a:r>
          </a:p>
          <a:p>
            <a:r>
              <a:rPr lang="en-US" sz="4000" dirty="0"/>
              <a:t>3-Dimensional (real world objects)</a:t>
            </a:r>
          </a:p>
          <a:p>
            <a:r>
              <a:rPr lang="en-US" sz="4000" dirty="0"/>
              <a:t>N-Dimensional (relational data)</a:t>
            </a:r>
          </a:p>
          <a:p>
            <a:r>
              <a:rPr lang="en-US" sz="4000" dirty="0"/>
              <a:t>Trees (hierarchies)</a:t>
            </a:r>
          </a:p>
          <a:p>
            <a:r>
              <a:rPr lang="en-US" sz="4000" dirty="0"/>
              <a:t>Networks (graphs)</a:t>
            </a:r>
          </a:p>
          <a:p>
            <a:r>
              <a:rPr lang="en-US" sz="4000" dirty="0"/>
              <a:t>Temporal (time series)</a:t>
            </a:r>
          </a:p>
          <a:p>
            <a:pPr marL="0" indent="0">
              <a:buNone/>
            </a:pPr>
            <a:endParaRPr lang="en-US" sz="4000" dirty="0"/>
          </a:p>
          <a:p>
            <a:endParaRPr lang="en-US" sz="4000" dirty="0"/>
          </a:p>
          <a:p>
            <a:endParaRPr lang="en-US" sz="4000" dirty="0"/>
          </a:p>
          <a:p>
            <a:pPr marL="0" indent="0">
              <a:buNone/>
            </a:pPr>
            <a:endParaRPr lang="en-US" sz="4000" b="1" dirty="0"/>
          </a:p>
          <a:p>
            <a:endParaRPr lang="en-US" sz="4000" dirty="0"/>
          </a:p>
          <a:p>
            <a:pPr marL="0" indent="0">
              <a:buNone/>
            </a:pPr>
            <a:endParaRPr lang="en-US" sz="4000" dirty="0"/>
          </a:p>
          <a:p>
            <a:endParaRPr lang="en-US" sz="4000" dirty="0"/>
          </a:p>
          <a:p>
            <a:pPr marL="0" indent="0">
              <a:buNone/>
            </a:pPr>
            <a:endParaRPr lang="en-US" sz="4000" dirty="0"/>
          </a:p>
          <a:p>
            <a:pPr marL="0" indent="0" algn="ctr">
              <a:buNone/>
            </a:pPr>
            <a:endParaRPr lang="en-US" sz="4000"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228600" y="54102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2400" dirty="0"/>
              <a:t>[</a:t>
            </a:r>
            <a:r>
              <a:rPr lang="en-US" sz="2400" dirty="0" err="1"/>
              <a:t>Shneiderman</a:t>
            </a:r>
            <a:r>
              <a:rPr lang="en-US" sz="2400" dirty="0"/>
              <a:t>, 1996]</a:t>
            </a:r>
          </a:p>
        </p:txBody>
      </p:sp>
    </p:spTree>
    <p:extLst>
      <p:ext uri="{BB962C8B-B14F-4D97-AF65-F5344CB8AC3E}">
        <p14:creationId xmlns:p14="http://schemas.microsoft.com/office/powerpoint/2010/main" val="389378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4000" dirty="0"/>
              <a:t>Dimension and Measures</a:t>
            </a:r>
          </a:p>
        </p:txBody>
      </p:sp>
    </p:spTree>
    <p:extLst>
      <p:ext uri="{BB962C8B-B14F-4D97-AF65-F5344CB8AC3E}">
        <p14:creationId xmlns:p14="http://schemas.microsoft.com/office/powerpoint/2010/main" val="190860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3348</TotalTime>
  <Words>1181</Words>
  <Application>Microsoft Office PowerPoint</Application>
  <PresentationFormat>On-screen Show (4:3)</PresentationFormat>
  <Paragraphs>96</Paragraphs>
  <Slides>16</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Bebas Neue</vt:lpstr>
      <vt:lpstr>Calibri</vt:lpstr>
      <vt:lpstr>Office Theme</vt:lpstr>
      <vt:lpstr>Custom Design</vt:lpstr>
      <vt:lpstr>Data Tables and Types</vt:lpstr>
      <vt:lpstr>Primitive Data Types</vt:lpstr>
      <vt:lpstr>Scales of Measurement</vt:lpstr>
      <vt:lpstr>Scales of Measurement</vt:lpstr>
      <vt:lpstr>Scales of Measurement</vt:lpstr>
      <vt:lpstr>Scales of Measurement</vt:lpstr>
      <vt:lpstr>Scales of Measurement</vt:lpstr>
      <vt:lpstr>Data Type Taxonomy for Info Vis</vt:lpstr>
      <vt:lpstr>PowerPoint Presentation</vt:lpstr>
      <vt:lpstr>PowerPoint Presentation</vt:lpstr>
      <vt:lpstr>The Data Cube </vt:lpstr>
      <vt:lpstr>Roll Up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173</cp:revision>
  <dcterms:created xsi:type="dcterms:W3CDTF">2016-03-21T14:12:59Z</dcterms:created>
  <dcterms:modified xsi:type="dcterms:W3CDTF">2017-01-31T18:31:46Z</dcterms:modified>
</cp:coreProperties>
</file>