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76" r:id="rId3"/>
    <p:sldId id="270" r:id="rId4"/>
    <p:sldId id="280" r:id="rId5"/>
    <p:sldId id="266" r:id="rId6"/>
    <p:sldId id="289" r:id="rId7"/>
    <p:sldId id="293" r:id="rId8"/>
    <p:sldId id="285" r:id="rId9"/>
    <p:sldId id="290" r:id="rId10"/>
    <p:sldId id="281" r:id="rId11"/>
    <p:sldId id="292"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72" autoAdjust="0"/>
  </p:normalViewPr>
  <p:slideViewPr>
    <p:cSldViewPr>
      <p:cViewPr varScale="1">
        <p:scale>
          <a:sx n="85" d="100"/>
          <a:sy n="85" d="100"/>
        </p:scale>
        <p:origin x="-336"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talked previously about different ways to conceptualize types as it sits within a data table. This being data visualization, it makes sense that next we want to go from that data to the graphical marks and properties to visualize them. Marks provide one of the most basic types of visible things that occur in space with 4 elementary types: points, lines, areas, and volumes. Unlike in geometry, points and lines for our purposes actually do take space and have additional properties such as shape.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89737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Visualizations would be pretty</a:t>
            </a:r>
            <a:r>
              <a:rPr lang="en-US" baseline="0" dirty="0" smtClean="0"/>
              <a:t> boring, and not as effective without some additional ways to encode data, and French </a:t>
            </a:r>
            <a:r>
              <a:rPr lang="en-US" baseline="0" dirty="0" err="1" smtClean="0"/>
              <a:t>cartogropher</a:t>
            </a:r>
            <a:r>
              <a:rPr lang="en-US" baseline="0" dirty="0" smtClean="0"/>
              <a:t> and early data </a:t>
            </a:r>
            <a:r>
              <a:rPr lang="en-US" baseline="0" dirty="0" err="1" smtClean="0"/>
              <a:t>vis</a:t>
            </a:r>
            <a:r>
              <a:rPr lang="en-US" baseline="0" dirty="0" smtClean="0"/>
              <a:t> theorist </a:t>
            </a:r>
            <a:r>
              <a:rPr lang="en-US" baseline="0" dirty="0" smtClean="0"/>
              <a:t>Jacques </a:t>
            </a:r>
            <a:r>
              <a:rPr lang="en-US" baseline="0" dirty="0" err="1" smtClean="0"/>
              <a:t>Bertin</a:t>
            </a:r>
            <a:r>
              <a:rPr lang="en-US" baseline="0" dirty="0" smtClean="0"/>
              <a:t> </a:t>
            </a:r>
            <a:r>
              <a:rPr lang="en-US" baseline="0" dirty="0" smtClean="0"/>
              <a:t>offers </a:t>
            </a:r>
            <a:r>
              <a:rPr lang="en-US" baseline="0" dirty="0" smtClean="0"/>
              <a:t>several other properties of these basic marks including position, size, shape, value (also called brightness or how light or dark something is) color or hue, orientation, and texture.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 we’re working with D3 in this course, we’ll be taking data points and encoding them with these various properties. </a:t>
            </a:r>
            <a:endParaRPr lang="en-US"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38310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other ways we can think about representing marks as well, including enclosure</a:t>
            </a:r>
            <a:r>
              <a:rPr lang="en-US" baseline="0" dirty="0" smtClean="0"/>
              <a:t> and connection, allowing for a relationship between variables to be mapped based on proximity. </a:t>
            </a:r>
            <a:r>
              <a:rPr lang="en-US" dirty="0" smtClean="0"/>
              <a:t> Here we have a </a:t>
            </a:r>
            <a:r>
              <a:rPr lang="en-US" dirty="0" err="1" smtClean="0"/>
              <a:t>treemap</a:t>
            </a:r>
            <a:r>
              <a:rPr lang="en-US" dirty="0" smtClean="0"/>
              <a:t> showing the elderly</a:t>
            </a:r>
            <a:r>
              <a:rPr lang="en-US" baseline="0" dirty="0" smtClean="0"/>
              <a:t> population in Europe. Can see regions linked within the country based on being enclosed with the same parent square.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274445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 but certainly not least, time</a:t>
            </a:r>
            <a:r>
              <a:rPr lang="en-US" baseline="0" dirty="0" smtClean="0"/>
              <a:t> is another way we can encode data, since perceptually as human we’re sensitive to changes of the position of the marks. </a:t>
            </a:r>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7391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this</a:t>
            </a:r>
            <a:r>
              <a:rPr lang="en-US" baseline="0" dirty="0" smtClean="0"/>
              <a:t> model!</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71403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REDESIGN TABLE (with additional </a:t>
            </a:r>
            <a:r>
              <a:rPr lang="en-US" baseline="0" dirty="0" err="1" smtClean="0"/>
              <a:t>varaibles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93501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www.gapminder.org"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Visual Encodings</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3389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2" name="Picture 1" descr="Screen Shot 2016-12-01 at 2.10.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 y="618559"/>
            <a:ext cx="9144000" cy="5858441"/>
          </a:xfrm>
          <a:prstGeom prst="rect">
            <a:avLst/>
          </a:prstGeom>
        </p:spPr>
      </p:pic>
      <p:sp>
        <p:nvSpPr>
          <p:cNvPr id="4" name="Rectangle 3"/>
          <p:cNvSpPr/>
          <p:nvPr/>
        </p:nvSpPr>
        <p:spPr>
          <a:xfrm>
            <a:off x="2743200" y="838200"/>
            <a:ext cx="6400800" cy="58674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457200"/>
            <a:ext cx="9067800" cy="609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2369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Types of Marks</a:t>
            </a:r>
            <a:endParaRPr lang="en-US" dirty="0"/>
          </a:p>
        </p:txBody>
      </p:sp>
      <p:pic>
        <p:nvPicPr>
          <p:cNvPr id="10" name="Picture 9" descr="Screen Shot 2016-12-01 at 1.09.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886211"/>
            <a:ext cx="5867400" cy="3295389"/>
          </a:xfrm>
          <a:prstGeom prst="rect">
            <a:avLst/>
          </a:prstGeom>
        </p:spPr>
      </p:pic>
      <p:sp>
        <p:nvSpPr>
          <p:cNvPr id="4" name="TextBox 3"/>
          <p:cNvSpPr txBox="1"/>
          <p:nvPr/>
        </p:nvSpPr>
        <p:spPr>
          <a:xfrm>
            <a:off x="240486" y="6474023"/>
            <a:ext cx="8751114" cy="307777"/>
          </a:xfrm>
          <a:prstGeom prst="rect">
            <a:avLst/>
          </a:prstGeom>
          <a:noFill/>
        </p:spPr>
        <p:txBody>
          <a:bodyPr wrap="none" rtlCol="0">
            <a:spAutoFit/>
          </a:bodyPr>
          <a:lstStyle/>
          <a:p>
            <a:pPr algn="ctr"/>
            <a:r>
              <a:rPr lang="en-US" sz="1400" dirty="0" smtClean="0"/>
              <a:t>Source: Card</a:t>
            </a:r>
            <a:r>
              <a:rPr lang="en-US" sz="1400" dirty="0" smtClean="0"/>
              <a:t>, </a:t>
            </a:r>
            <a:r>
              <a:rPr lang="en-US" sz="1400" dirty="0" err="1" smtClean="0"/>
              <a:t>Mackinlay</a:t>
            </a:r>
            <a:r>
              <a:rPr lang="en-US" sz="1400" dirty="0" smtClean="0"/>
              <a:t>, &amp; </a:t>
            </a:r>
            <a:r>
              <a:rPr lang="en-US" sz="1400" dirty="0" err="1" smtClean="0"/>
              <a:t>Shneiderman</a:t>
            </a:r>
            <a:r>
              <a:rPr lang="en-US" sz="1400" dirty="0" smtClean="0"/>
              <a:t>, 1999</a:t>
            </a:r>
            <a:r>
              <a:rPr lang="en-US" sz="1400" dirty="0" smtClean="0"/>
              <a:t>. Readings </a:t>
            </a:r>
            <a:r>
              <a:rPr lang="en-US" sz="1400" dirty="0" smtClean="0"/>
              <a:t>in Information Visualization: Using Vision to Think</a:t>
            </a:r>
            <a:endParaRPr lang="en-US" dirty="0"/>
          </a:p>
        </p:txBody>
      </p:sp>
    </p:spTree>
    <p:extLst>
      <p:ext uri="{BB962C8B-B14F-4D97-AF65-F5344CB8AC3E}">
        <p14:creationId xmlns:p14="http://schemas.microsoft.com/office/powerpoint/2010/main" val="39962106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2" name="Picture 1" descr="Screen Shot 2016-12-01 at 2.10.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 y="381000"/>
            <a:ext cx="9144000" cy="5858441"/>
          </a:xfrm>
          <a:prstGeom prst="rect">
            <a:avLst/>
          </a:prstGeom>
        </p:spPr>
      </p:pic>
      <p:sp>
        <p:nvSpPr>
          <p:cNvPr id="3" name="Rectangle 2"/>
          <p:cNvSpPr/>
          <p:nvPr/>
        </p:nvSpPr>
        <p:spPr>
          <a:xfrm>
            <a:off x="-152400" y="6172200"/>
            <a:ext cx="9448800" cy="228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Diagram Source: </a:t>
            </a:r>
            <a:r>
              <a:rPr lang="en-US" sz="1400" dirty="0" err="1" smtClean="0"/>
              <a:t>Carpendale</a:t>
            </a:r>
            <a:r>
              <a:rPr lang="en-US" sz="1400" dirty="0" smtClean="0"/>
              <a:t>, 2003 </a:t>
            </a:r>
            <a:endParaRPr lang="en-US" sz="1400" dirty="0"/>
          </a:p>
        </p:txBody>
      </p:sp>
    </p:spTree>
    <p:extLst>
      <p:ext uri="{BB962C8B-B14F-4D97-AF65-F5344CB8AC3E}">
        <p14:creationId xmlns:p14="http://schemas.microsoft.com/office/powerpoint/2010/main" val="17620443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Encodings</a:t>
            </a:r>
            <a:endParaRPr lang="en-US" dirty="0"/>
          </a:p>
        </p:txBody>
      </p:sp>
      <p:sp>
        <p:nvSpPr>
          <p:cNvPr id="3" name="Content Placeholder 2"/>
          <p:cNvSpPr>
            <a:spLocks noGrp="1"/>
          </p:cNvSpPr>
          <p:nvPr>
            <p:ph idx="1"/>
          </p:nvPr>
        </p:nvSpPr>
        <p:spPr bwMode="gray"/>
        <p:txBody>
          <a:bodyPr/>
          <a:lstStyle/>
          <a:p>
            <a:r>
              <a:rPr lang="en-US" dirty="0" smtClean="0"/>
              <a:t>Enclosure and </a:t>
            </a:r>
            <a:r>
              <a:rPr lang="en-US" dirty="0"/>
              <a:t>c</a:t>
            </a:r>
            <a:r>
              <a:rPr lang="en-US" dirty="0" smtClean="0"/>
              <a:t>onnection</a:t>
            </a:r>
          </a:p>
          <a:p>
            <a:pPr marL="0" indent="0">
              <a:buNone/>
            </a:pPr>
            <a:r>
              <a:rPr lang="en-US" dirty="0" smtClean="0"/>
              <a:t>(e.g., </a:t>
            </a:r>
            <a:r>
              <a:rPr lang="en-US" dirty="0" err="1" smtClean="0"/>
              <a:t>treemaps</a:t>
            </a:r>
            <a:r>
              <a:rPr lang="en-US" dirty="0" smtClean="0"/>
              <a:t>, network graphs) </a:t>
            </a:r>
          </a:p>
        </p:txBody>
      </p:sp>
      <p:sp>
        <p:nvSpPr>
          <p:cNvPr id="7" name="Rectangle 6"/>
          <p:cNvSpPr/>
          <p:nvPr/>
        </p:nvSpPr>
        <p:spPr>
          <a:xfrm>
            <a:off x="1676400" y="6477000"/>
            <a:ext cx="8305800" cy="307777"/>
          </a:xfrm>
          <a:prstGeom prst="rect">
            <a:avLst/>
          </a:prstGeom>
        </p:spPr>
        <p:txBody>
          <a:bodyPr wrap="square">
            <a:spAutoFit/>
          </a:bodyPr>
          <a:lstStyle/>
          <a:p>
            <a:r>
              <a:rPr lang="en-US" sz="1400" dirty="0" smtClean="0"/>
              <a:t>Image Source</a:t>
            </a:r>
            <a:r>
              <a:rPr lang="en-US" sz="1400" dirty="0"/>
              <a:t>: http://</a:t>
            </a:r>
            <a:r>
              <a:rPr lang="en-US" sz="1400" dirty="0" err="1"/>
              <a:t>ncva.itn.liu.se</a:t>
            </a:r>
            <a:r>
              <a:rPr lang="en-US" sz="1400" dirty="0"/>
              <a:t>/education-</a:t>
            </a:r>
            <a:r>
              <a:rPr lang="en-US" sz="1400" dirty="0" err="1"/>
              <a:t>geovisual</a:t>
            </a:r>
            <a:r>
              <a:rPr lang="en-US" sz="1400" dirty="0"/>
              <a:t>-analytics/</a:t>
            </a:r>
            <a:r>
              <a:rPr lang="en-US" sz="1400" dirty="0" err="1"/>
              <a:t>treemap?l</a:t>
            </a:r>
            <a:r>
              <a:rPr lang="en-US" sz="1400" dirty="0"/>
              <a:t>=en</a:t>
            </a:r>
          </a:p>
        </p:txBody>
      </p:sp>
      <p:pic>
        <p:nvPicPr>
          <p:cNvPr id="8" name="Picture 7" descr="Europe-Treemap65andaboveIWE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124200"/>
            <a:ext cx="5074271" cy="2969997"/>
          </a:xfrm>
          <a:prstGeom prst="rect">
            <a:avLst/>
          </a:prstGeom>
        </p:spPr>
      </p:pic>
    </p:spTree>
    <p:extLst>
      <p:ext uri="{BB962C8B-B14F-4D97-AF65-F5344CB8AC3E}">
        <p14:creationId xmlns:p14="http://schemas.microsoft.com/office/powerpoint/2010/main" val="34206335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2-01 at 8.48.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76586"/>
            <a:ext cx="6480303" cy="5105214"/>
          </a:xfrm>
          <a:prstGeom prst="rect">
            <a:avLst/>
          </a:prstGeom>
        </p:spPr>
      </p:pic>
      <p:sp>
        <p:nvSpPr>
          <p:cNvPr id="2" name="Title 1"/>
          <p:cNvSpPr>
            <a:spLocks noGrp="1"/>
          </p:cNvSpPr>
          <p:nvPr>
            <p:ph type="title"/>
          </p:nvPr>
        </p:nvSpPr>
        <p:spPr/>
        <p:txBody>
          <a:bodyPr/>
          <a:lstStyle/>
          <a:p>
            <a:r>
              <a:rPr lang="en-US" dirty="0" smtClean="0"/>
              <a:t>Additional Encodings</a:t>
            </a:r>
            <a:endParaRPr lang="en-US" dirty="0"/>
          </a:p>
        </p:txBody>
      </p:sp>
      <p:sp>
        <p:nvSpPr>
          <p:cNvPr id="3" name="Content Placeholder 2"/>
          <p:cNvSpPr>
            <a:spLocks noGrp="1"/>
          </p:cNvSpPr>
          <p:nvPr>
            <p:ph idx="1"/>
          </p:nvPr>
        </p:nvSpPr>
        <p:spPr bwMode="gray"/>
        <p:txBody>
          <a:bodyPr/>
          <a:lstStyle/>
          <a:p>
            <a:r>
              <a:rPr lang="en-US" dirty="0" smtClean="0"/>
              <a:t>Time </a:t>
            </a:r>
          </a:p>
          <a:p>
            <a:pPr marL="0" indent="0">
              <a:buNone/>
            </a:pPr>
            <a:r>
              <a:rPr lang="en-US" dirty="0" smtClean="0"/>
              <a:t>(e.g., animation)</a:t>
            </a:r>
          </a:p>
        </p:txBody>
      </p:sp>
      <p:sp>
        <p:nvSpPr>
          <p:cNvPr id="5" name="TextBox 4"/>
          <p:cNvSpPr txBox="1"/>
          <p:nvPr/>
        </p:nvSpPr>
        <p:spPr>
          <a:xfrm>
            <a:off x="6138160" y="6087070"/>
            <a:ext cx="2260379" cy="800219"/>
          </a:xfrm>
          <a:prstGeom prst="rect">
            <a:avLst/>
          </a:prstGeom>
          <a:noFill/>
        </p:spPr>
        <p:txBody>
          <a:bodyPr wrap="none" rtlCol="0">
            <a:spAutoFit/>
          </a:bodyPr>
          <a:lstStyle/>
          <a:p>
            <a:r>
              <a:rPr lang="en-US" sz="1400" dirty="0" smtClean="0"/>
              <a:t>Image Source:</a:t>
            </a:r>
          </a:p>
          <a:p>
            <a:r>
              <a:rPr lang="en-US" sz="1400" smtClean="0">
                <a:hlinkClick r:id="rId4"/>
              </a:rPr>
              <a:t>http</a:t>
            </a:r>
            <a:r>
              <a:rPr lang="en-US" sz="1400" dirty="0">
                <a:hlinkClick r:id="rId4"/>
              </a:rPr>
              <a:t>://</a:t>
            </a:r>
            <a:r>
              <a:rPr lang="en-US" sz="1400" dirty="0" smtClean="0">
                <a:hlinkClick r:id="rId4"/>
              </a:rPr>
              <a:t>www.gapminder.org</a:t>
            </a:r>
            <a:endParaRPr lang="en-US" sz="1400" dirty="0" smtClean="0"/>
          </a:p>
          <a:p>
            <a:endParaRPr lang="en-US" dirty="0"/>
          </a:p>
        </p:txBody>
      </p:sp>
    </p:spTree>
    <p:extLst>
      <p:ext uri="{BB962C8B-B14F-4D97-AF65-F5344CB8AC3E}">
        <p14:creationId xmlns:p14="http://schemas.microsoft.com/office/powerpoint/2010/main" val="11797241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17841279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Dissecting a Visualization</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574075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Model </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1) D</a:t>
            </a:r>
            <a:r>
              <a:rPr lang="en-US" dirty="0" smtClean="0"/>
              <a:t>ecide which </a:t>
            </a:r>
            <a:r>
              <a:rPr lang="en-US" dirty="0"/>
              <a:t>variables to map into spatial </a:t>
            </a:r>
            <a:r>
              <a:rPr lang="en-US" dirty="0" smtClean="0"/>
              <a:t>positions</a:t>
            </a:r>
            <a:endParaRPr lang="en-US" dirty="0"/>
          </a:p>
          <a:p>
            <a:pPr marL="0" indent="0">
              <a:buNone/>
            </a:pPr>
            <a:r>
              <a:rPr lang="en-US" dirty="0"/>
              <a:t>2) </a:t>
            </a:r>
            <a:r>
              <a:rPr lang="en-US" dirty="0" smtClean="0"/>
              <a:t>Combine </a:t>
            </a:r>
            <a:r>
              <a:rPr lang="en-US" dirty="0"/>
              <a:t>mappings (transform as needed)</a:t>
            </a:r>
          </a:p>
          <a:p>
            <a:pPr marL="0" indent="0">
              <a:buNone/>
            </a:pPr>
            <a:r>
              <a:rPr lang="en-US" dirty="0"/>
              <a:t>3) </a:t>
            </a:r>
            <a:r>
              <a:rPr lang="en-US" dirty="0" smtClean="0"/>
              <a:t>Use visual encoding for variables</a:t>
            </a:r>
            <a:endParaRPr lang="en-US" dirty="0"/>
          </a:p>
          <a:p>
            <a:pPr marL="0" indent="0">
              <a:buNone/>
            </a:pPr>
            <a:r>
              <a:rPr lang="en-US" dirty="0"/>
              <a:t>4) D</a:t>
            </a:r>
            <a:r>
              <a:rPr lang="en-US" dirty="0" smtClean="0"/>
              <a:t>ecide on controls </a:t>
            </a:r>
            <a:r>
              <a:rPr lang="en-US" dirty="0"/>
              <a:t>for interaction </a:t>
            </a:r>
          </a:p>
          <a:p>
            <a:pPr marL="0" indent="0">
              <a:buNone/>
            </a:pPr>
            <a:r>
              <a:rPr lang="en-US" dirty="0" smtClean="0"/>
              <a:t>5</a:t>
            </a:r>
            <a:r>
              <a:rPr lang="en-US" dirty="0"/>
              <a:t>) </a:t>
            </a:r>
            <a:r>
              <a:rPr lang="en-US" dirty="0" smtClean="0"/>
              <a:t>Apply attention-reactive features</a:t>
            </a:r>
          </a:p>
          <a:p>
            <a:pPr marL="0" indent="0">
              <a:buNone/>
            </a:pPr>
            <a:r>
              <a:rPr lang="en-US" dirty="0" smtClean="0"/>
              <a:t>						</a:t>
            </a:r>
          </a:p>
          <a:p>
            <a:pPr marL="0" indent="0">
              <a:buNone/>
            </a:pPr>
            <a:r>
              <a:rPr lang="en-US" dirty="0"/>
              <a:t>	</a:t>
            </a:r>
            <a:r>
              <a:rPr lang="en-US" dirty="0" smtClean="0"/>
              <a:t>					[Card, 1999]</a:t>
            </a:r>
            <a:endParaRPr lang="en-US" dirty="0"/>
          </a:p>
        </p:txBody>
      </p:sp>
    </p:spTree>
    <p:extLst>
      <p:ext uri="{BB962C8B-B14F-4D97-AF65-F5344CB8AC3E}">
        <p14:creationId xmlns:p14="http://schemas.microsoft.com/office/powerpoint/2010/main" val="98058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6-12-01 at 3.03.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4847805"/>
          </a:xfrm>
          <a:prstGeom prst="rect">
            <a:avLst/>
          </a:prstGeom>
        </p:spPr>
      </p:pic>
    </p:spTree>
    <p:extLst>
      <p:ext uri="{BB962C8B-B14F-4D97-AF65-F5344CB8AC3E}">
        <p14:creationId xmlns:p14="http://schemas.microsoft.com/office/powerpoint/2010/main" val="191115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3385</TotalTime>
  <Words>420</Words>
  <Application>Microsoft Macintosh PowerPoint</Application>
  <PresentationFormat>On-screen Show (4:3)</PresentationFormat>
  <Paragraphs>35</Paragraphs>
  <Slides>11</Slides>
  <Notes>6</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Visual Encodings</vt:lpstr>
      <vt:lpstr>Types of Marks</vt:lpstr>
      <vt:lpstr>PowerPoint Presentation</vt:lpstr>
      <vt:lpstr>Additional Encodings</vt:lpstr>
      <vt:lpstr>Additional Encodings</vt:lpstr>
      <vt:lpstr>PowerPoint Presentation</vt:lpstr>
      <vt:lpstr>Dissecting a Visualization</vt:lpstr>
      <vt:lpstr>A Process Model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138</cp:revision>
  <dcterms:created xsi:type="dcterms:W3CDTF">2016-03-21T14:12:59Z</dcterms:created>
  <dcterms:modified xsi:type="dcterms:W3CDTF">2017-01-30T14:43:52Z</dcterms:modified>
</cp:coreProperties>
</file>