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85" r:id="rId3"/>
    <p:sldId id="281" r:id="rId4"/>
    <p:sldId id="26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9F9F"/>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72" autoAdjust="0"/>
  </p:normalViewPr>
  <p:slideViewPr>
    <p:cSldViewPr>
      <p:cViewPr varScale="1">
        <p:scale>
          <a:sx n="76" d="100"/>
          <a:sy n="76" d="100"/>
        </p:scale>
        <p:origin x="528"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1-31T19:44:32.691"/>
    </inkml:context>
    <inkml:brush xml:id="br0">
      <inkml:brushProperty name="width" value="0.05292" units="cm"/>
      <inkml:brushProperty name="height" value="0.05292" units="cm"/>
      <inkml:brushProperty name="color" value="#FF0000"/>
    </inkml:brush>
  </inkml:definitions>
  <inkml:trace contextRef="#ctx0" brushRef="#br0">1381 17378 264 0,'-30'-30'101'0,"17"22"-54"0,-4-4-48 0,4 9 18 16,8-5-15-16,-3-7 0 16,8-1 7-16,8-3 3 0,-3 0-5 15,8 0 11-15,-9 4 8 0,5 3 6 16,-9 4 5-16,4 5-9 16,0-1-4-16,5 4-6 15,4 7 1-15,0 9-4 16,-5 10 1-16,14 9-5 31,-1 3 1-31,-8 16-3 0,13 0 2 16,-4 3-6-16,4-3-1 15,-1-5-2-15,-3-6 1 16,-1-9 13-16,-3-7 9 0,-5-4-1 16,0-4 0-16,-5-4-4 15,-8-3-1-15,9-5-1 16,-9-7 0-16,0 0-7 0,0 0-2 15,0 0-3-15,0 0 1 16,0 0-2-16,0 0 0 16,0 0-3-16,8 0 1 15,1-7-2-15,4-5 2 16,13-7-2-16,-9-8 2 16,13-23-2-1,39-22-1-15,22-16 1 0,29 3 1 16,23-18-3-16,16-23 0 15,22-16 1-15,-4 12 2 16,-9 19-1-16,-30 22 2 16,-31 21-2-16,-25 18-1 15,-34 19-6-15,-18 20-4 16,-22 14-78 0,-8 24-36-16</inkml:trace>
  <inkml:trace contextRef="#ctx0" brushRef="#br0" timeOffset="81744.6644">15958 17562 212 0,'-4'-15'79'0,"4"-12"-42"0,0-8-26 0,0 28 23 16,4-1-7-16,5 0-1 15,-9 1 1 1,4-5 0-16,0 5-14 16,1-1 5-16,-1 4 3 0,0 0 2 15,1 1 1-15,-5 3-2 16,0 0-2-16,0 0-4 16,0 3 0-16,0 5-5 15,0 0 1-15,0-1-5 16,0 9-2-16,0 3-2 0,0 0 0 0,4 4 7 15,4 4 5-15,-8 3-3 16,5 5-2-16,8-5-1 16,-9-3 1-16,9-4-3 15,0 0-2-15,4-4 0 16,0 4-1-16,1-3 4 16,-5-1 3-1,-1-4-2-15,1 0 0 16,0-3 1-16,-8-1 1 15,-1-3-1-15,5 0-1 16,-9-8-1-16,4 0 0 16,-4 0-2-16,0 0-1 15,4-4-1-15,0 0 2 0,1 0-3 16,-1 0-2-16,0 0 2 16,1 1 0-16,3-1-1 15,1-4 1-15,4 4-2 0,0-3 2 16,8-5-2-16,-3 1 2 15,20-12 0-15,18-12 1 16,5-3 0-16,8-12 2 16,12-11 1-16,1-12 1 0,5 0-2 15,7 4 1-15,1 12-4 16,-9-1 0-16,-8 1 1 16,-5-4 2-16,-13 3-1 15,-4 8 0-15,-12 5-3 16,-6 6 1-16,-8 5-2 31,-4 7-1-31,-4 8 1 0,-5 3-1 16,-4 5 0-16,0 3 2 15,-4 4-8-15,-1 4-1 16,1 4-31-16,4 12-13 16,4 7-84-16,-17-8-35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We’ll be apply these marks and properties to data a lot in this</a:t>
            </a:r>
            <a:r>
              <a:rPr lang="en-US" baseline="0" dirty="0"/>
              <a:t> course, and it can be helpful to develop an eye for how data is encoded in existing diagrams. Let’s take a look at this chart from the </a:t>
            </a:r>
            <a:r>
              <a:rPr lang="en-US" baseline="0" dirty="0" err="1"/>
              <a:t>NYTimes</a:t>
            </a:r>
            <a:r>
              <a:rPr lang="en-US" baseline="0" dirty="0"/>
              <a:t> and </a:t>
            </a:r>
            <a:r>
              <a:rPr lang="en-US" baseline="0" dirty="0" err="1"/>
              <a:t>CBSa</a:t>
            </a:r>
            <a:r>
              <a:rPr lang="en-US" baseline="0" dirty="0"/>
              <a:t> News poll on whether gun control laws should be made more strict or left as they are.  We’ll think about how these properties are mapped to provide an understanding of the data. It’s at first glance a rather simple chart, but there’s a fair amount there to get us thinking. </a:t>
            </a:r>
            <a:endParaRPr lang="en-US" dirty="0"/>
          </a:p>
          <a:p>
            <a:endParaRPr lang="en-US" dirty="0"/>
          </a:p>
          <a:p>
            <a:r>
              <a:rPr lang="en-US" dirty="0"/>
              <a:t>Position as changes in the</a:t>
            </a:r>
            <a:r>
              <a:rPr lang="en-US" baseline="0" dirty="0"/>
              <a:t> x, y location yes can see the points and also the line itself; Shape no; Value or brightness, perhaps, looks like the gray; shape yes circles are used, color, yes; orientation – change in alignment, well not officially encoded as such, though the position does use this as a feature as we can perceive slope, no; texture no.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4177873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DA78D-F215-42DF-9B83-6796C1E0909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DA78D-F215-42DF-9B83-6796C1E09096}"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DA78D-F215-42DF-9B83-6796C1E09096}"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F0CF78-BAF2-4139-91F3-215362EF2725}"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CF78-BAF2-4139-91F3-215362EF2725}"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F0CF78-BAF2-4139-91F3-215362EF2725}"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a:t>Dissecting a Visualization</a:t>
            </a:r>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57407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6-12-01 at 3.03.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57200"/>
            <a:ext cx="9144000" cy="484780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74979844"/>
              </p:ext>
            </p:extLst>
          </p:nvPr>
        </p:nvGraphicFramePr>
        <p:xfrm>
          <a:off x="-4" y="5105400"/>
          <a:ext cx="9144002" cy="1676400"/>
        </p:xfrm>
        <a:graphic>
          <a:graphicData uri="http://schemas.openxmlformats.org/drawingml/2006/table">
            <a:tbl>
              <a:tblPr firstRow="1" bandRow="1">
                <a:tableStyleId>{6E25E649-3F16-4E02-A733-19D2CDBF48F0}</a:tableStyleId>
              </a:tblPr>
              <a:tblGrid>
                <a:gridCol w="1306286">
                  <a:extLst>
                    <a:ext uri="{9D8B030D-6E8A-4147-A177-3AD203B41FA5}">
                      <a16:colId xmlns:a16="http://schemas.microsoft.com/office/drawing/2014/main" val="20000"/>
                    </a:ext>
                  </a:extLst>
                </a:gridCol>
                <a:gridCol w="1306286">
                  <a:extLst>
                    <a:ext uri="{9D8B030D-6E8A-4147-A177-3AD203B41FA5}">
                      <a16:colId xmlns:a16="http://schemas.microsoft.com/office/drawing/2014/main" val="20001"/>
                    </a:ext>
                  </a:extLst>
                </a:gridCol>
                <a:gridCol w="1306286">
                  <a:extLst>
                    <a:ext uri="{9D8B030D-6E8A-4147-A177-3AD203B41FA5}">
                      <a16:colId xmlns:a16="http://schemas.microsoft.com/office/drawing/2014/main" val="20002"/>
                    </a:ext>
                  </a:extLst>
                </a:gridCol>
                <a:gridCol w="1306286">
                  <a:extLst>
                    <a:ext uri="{9D8B030D-6E8A-4147-A177-3AD203B41FA5}">
                      <a16:colId xmlns:a16="http://schemas.microsoft.com/office/drawing/2014/main" val="20003"/>
                    </a:ext>
                  </a:extLst>
                </a:gridCol>
                <a:gridCol w="1175659">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219199">
                  <a:extLst>
                    <a:ext uri="{9D8B030D-6E8A-4147-A177-3AD203B41FA5}">
                      <a16:colId xmlns:a16="http://schemas.microsoft.com/office/drawing/2014/main" val="20006"/>
                    </a:ext>
                  </a:extLst>
                </a:gridCol>
              </a:tblGrid>
              <a:tr h="838200">
                <a:tc>
                  <a:txBody>
                    <a:bodyPr/>
                    <a:lstStyle/>
                    <a:p>
                      <a:pPr algn="ctr"/>
                      <a:r>
                        <a:rPr lang="en-US" dirty="0">
                          <a:solidFill>
                            <a:schemeClr val="tx1">
                              <a:lumMod val="75000"/>
                              <a:lumOff val="25000"/>
                            </a:schemeClr>
                          </a:solidFill>
                        </a:rPr>
                        <a:t>Position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dirty="0">
                          <a:solidFill>
                            <a:schemeClr val="tx1">
                              <a:lumMod val="75000"/>
                              <a:lumOff val="25000"/>
                            </a:schemeClr>
                          </a:solidFill>
                        </a:rPr>
                        <a:t> Size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dirty="0">
                          <a:solidFill>
                            <a:schemeClr val="tx1">
                              <a:lumMod val="75000"/>
                              <a:lumOff val="25000"/>
                            </a:schemeClr>
                          </a:solidFill>
                        </a:rPr>
                        <a:t>Shape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a:solidFill>
                            <a:schemeClr val="tx1">
                              <a:lumMod val="75000"/>
                              <a:lumOff val="25000"/>
                            </a:schemeClr>
                          </a:solidFill>
                        </a:rPr>
                        <a:t>Value</a:t>
                      </a:r>
                      <a:endParaRPr lang="en-US" dirty="0">
                        <a:solidFill>
                          <a:schemeClr val="tx1">
                            <a:lumMod val="75000"/>
                            <a:lumOff val="2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dirty="0">
                          <a:solidFill>
                            <a:schemeClr val="tx1">
                              <a:lumMod val="75000"/>
                              <a:lumOff val="25000"/>
                            </a:schemeClr>
                          </a:solidFill>
                        </a:rPr>
                        <a:t>Color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dirty="0">
                          <a:solidFill>
                            <a:schemeClr val="tx1">
                              <a:lumMod val="75000"/>
                              <a:lumOff val="25000"/>
                            </a:schemeClr>
                          </a:solidFill>
                        </a:rPr>
                        <a:t>Orientation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dirty="0">
                          <a:solidFill>
                            <a:schemeClr val="tx1">
                              <a:lumMod val="75000"/>
                              <a:lumOff val="25000"/>
                            </a:schemeClr>
                          </a:solidFill>
                        </a:rPr>
                        <a:t>Texture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83820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66200" y="5952960"/>
              <a:ext cx="5856120" cy="478800"/>
            </p14:xfrm>
          </p:contentPart>
        </mc:Choice>
        <mc:Fallback>
          <p:pic>
            <p:nvPicPr>
              <p:cNvPr id="3" name="Ink 2"/>
              <p:cNvPicPr/>
              <p:nvPr/>
            </p:nvPicPr>
            <p:blipFill>
              <a:blip r:embed="rId5"/>
              <a:stretch>
                <a:fillRect/>
              </a:stretch>
            </p:blipFill>
            <p:spPr>
              <a:xfrm>
                <a:off x="457560" y="5937120"/>
                <a:ext cx="5877720" cy="509400"/>
              </a:xfrm>
              <a:prstGeom prst="rect">
                <a:avLst/>
              </a:prstGeom>
            </p:spPr>
          </p:pic>
        </mc:Fallback>
      </mc:AlternateContent>
    </p:spTree>
    <p:extLst>
      <p:ext uri="{BB962C8B-B14F-4D97-AF65-F5344CB8AC3E}">
        <p14:creationId xmlns:p14="http://schemas.microsoft.com/office/powerpoint/2010/main" val="191115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3017</TotalTime>
  <Words>188</Words>
  <Application>Microsoft Office PowerPoint</Application>
  <PresentationFormat>On-screen Show (4:3)</PresentationFormat>
  <Paragraphs>12</Paragraphs>
  <Slides>3</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Office Theme</vt:lpstr>
      <vt:lpstr>Custom Design</vt:lpstr>
      <vt:lpstr>Dissecting a Visualization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2U LA</cp:lastModifiedBy>
  <cp:revision>133</cp:revision>
  <dcterms:created xsi:type="dcterms:W3CDTF">2016-03-21T14:12:59Z</dcterms:created>
  <dcterms:modified xsi:type="dcterms:W3CDTF">2017-01-31T19:48:47Z</dcterms:modified>
</cp:coreProperties>
</file>