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9" r:id="rId3"/>
    <p:sldId id="272" r:id="rId4"/>
    <p:sldId id="273" r:id="rId5"/>
    <p:sldId id="275" r:id="rId6"/>
    <p:sldId id="271" r:id="rId7"/>
    <p:sldId id="274" r:id="rId8"/>
    <p:sldId id="305" r:id="rId9"/>
    <p:sldId id="298" r:id="rId10"/>
    <p:sldId id="306" r:id="rId11"/>
    <p:sldId id="307" r:id="rId12"/>
    <p:sldId id="308" r:id="rId13"/>
    <p:sldId id="310" r:id="rId14"/>
    <p:sldId id="313" r:id="rId15"/>
    <p:sldId id="312" r:id="rId16"/>
    <p:sldId id="311" r:id="rId17"/>
    <p:sldId id="278" r:id="rId18"/>
    <p:sldId id="280" r:id="rId19"/>
    <p:sldId id="281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2" autoAdjust="0"/>
  </p:normalViewPr>
  <p:slideViewPr>
    <p:cSldViewPr>
      <p:cViewPr varScale="1">
        <p:scale>
          <a:sx n="60" d="100"/>
          <a:sy n="60" d="100"/>
        </p:scale>
        <p:origin x="-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some of the research in making</a:t>
            </a:r>
            <a:r>
              <a:rPr lang="en-US" baseline="0" dirty="0" smtClean="0"/>
              <a:t> decisions about the best shapes, areas, lines, and encodings for your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&lt; 1, we underestimate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&gt; 1, we overestimate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seems to be accurate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relationship between the</a:t>
            </a:r>
            <a:r>
              <a:rPr lang="en-US" baseline="0" dirty="0" smtClean="0"/>
              <a:t> magnitude</a:t>
            </a:r>
            <a:r>
              <a:rPr lang="en-US" dirty="0" smtClean="0"/>
              <a:t> of a physical stimulus and its perceived intensity or strength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dimensionality seems less accurate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Flannery a cartographer who in the mid 1950s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devised scheme for compensation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only for circular areas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questionable value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(what if user measures?)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hierarchy of accuracy – quantitative, that is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position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length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angle, slope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area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volume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color, density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REMAKE</a:t>
            </a:r>
            <a:r>
              <a:rPr lang="en-US" baseline="0" dirty="0" smtClean="0"/>
              <a:t> TABLE. </a:t>
            </a:r>
            <a:r>
              <a:rPr lang="en-US" dirty="0" err="1" smtClean="0"/>
              <a:t>Mackinlay</a:t>
            </a:r>
            <a:r>
              <a:rPr lang="en-US" dirty="0" smtClean="0"/>
              <a:t> extended the original Cleveland and McGill ranking for</a:t>
            </a:r>
            <a:r>
              <a:rPr lang="en-US" baseline="0" dirty="0" smtClean="0"/>
              <a:t> ordinal and nominative data based on the analyses of perceptual tasks in other research. You’ll notice that that the ordering changes for many of these as the data type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Jock </a:t>
            </a:r>
            <a:r>
              <a:rPr lang="en-US" dirty="0" err="1" smtClean="0"/>
              <a:t>Mackinlay</a:t>
            </a:r>
            <a:r>
              <a:rPr lang="en-US" baseline="0" dirty="0" smtClean="0"/>
              <a:t> </a:t>
            </a:r>
            <a:r>
              <a:rPr lang="en-US" dirty="0" smtClean="0"/>
              <a:t>developed a number of criteria for good encodings</a:t>
            </a:r>
            <a:r>
              <a:rPr lang="en-US" baseline="0" dirty="0" smtClean="0"/>
              <a:t> based on his work on the aptly named ‘a presentation tool’ or APT. one of these was expressiveness, let’s look at a few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have car prizes for the year 1979. The </a:t>
            </a:r>
            <a:r>
              <a:rPr lang="en-US" baseline="0" dirty="0" smtClean="0"/>
              <a:t>facts are not expressible for a one to many relations across a horizontal position.  Since a mark cannot have two positions on the same axis.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 nationality,</a:t>
            </a:r>
            <a:r>
              <a:rPr lang="en-US" baseline="0" dirty="0" smtClean="0"/>
              <a:t> here suggests that there is a rank to nation.  While position might be OK, by using the area and length associated with the bar it suggests that there is a rank.  Might sound similar to the principle of showing the data and not extra variation, you’re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expressiveness</a:t>
            </a:r>
            <a:r>
              <a:rPr lang="en-US" baseline="0" dirty="0" smtClean="0"/>
              <a:t> is only dependent on the syntax and syntax of the graphical language, effectiveness is dependent on the perceptual abilities of the </a:t>
            </a:r>
            <a:r>
              <a:rPr lang="en-US" baseline="0" dirty="0" err="1" smtClean="0"/>
              <a:t>vis</a:t>
            </a:r>
            <a:r>
              <a:rPr lang="en-US" baseline="0" dirty="0" smtClean="0"/>
              <a:t> viewer. Comes out of research by Cleveland and McGill showing that people have different degrees of accuracy based on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visualization is more effective than the other. There’s some occlusion in the first but this goes into an understanding of chart types.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times bigger is big circle? 4 times as big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We tend to underestimate the area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bigger the circle, the more we underestimate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Stevens’ Power Law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ψ(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</a:t>
            </a:r>
            <a:r>
              <a:rPr lang="en-US" sz="120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sensation(intensity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= constant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(intensity ^ power)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perceived intensity is proportional to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real intensity to some power</a:t>
            </a:r>
          </a:p>
          <a:p>
            <a:r>
              <a:rPr lang="en-US" dirty="0" smtClean="0"/>
              <a:t>Exponent</a:t>
            </a:r>
            <a:r>
              <a:rPr lang="en-US" baseline="0" dirty="0" smtClean="0"/>
              <a:t> is the key, depends on type of stimulus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Encoding Data Effectively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Stevens’s</a:t>
            </a:r>
            <a:r>
              <a:rPr lang="en-US" dirty="0" smtClean="0"/>
              <a:t> Power Law</a:t>
            </a:r>
            <a:endParaRPr 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/>
          <a:srcRect l="55624" t="34375" r="18126" b="35938"/>
          <a:stretch>
            <a:fillRect/>
          </a:stretch>
        </p:blipFill>
        <p:spPr bwMode="auto">
          <a:xfrm>
            <a:off x="1979310" y="1219200"/>
            <a:ext cx="5691118" cy="51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72200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Wilkinson, 1999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Stevens’s</a:t>
            </a:r>
            <a:r>
              <a:rPr lang="en-US" dirty="0" smtClean="0"/>
              <a:t> Power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226891"/>
            <a:ext cx="5029199" cy="305152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u="sng" dirty="0" smtClean="0"/>
              <a:t>Measurements of </a:t>
            </a:r>
            <a:r>
              <a:rPr lang="en-US" i="1" u="sng" dirty="0" smtClean="0">
                <a:latin typeface="Times"/>
                <a:cs typeface="Times"/>
              </a:rPr>
              <a:t>a</a:t>
            </a:r>
          </a:p>
          <a:p>
            <a:pPr>
              <a:buFontTx/>
              <a:buNone/>
            </a:pPr>
            <a:r>
              <a:rPr lang="en-US" dirty="0" smtClean="0"/>
              <a:t>Length		.</a:t>
            </a:r>
            <a:r>
              <a:rPr lang="en-US" dirty="0"/>
              <a:t>9 to </a:t>
            </a:r>
            <a:r>
              <a:rPr lang="en-US" dirty="0" smtClean="0"/>
              <a:t>1.1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Area	</a:t>
            </a:r>
            <a:r>
              <a:rPr lang="en-US" dirty="0" smtClean="0"/>
              <a:t>		.</a:t>
            </a:r>
            <a:r>
              <a:rPr lang="en-US" dirty="0"/>
              <a:t>6 to   .9</a:t>
            </a:r>
          </a:p>
          <a:p>
            <a:pPr>
              <a:buFontTx/>
              <a:buNone/>
            </a:pPr>
            <a:r>
              <a:rPr lang="en-US" dirty="0"/>
              <a:t>Volume</a:t>
            </a:r>
            <a:r>
              <a:rPr lang="en-US" dirty="0" smtClean="0"/>
              <a:t>		.</a:t>
            </a:r>
            <a:r>
              <a:rPr lang="en-US" dirty="0"/>
              <a:t>5 to   .8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Circular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Flannery’s appearance compensation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07" y="2735263"/>
            <a:ext cx="5308600" cy="339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476" y="6488668"/>
            <a:ext cx="721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Diagram Source: http://makingmaps.net/2007/08/28/perceptual-scaling-of-map-symbols/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874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31 at 4.51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5264150" cy="40230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715000"/>
            <a:ext cx="290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Cleveland &amp; McGill</a:t>
            </a:r>
            <a:r>
              <a:rPr lang="en-US" dirty="0" smtClean="0"/>
              <a:t>, </a:t>
            </a:r>
            <a:r>
              <a:rPr lang="en-US" dirty="0" smtClean="0"/>
              <a:t>1987]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31 at 4.51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9144000" cy="2623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715000"/>
            <a:ext cx="290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Cleveland &amp; McGill</a:t>
            </a:r>
            <a:r>
              <a:rPr lang="en-US" dirty="0" smtClean="0"/>
              <a:t>, </a:t>
            </a:r>
            <a:r>
              <a:rPr lang="en-US" dirty="0" smtClean="0"/>
              <a:t>1987]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9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Hierarchy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903" y="1417638"/>
            <a:ext cx="4078719" cy="4525963"/>
          </a:xfrm>
        </p:spPr>
        <p:txBody>
          <a:bodyPr/>
          <a:lstStyle/>
          <a:p>
            <a:r>
              <a:rPr lang="en-US" dirty="0" smtClean="0"/>
              <a:t>Position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/>
              <a:t>Angle, slope</a:t>
            </a:r>
          </a:p>
          <a:p>
            <a:r>
              <a:rPr lang="en-US" dirty="0" smtClean="0"/>
              <a:t>Area</a:t>
            </a:r>
          </a:p>
          <a:p>
            <a:r>
              <a:rPr lang="en-US" dirty="0" smtClean="0"/>
              <a:t>Volume</a:t>
            </a:r>
          </a:p>
          <a:p>
            <a:r>
              <a:rPr lang="en-US" dirty="0" smtClean="0"/>
              <a:t>Color, density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769590" y="3208373"/>
            <a:ext cx="3183630" cy="1588"/>
          </a:xfrm>
          <a:prstGeom prst="straightConnector1">
            <a:avLst/>
          </a:prstGeom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992" y="1617352"/>
            <a:ext cx="17860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/>
              <a:t>Decreasing quantitative accuracy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050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3200" y="6211669"/>
            <a:ext cx="196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 smtClean="0"/>
              <a:t>Mackinlay</a:t>
            </a:r>
            <a:r>
              <a:rPr lang="en-US" dirty="0" smtClean="0"/>
              <a:t>, 1987]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48800" y="1828800"/>
            <a:ext cx="1600200" cy="35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7-01-30 at 6.2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6959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2-17 at 2.5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95400"/>
            <a:ext cx="84328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53718" y="6364069"/>
            <a:ext cx="429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Diagram Source: 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Bostock</a:t>
            </a:r>
            <a:r>
              <a:rPr lang="en-US" dirty="0" smtClean="0"/>
              <a:t>, 2010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17 at 2.56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84"/>
          <a:stretch/>
        </p:blipFill>
        <p:spPr>
          <a:xfrm>
            <a:off x="-304800" y="609600"/>
            <a:ext cx="10753224" cy="556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7400" y="6096000"/>
            <a:ext cx="255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Bostock</a:t>
            </a:r>
            <a:r>
              <a:rPr lang="en-US" dirty="0" smtClean="0"/>
              <a:t>, 2010]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1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Expressiveness:</a:t>
            </a:r>
          </a:p>
          <a:p>
            <a:pPr marL="0" indent="0">
              <a:buNone/>
            </a:pPr>
            <a:r>
              <a:rPr lang="en-US" sz="3600" dirty="0" smtClean="0"/>
              <a:t>Encodes all the facts in the set,</a:t>
            </a:r>
          </a:p>
          <a:p>
            <a:pPr marL="0" indent="0">
              <a:buNone/>
            </a:pPr>
            <a:r>
              <a:rPr lang="en-US" sz="3600" dirty="0" smtClean="0"/>
              <a:t>and encodes only the facts in the set of data.</a:t>
            </a:r>
          </a:p>
          <a:p>
            <a:pPr marL="0" indent="0">
              <a:buNone/>
            </a:pPr>
            <a:r>
              <a:rPr lang="en-US" sz="3600" dirty="0"/>
              <a:t>[</a:t>
            </a:r>
            <a:r>
              <a:rPr lang="en-US" sz="3600" dirty="0" err="1" smtClean="0"/>
              <a:t>Mackinlay</a:t>
            </a:r>
            <a:r>
              <a:rPr lang="en-US" sz="3600" dirty="0" smtClean="0"/>
              <a:t>, 1987]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1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0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Unable to express the facts!</a:t>
            </a:r>
          </a:p>
          <a:p>
            <a:pPr marL="0" indent="0" algn="ctr">
              <a:buNone/>
            </a:pPr>
            <a:r>
              <a:rPr lang="en-US" sz="3600" dirty="0" smtClean="0"/>
              <a:t>One to many cannot be adequately expressed using a single horizontal position.</a:t>
            </a:r>
            <a:endParaRPr lang="en-US" sz="3600" dirty="0"/>
          </a:p>
        </p:txBody>
      </p:sp>
      <p:pic>
        <p:nvPicPr>
          <p:cNvPr id="4" name="Picture 3" descr="Screen Shot 2016-12-17 at 1.3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1" y="1535895"/>
            <a:ext cx="8634377" cy="18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2-17 at 1.4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3400"/>
            <a:ext cx="6400800" cy="496939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5532437"/>
            <a:ext cx="8686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xpresses more than the facts!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 smtClean="0"/>
              <a:t>ar length expresses a false position and rank.</a:t>
            </a:r>
          </a:p>
        </p:txBody>
      </p:sp>
    </p:spTree>
    <p:extLst>
      <p:ext uri="{BB962C8B-B14F-4D97-AF65-F5344CB8AC3E}">
        <p14:creationId xmlns:p14="http://schemas.microsoft.com/office/powerpoint/2010/main" val="24375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Effectiveness:</a:t>
            </a:r>
          </a:p>
          <a:p>
            <a:pPr marL="0" indent="0">
              <a:buNone/>
            </a:pPr>
            <a:r>
              <a:rPr lang="en-US" sz="3600" dirty="0"/>
              <a:t>E</a:t>
            </a:r>
            <a:r>
              <a:rPr lang="en-US" sz="3600" dirty="0" smtClean="0"/>
              <a:t>ncoding data in a visualization so that information is readily perceived by a human to perform a task.</a:t>
            </a:r>
          </a:p>
          <a:p>
            <a:pPr marL="0" indent="0">
              <a:buNone/>
            </a:pPr>
            <a:r>
              <a:rPr lang="en-US" sz="3600" dirty="0" smtClean="0"/>
              <a:t>[</a:t>
            </a:r>
            <a:r>
              <a:rPr lang="en-US" sz="3600" dirty="0" err="1" smtClean="0"/>
              <a:t>Mackinlay</a:t>
            </a:r>
            <a:r>
              <a:rPr lang="en-US" sz="3600" dirty="0" smtClean="0"/>
              <a:t>, 1987]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8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17 at 2.06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09800"/>
            <a:ext cx="4572000" cy="3242617"/>
          </a:xfrm>
          <a:prstGeom prst="rect">
            <a:avLst/>
          </a:prstGeom>
        </p:spPr>
      </p:pic>
      <p:pic>
        <p:nvPicPr>
          <p:cNvPr id="5" name="Picture 4" descr="Screen Shot 2016-12-17 at 2.07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357" y="2667000"/>
            <a:ext cx="5165557" cy="2133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Which Is More Effective?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77000" y="5715000"/>
            <a:ext cx="1963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Mackinlay</a:t>
            </a:r>
            <a:r>
              <a:rPr lang="en-US" dirty="0"/>
              <a:t>, </a:t>
            </a:r>
            <a:r>
              <a:rPr lang="en-US" dirty="0" smtClean="0"/>
              <a:t>1987]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1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How much bigger is the larger circle, by </a:t>
            </a:r>
            <a:r>
              <a:rPr lang="en-US" u="sng" dirty="0" smtClean="0"/>
              <a:t>area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5600" y="3581400"/>
            <a:ext cx="914400" cy="914400"/>
          </a:xfrm>
          <a:prstGeom prst="ellipse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76800" y="2667000"/>
            <a:ext cx="1828800" cy="1828800"/>
          </a:xfrm>
          <a:prstGeom prst="ellipse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9800" y="2971800"/>
            <a:ext cx="4800600" cy="629939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How much bigger is the larger bar, by </a:t>
            </a:r>
            <a:r>
              <a:rPr lang="en-US" u="sng" dirty="0" smtClean="0"/>
              <a:t>length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3168" y="4170661"/>
            <a:ext cx="1195832" cy="629939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Stevens’s</a:t>
            </a:r>
            <a:r>
              <a:rPr lang="en-US" dirty="0" smtClean="0"/>
              <a:t> Power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200" i="1" dirty="0" smtClean="0">
                <a:latin typeface="Symbol" charset="2"/>
                <a:cs typeface="Symbol" charset="2"/>
              </a:rPr>
              <a:t>ψ</a:t>
            </a:r>
            <a:r>
              <a:rPr lang="en-US" sz="5200" i="1" dirty="0" smtClean="0">
                <a:latin typeface="Times"/>
                <a:cs typeface="Times"/>
              </a:rPr>
              <a:t>(I)</a:t>
            </a:r>
            <a:r>
              <a:rPr lang="en-US" sz="5200" dirty="0" smtClean="0">
                <a:latin typeface="Times"/>
                <a:cs typeface="Times"/>
              </a:rPr>
              <a:t> = </a:t>
            </a:r>
            <a:r>
              <a:rPr lang="en-US" sz="5200" i="1" dirty="0" err="1" smtClean="0">
                <a:latin typeface="Times"/>
                <a:cs typeface="Times"/>
              </a:rPr>
              <a:t>kI</a:t>
            </a:r>
            <a:r>
              <a:rPr lang="en-US" sz="5200" i="1" baseline="30000" dirty="0" err="1" smtClean="0">
                <a:latin typeface="Times"/>
                <a:cs typeface="Times"/>
              </a:rPr>
              <a:t>a</a:t>
            </a:r>
            <a:endParaRPr lang="en-US" sz="5200" i="1" baseline="30000" dirty="0" smtClean="0">
              <a:latin typeface="Times"/>
              <a:cs typeface="Times"/>
            </a:endParaRPr>
          </a:p>
          <a:p>
            <a:pPr algn="ctr">
              <a:buNone/>
            </a:pPr>
            <a:endParaRPr lang="en-US" sz="5200" baseline="30000" dirty="0" smtClean="0">
              <a:latin typeface="Times"/>
              <a:cs typeface="Times"/>
            </a:endParaRPr>
          </a:p>
          <a:p>
            <a:pPr algn="ctr">
              <a:buNone/>
            </a:pPr>
            <a:r>
              <a:rPr lang="en-US" dirty="0">
                <a:cs typeface="Times"/>
              </a:rPr>
              <a:t>P</a:t>
            </a:r>
            <a:r>
              <a:rPr lang="en-US" dirty="0" smtClean="0">
                <a:cs typeface="Times"/>
              </a:rPr>
              <a:t>erceived intensity is proportional to actual intensity to some power.</a:t>
            </a:r>
          </a:p>
          <a:p>
            <a:pPr algn="ctr">
              <a:buNone/>
            </a:pPr>
            <a:r>
              <a:rPr lang="en-US" dirty="0" smtClean="0">
                <a:cs typeface="Times"/>
              </a:rPr>
              <a:t>The exponent varies with the type of stimulus.</a:t>
            </a:r>
            <a:endParaRPr lang="en-US" baseline="30000" dirty="0"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8667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614</Words>
  <Application>Microsoft Macintosh PowerPoint</Application>
  <PresentationFormat>On-screen Show (4:3)</PresentationFormat>
  <Paragraphs>86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Encoding Data Effectively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Stevens’s Power Law</vt:lpstr>
      <vt:lpstr>Stevens’s Power Law</vt:lpstr>
      <vt:lpstr>Stevens’s Power Law</vt:lpstr>
      <vt:lpstr>Estimating Circular Areas</vt:lpstr>
      <vt:lpstr>PowerPoint Presentation</vt:lpstr>
      <vt:lpstr>PowerPoint Presentation</vt:lpstr>
      <vt:lpstr>A Hierarchy of Accuracy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148</cp:revision>
  <dcterms:created xsi:type="dcterms:W3CDTF">2016-03-21T14:12:59Z</dcterms:created>
  <dcterms:modified xsi:type="dcterms:W3CDTF">2017-01-31T13:01:58Z</dcterms:modified>
</cp:coreProperties>
</file>