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269" r:id="rId3"/>
    <p:sldId id="280" r:id="rId4"/>
    <p:sldId id="281" r:id="rId5"/>
    <p:sldId id="282" r:id="rId6"/>
    <p:sldId id="276" r:id="rId7"/>
    <p:sldId id="277" r:id="rId8"/>
    <p:sldId id="278" r:id="rId9"/>
    <p:sldId id="290" r:id="rId10"/>
    <p:sldId id="291" r:id="rId11"/>
    <p:sldId id="292" r:id="rId12"/>
    <p:sldId id="279" r:id="rId13"/>
    <p:sldId id="285" r:id="rId14"/>
    <p:sldId id="294" r:id="rId15"/>
    <p:sldId id="295" r:id="rId16"/>
    <p:sldId id="298" r:id="rId17"/>
    <p:sldId id="287" r:id="rId18"/>
    <p:sldId id="293" r:id="rId19"/>
    <p:sldId id="296" r:id="rId20"/>
    <p:sldId id="297" r:id="rId21"/>
    <p:sldId id="26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52"/>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8" autoAdjust="0"/>
    <p:restoredTop sz="86372" autoAdjust="0"/>
  </p:normalViewPr>
  <p:slideViewPr>
    <p:cSldViewPr>
      <p:cViewPr varScale="1">
        <p:scale>
          <a:sx n="76" d="100"/>
          <a:sy n="76" d="100"/>
        </p:scale>
        <p:origin x="528" y="3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what graphical</a:t>
            </a:r>
            <a:r>
              <a:rPr lang="en-US" baseline="0" dirty="0"/>
              <a:t> perception of patterns is in intro.</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a:t>
            </a:fld>
            <a:endParaRPr lang="en-US"/>
          </a:p>
        </p:txBody>
      </p:sp>
    </p:spTree>
    <p:extLst>
      <p:ext uri="{BB962C8B-B14F-4D97-AF65-F5344CB8AC3E}">
        <p14:creationId xmlns:p14="http://schemas.microsoft.com/office/powerpoint/2010/main" val="1152958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combined attributes are not </a:t>
            </a:r>
            <a:r>
              <a:rPr lang="en-US" sz="1200" kern="1200" dirty="0" err="1">
                <a:solidFill>
                  <a:schemeClr val="tx1"/>
                </a:solidFill>
                <a:latin typeface="+mn-lt"/>
                <a:ea typeface="+mn-ea"/>
                <a:cs typeface="+mn-cs"/>
              </a:rPr>
              <a:t>preattentive</a:t>
            </a:r>
            <a:r>
              <a:rPr lang="en-US" sz="1200" kern="1200" dirty="0">
                <a:solidFill>
                  <a:schemeClr val="tx1"/>
                </a:solidFill>
                <a:latin typeface="+mn-lt"/>
                <a:ea typeface="+mn-ea"/>
                <a:cs typeface="+mn-cs"/>
              </a:rPr>
              <a:t>, did you see the red circle here?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One of these features (e.g., red and circular) is present in each of the distractor objects (red squares and blue circles). This means the visual system has no unique visual property to search for when trying to locate the target.</a:t>
            </a: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F54D4E5-E3AB-BE4B-9297-EDF912D4F410}" type="slidenum">
              <a:rPr lang="en-US" smtClean="0"/>
              <a:pPr/>
              <a:t>10</a:t>
            </a:fld>
            <a:endParaRPr lang="en-US"/>
          </a:p>
        </p:txBody>
      </p:sp>
    </p:spTree>
    <p:extLst>
      <p:ext uri="{BB962C8B-B14F-4D97-AF65-F5344CB8AC3E}">
        <p14:creationId xmlns:p14="http://schemas.microsoft.com/office/powerpoint/2010/main" val="129523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other things: length, width, closure, size, density, color intensity, terminators (Ts), depth cues, lighting direction, flicker, direction of motion, velocity of motion, number estimation</a:t>
            </a:r>
          </a:p>
          <a:p>
            <a:endParaRPr lang="en-US" dirty="0"/>
          </a:p>
        </p:txBody>
      </p:sp>
      <p:sp>
        <p:nvSpPr>
          <p:cNvPr id="4" name="Slide Number Placeholder 3"/>
          <p:cNvSpPr>
            <a:spLocks noGrp="1"/>
          </p:cNvSpPr>
          <p:nvPr>
            <p:ph type="sldNum" sz="quarter" idx="10"/>
          </p:nvPr>
        </p:nvSpPr>
        <p:spPr/>
        <p:txBody>
          <a:bodyPr/>
          <a:lstStyle/>
          <a:p>
            <a:fld id="{9F54D4E5-E3AB-BE4B-9297-EDF912D4F410}" type="slidenum">
              <a:rPr lang="en-US" smtClean="0"/>
              <a:pPr/>
              <a:t>11</a:t>
            </a:fld>
            <a:endParaRPr lang="en-US"/>
          </a:p>
        </p:txBody>
      </p:sp>
    </p:spTree>
    <p:extLst>
      <p:ext uri="{BB962C8B-B14F-4D97-AF65-F5344CB8AC3E}">
        <p14:creationId xmlns:p14="http://schemas.microsoft.com/office/powerpoint/2010/main" val="1751314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TARGET</a:t>
            </a:r>
            <a:r>
              <a:rPr lang="en-US" baseline="0" dirty="0"/>
              <a:t> DETECTION: </a:t>
            </a:r>
            <a:r>
              <a:rPr lang="en-US" dirty="0"/>
              <a:t>rapidly and accurately detect whether a target element is there using unique visual features; </a:t>
            </a:r>
            <a:r>
              <a:rPr lang="en-US" baseline="0" dirty="0"/>
              <a:t> BOUNDARY DETECTION between two groups of elements where share visual feature;</a:t>
            </a:r>
          </a:p>
          <a:p>
            <a:r>
              <a:rPr lang="en-US" baseline="0" dirty="0"/>
              <a:t>Where users try to count elements with the unique feature</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12</a:t>
            </a:fld>
            <a:endParaRPr lang="en-US"/>
          </a:p>
        </p:txBody>
      </p:sp>
    </p:spTree>
    <p:extLst>
      <p:ext uri="{BB962C8B-B14F-4D97-AF65-F5344CB8AC3E}">
        <p14:creationId xmlns:p14="http://schemas.microsoft.com/office/powerpoint/2010/main" val="3381707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this isn’t a video game from the 90s it’s a real time scientific simulation of salmon moving around a warm flow of water, with the water temperature represented by color and the fish presence represented by squares. See them?</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13</a:t>
            </a:fld>
            <a:endParaRPr lang="en-US"/>
          </a:p>
        </p:txBody>
      </p:sp>
    </p:spTree>
    <p:extLst>
      <p:ext uri="{BB962C8B-B14F-4D97-AF65-F5344CB8AC3E}">
        <p14:creationId xmlns:p14="http://schemas.microsoft.com/office/powerpoint/2010/main" val="1852662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preattentive</a:t>
            </a:r>
            <a:r>
              <a:rPr lang="en-US" sz="1200" kern="1200" dirty="0">
                <a:solidFill>
                  <a:schemeClr val="tx1"/>
                </a:solidFill>
                <a:effectLst/>
                <a:latin typeface="+mn-lt"/>
                <a:ea typeface="+mn-ea"/>
                <a:cs typeface="+mn-cs"/>
              </a:rPr>
              <a:t> visual features that are used in pack-</a:t>
            </a:r>
          </a:p>
          <a:p>
            <a:r>
              <a:rPr lang="en-US" sz="1200" kern="1200" dirty="0">
                <a:solidFill>
                  <a:schemeClr val="tx1"/>
                </a:solidFill>
                <a:effectLst/>
                <a:latin typeface="+mn-lt"/>
                <a:ea typeface="+mn-ea"/>
                <a:cs typeface="+mn-cs"/>
              </a:rPr>
              <a:t>age blueprints are “length”, “width”, “filed”, “intensity” and</a:t>
            </a:r>
          </a:p>
          <a:p>
            <a:r>
              <a:rPr lang="en-US" sz="1200" kern="1200" dirty="0">
                <a:solidFill>
                  <a:schemeClr val="tx1"/>
                </a:solidFill>
                <a:effectLst/>
                <a:latin typeface="+mn-lt"/>
                <a:ea typeface="+mn-ea"/>
                <a:cs typeface="+mn-cs"/>
              </a:rPr>
              <a:t>“color” (Sections</a:t>
            </a:r>
          </a:p>
          <a:p>
            <a:r>
              <a:rPr lang="en-US" sz="1200" kern="1200" dirty="0">
                <a:solidFill>
                  <a:schemeClr val="tx1"/>
                </a:solidFill>
                <a:effectLst/>
                <a:latin typeface="+mn-lt"/>
                <a:ea typeface="+mn-ea"/>
                <a:cs typeface="+mn-cs"/>
              </a:rPr>
              <a:t>5.2</a:t>
            </a:r>
          </a:p>
          <a:p>
            <a:r>
              <a:rPr lang="en-US" sz="1200" kern="1200" dirty="0">
                <a:solidFill>
                  <a:schemeClr val="tx1"/>
                </a:solidFill>
                <a:effectLst/>
                <a:latin typeface="+mn-lt"/>
                <a:ea typeface="+mn-ea"/>
                <a:cs typeface="+mn-cs"/>
              </a:rPr>
              <a:t>and</a:t>
            </a:r>
          </a:p>
          <a:p>
            <a:r>
              <a:rPr lang="en-US" sz="1200" kern="1200" dirty="0">
                <a:solidFill>
                  <a:schemeClr val="tx1"/>
                </a:solidFill>
                <a:effectLst/>
                <a:latin typeface="+mn-lt"/>
                <a:ea typeface="+mn-ea"/>
                <a:cs typeface="+mn-cs"/>
              </a:rPr>
              <a:t>5.3</a:t>
            </a:r>
          </a:p>
          <a:p>
            <a:r>
              <a:rPr lang="en-US" sz="1200" kern="1200" dirty="0">
                <a:solidFill>
                  <a:schemeClr val="tx1"/>
                </a:solidFill>
                <a:effectLst/>
                <a:latin typeface="+mn-lt"/>
                <a:ea typeface="+mn-ea"/>
                <a:cs typeface="+mn-cs"/>
              </a:rPr>
              <a:t>summarize how these features are</a:t>
            </a:r>
          </a:p>
          <a:p>
            <a:r>
              <a:rPr lang="en-US" sz="1200" kern="1200" dirty="0">
                <a:solidFill>
                  <a:schemeClr val="tx1"/>
                </a:solidFill>
                <a:effectLst/>
                <a:latin typeface="+mn-lt"/>
                <a:ea typeface="+mn-ea"/>
                <a:cs typeface="+mn-cs"/>
              </a:rPr>
              <a:t>employed).</a:t>
            </a:r>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14</a:t>
            </a:fld>
            <a:endParaRPr lang="en-US"/>
          </a:p>
        </p:txBody>
      </p:sp>
    </p:spTree>
    <p:extLst>
      <p:ext uri="{BB962C8B-B14F-4D97-AF65-F5344CB8AC3E}">
        <p14:creationId xmlns:p14="http://schemas.microsoft.com/office/powerpoint/2010/main" val="2670777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a:t>
            </a:r>
            <a:r>
              <a:rPr lang="en-US" dirty="0" err="1"/>
              <a:t>personal.umich.edu</a:t>
            </a:r>
            <a:r>
              <a:rPr lang="en-US" dirty="0"/>
              <a:t>/~</a:t>
            </a:r>
            <a:r>
              <a:rPr lang="en-US" dirty="0" err="1"/>
              <a:t>chenyanh</a:t>
            </a:r>
            <a:r>
              <a:rPr lang="en-US" dirty="0"/>
              <a:t>/research_project3.html   green up</a:t>
            </a:r>
          </a:p>
          <a:p>
            <a:r>
              <a:rPr lang="en-US" sz="1200" b="1" kern="1200" dirty="0">
                <a:solidFill>
                  <a:schemeClr val="tx1"/>
                </a:solidFill>
                <a:effectLst/>
                <a:latin typeface="+mn-lt"/>
                <a:ea typeface="+mn-ea"/>
                <a:cs typeface="+mn-cs"/>
              </a:rPr>
              <a:t>Exemplar-based visualization is to visualize an extremely large data sets based on multidimensional projection technique, making the visualization highly efficient and flexible</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15</a:t>
            </a:fld>
            <a:endParaRPr lang="en-US"/>
          </a:p>
        </p:txBody>
      </p:sp>
    </p:spTree>
    <p:extLst>
      <p:ext uri="{BB962C8B-B14F-4D97-AF65-F5344CB8AC3E}">
        <p14:creationId xmlns:p14="http://schemas.microsoft.com/office/powerpoint/2010/main" val="1372140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Difficult ? Trying</a:t>
            </a:r>
            <a:r>
              <a:rPr lang="en-US" baseline="0" dirty="0"/>
              <a:t> to make a decision about one feature e.g., color, but shape also factors into the cognitive equation. </a:t>
            </a:r>
            <a:r>
              <a:rPr lang="en-US" dirty="0"/>
              <a:t>Sometimes, people are asked to make a decision about one dimension, but the stimulus also varies along a second dimension. </a:t>
            </a:r>
          </a:p>
        </p:txBody>
      </p:sp>
      <p:sp>
        <p:nvSpPr>
          <p:cNvPr id="4" name="Slide Number Placeholder 3"/>
          <p:cNvSpPr>
            <a:spLocks noGrp="1"/>
          </p:cNvSpPr>
          <p:nvPr>
            <p:ph type="sldNum" sz="quarter" idx="10"/>
          </p:nvPr>
        </p:nvSpPr>
        <p:spPr/>
        <p:txBody>
          <a:bodyPr/>
          <a:lstStyle/>
          <a:p>
            <a:fld id="{84CB6C83-B894-2740-9986-97D8BB6F6D98}" type="slidenum">
              <a:rPr lang="en-US" smtClean="0"/>
              <a:t>16</a:t>
            </a:fld>
            <a:endParaRPr lang="en-US"/>
          </a:p>
        </p:txBody>
      </p:sp>
    </p:spTree>
    <p:extLst>
      <p:ext uri="{BB962C8B-B14F-4D97-AF65-F5344CB8AC3E}">
        <p14:creationId xmlns:p14="http://schemas.microsoft.com/office/powerpoint/2010/main" val="3717729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a:solidFill>
                  <a:schemeClr val="tx1"/>
                </a:solidFill>
                <a:latin typeface="+mn-lt"/>
                <a:ea typeface="+mn-ea"/>
                <a:cs typeface="+mn-cs"/>
              </a:rPr>
              <a:t>example of separable: size and color, yet some cause interference</a:t>
            </a:r>
            <a:r>
              <a:rPr lang="en-US" sz="1200" kern="1200" baseline="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 hierarchy of </a:t>
            </a:r>
            <a:r>
              <a:rPr lang="en-US" sz="1200" kern="1200" dirty="0" err="1">
                <a:solidFill>
                  <a:schemeClr val="tx1"/>
                </a:solidFill>
                <a:latin typeface="+mn-lt"/>
                <a:ea typeface="+mn-ea"/>
                <a:cs typeface="+mn-cs"/>
              </a:rPr>
              <a:t>separability</a:t>
            </a:r>
            <a:r>
              <a:rPr lang="en-US" dirty="0"/>
              <a:t> </a:t>
            </a:r>
          </a:p>
        </p:txBody>
      </p:sp>
      <p:sp>
        <p:nvSpPr>
          <p:cNvPr id="4" name="Slide Number Placeholder 3"/>
          <p:cNvSpPr>
            <a:spLocks noGrp="1"/>
          </p:cNvSpPr>
          <p:nvPr>
            <p:ph type="sldNum" sz="quarter" idx="10"/>
          </p:nvPr>
        </p:nvSpPr>
        <p:spPr/>
        <p:txBody>
          <a:bodyPr/>
          <a:lstStyle/>
          <a:p>
            <a:fld id="{9F54D4E5-E3AB-BE4B-9297-EDF912D4F410}" type="slidenum">
              <a:rPr lang="en-US" smtClean="0"/>
              <a:pPr/>
              <a:t>17</a:t>
            </a:fld>
            <a:endParaRPr lang="en-US"/>
          </a:p>
        </p:txBody>
      </p:sp>
    </p:spTree>
    <p:extLst>
      <p:ext uri="{BB962C8B-B14F-4D97-AF65-F5344CB8AC3E}">
        <p14:creationId xmlns:p14="http://schemas.microsoft.com/office/powerpoint/2010/main" val="991054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a:t>
            </a:r>
            <a:r>
              <a:rPr lang="en-US" baseline="0" dirty="0"/>
              <a:t> it help you detect patterns, are those targets are boundaries useful? Or should encodings be thought out again?</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18</a:t>
            </a:fld>
            <a:endParaRPr lang="en-US"/>
          </a:p>
        </p:txBody>
      </p:sp>
    </p:spTree>
    <p:extLst>
      <p:ext uri="{BB962C8B-B14F-4D97-AF65-F5344CB8AC3E}">
        <p14:creationId xmlns:p14="http://schemas.microsoft.com/office/powerpoint/2010/main" val="3751052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recall, when</a:t>
            </a:r>
            <a:r>
              <a:rPr lang="en-US" baseline="0" dirty="0"/>
              <a:t> we were looking at comparing quantitative data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19</a:t>
            </a:fld>
            <a:endParaRPr lang="en-US"/>
          </a:p>
        </p:txBody>
      </p:sp>
    </p:spTree>
    <p:extLst>
      <p:ext uri="{BB962C8B-B14F-4D97-AF65-F5344CB8AC3E}">
        <p14:creationId xmlns:p14="http://schemas.microsoft.com/office/powerpoint/2010/main" val="2365624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you looking for in</a:t>
            </a:r>
            <a:r>
              <a:rPr lang="en-US" baseline="0" dirty="0"/>
              <a:t> the data</a:t>
            </a:r>
            <a:r>
              <a:rPr lang="en-US" dirty="0"/>
              <a:t>?</a:t>
            </a:r>
            <a:r>
              <a:rPr lang="en-US" baseline="0" dirty="0"/>
              <a:t> </a:t>
            </a:r>
            <a:r>
              <a:rPr lang="en-US" dirty="0"/>
              <a:t>You’ll</a:t>
            </a:r>
            <a:r>
              <a:rPr lang="en-US" baseline="0" dirty="0"/>
              <a:t> want to use graphical elements that are more visually salient for the more important data. Sounds obvious but realize that when working with large data sets with multiple dimensions and measure you will need to make decisions.</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2</a:t>
            </a:fld>
            <a:endParaRPr lang="en-US"/>
          </a:p>
        </p:txBody>
      </p:sp>
    </p:spTree>
    <p:extLst>
      <p:ext uri="{BB962C8B-B14F-4D97-AF65-F5344CB8AC3E}">
        <p14:creationId xmlns:p14="http://schemas.microsoft.com/office/powerpoint/2010/main" val="615503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recall, when</a:t>
            </a:r>
            <a:r>
              <a:rPr lang="en-US" baseline="0" dirty="0"/>
              <a:t> we were looking at comparing quantitative data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3</a:t>
            </a:fld>
            <a:endParaRPr lang="en-US"/>
          </a:p>
        </p:txBody>
      </p:sp>
    </p:spTree>
    <p:extLst>
      <p:ext uri="{BB962C8B-B14F-4D97-AF65-F5344CB8AC3E}">
        <p14:creationId xmlns:p14="http://schemas.microsoft.com/office/powerpoint/2010/main" val="2365624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Properties detected very rapidly and accurately by the low-level visual system. </a:t>
            </a:r>
          </a:p>
          <a:p>
            <a:r>
              <a:rPr lang="en-US" dirty="0"/>
              <a:t>their detection seemed to precede focused attention. </a:t>
            </a:r>
          </a:p>
          <a:p>
            <a:r>
              <a:rPr lang="en-US" dirty="0"/>
              <a:t>We now know that attention plays a critical role in what we see, even at this early stage of vision.</a:t>
            </a:r>
          </a:p>
        </p:txBody>
      </p:sp>
      <p:sp>
        <p:nvSpPr>
          <p:cNvPr id="4" name="Slide Number Placeholder 3"/>
          <p:cNvSpPr>
            <a:spLocks noGrp="1"/>
          </p:cNvSpPr>
          <p:nvPr>
            <p:ph type="sldNum" sz="quarter" idx="10"/>
          </p:nvPr>
        </p:nvSpPr>
        <p:spPr/>
        <p:txBody>
          <a:bodyPr/>
          <a:lstStyle/>
          <a:p>
            <a:fld id="{84CB6C83-B894-2740-9986-97D8BB6F6D98}" type="slidenum">
              <a:rPr lang="en-US" smtClean="0"/>
              <a:t>4</a:t>
            </a:fld>
            <a:endParaRPr lang="en-US"/>
          </a:p>
        </p:txBody>
      </p:sp>
    </p:spTree>
    <p:extLst>
      <p:ext uri="{BB962C8B-B14F-4D97-AF65-F5344CB8AC3E}">
        <p14:creationId xmlns:p14="http://schemas.microsoft.com/office/powerpoint/2010/main" val="4140969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https://www.csc2.ncsu.edu/faculty/</a:t>
            </a:r>
            <a:r>
              <a:rPr lang="en-US" dirty="0" err="1"/>
              <a:t>healey</a:t>
            </a:r>
            <a:r>
              <a:rPr lang="en-US" dirty="0"/>
              <a:t>/download/tvcg.12a.pdf</a:t>
            </a:r>
          </a:p>
          <a:p>
            <a:endParaRPr lang="en-US" dirty="0"/>
          </a:p>
        </p:txBody>
      </p:sp>
      <p:sp>
        <p:nvSpPr>
          <p:cNvPr id="4" name="Slide Number Placeholder 3"/>
          <p:cNvSpPr>
            <a:spLocks noGrp="1"/>
          </p:cNvSpPr>
          <p:nvPr>
            <p:ph type="sldNum" sz="quarter" idx="10"/>
          </p:nvPr>
        </p:nvSpPr>
        <p:spPr/>
        <p:txBody>
          <a:bodyPr/>
          <a:lstStyle/>
          <a:p>
            <a:fld id="{9F54D4E5-E3AB-BE4B-9297-EDF912D4F410}" type="slidenum">
              <a:rPr lang="en-US" smtClean="0"/>
              <a:pPr/>
              <a:t>5</a:t>
            </a:fld>
            <a:endParaRPr lang="en-US"/>
          </a:p>
        </p:txBody>
      </p:sp>
    </p:spTree>
    <p:extLst>
      <p:ext uri="{BB962C8B-B14F-4D97-AF65-F5344CB8AC3E}">
        <p14:creationId xmlns:p14="http://schemas.microsoft.com/office/powerpoint/2010/main" val="639757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shape is </a:t>
            </a:r>
            <a:r>
              <a:rPr lang="en-US" sz="1200" kern="1200" dirty="0" err="1">
                <a:solidFill>
                  <a:schemeClr val="tx1"/>
                </a:solidFill>
                <a:latin typeface="+mn-lt"/>
                <a:ea typeface="+mn-ea"/>
                <a:cs typeface="+mn-cs"/>
              </a:rPr>
              <a:t>preattentive</a:t>
            </a:r>
            <a:r>
              <a:rPr lang="en-US" dirty="0"/>
              <a:t> , see the red circle</a:t>
            </a:r>
          </a:p>
        </p:txBody>
      </p:sp>
      <p:sp>
        <p:nvSpPr>
          <p:cNvPr id="4" name="Slide Number Placeholder 3"/>
          <p:cNvSpPr>
            <a:spLocks noGrp="1"/>
          </p:cNvSpPr>
          <p:nvPr>
            <p:ph type="sldNum" sz="quarter" idx="10"/>
          </p:nvPr>
        </p:nvSpPr>
        <p:spPr/>
        <p:txBody>
          <a:bodyPr/>
          <a:lstStyle/>
          <a:p>
            <a:fld id="{9F54D4E5-E3AB-BE4B-9297-EDF912D4F410}" type="slidenum">
              <a:rPr lang="en-US" smtClean="0"/>
              <a:pPr/>
              <a:t>6</a:t>
            </a:fld>
            <a:endParaRPr lang="en-US"/>
          </a:p>
        </p:txBody>
      </p:sp>
    </p:spTree>
    <p:extLst>
      <p:ext uri="{BB962C8B-B14F-4D97-AF65-F5344CB8AC3E}">
        <p14:creationId xmlns:p14="http://schemas.microsoft.com/office/powerpoint/2010/main" val="2105367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angle of orientation is </a:t>
            </a:r>
            <a:r>
              <a:rPr lang="en-US" sz="1200" kern="1200" dirty="0" err="1">
                <a:solidFill>
                  <a:schemeClr val="tx1"/>
                </a:solidFill>
                <a:latin typeface="+mn-lt"/>
                <a:ea typeface="+mn-ea"/>
                <a:cs typeface="+mn-cs"/>
              </a:rPr>
              <a:t>preattentive</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cockpit dials work if most aligned same</a:t>
            </a:r>
          </a:p>
          <a:p>
            <a:endParaRPr lang="en-US" dirty="0"/>
          </a:p>
        </p:txBody>
      </p:sp>
      <p:sp>
        <p:nvSpPr>
          <p:cNvPr id="4" name="Slide Number Placeholder 3"/>
          <p:cNvSpPr>
            <a:spLocks noGrp="1"/>
          </p:cNvSpPr>
          <p:nvPr>
            <p:ph type="sldNum" sz="quarter" idx="10"/>
          </p:nvPr>
        </p:nvSpPr>
        <p:spPr/>
        <p:txBody>
          <a:bodyPr/>
          <a:lstStyle/>
          <a:p>
            <a:fld id="{9F54D4E5-E3AB-BE4B-9297-EDF912D4F410}" type="slidenum">
              <a:rPr lang="en-US" smtClean="0"/>
              <a:pPr/>
              <a:t>7</a:t>
            </a:fld>
            <a:endParaRPr lang="en-US"/>
          </a:p>
        </p:txBody>
      </p:sp>
    </p:spTree>
    <p:extLst>
      <p:ext uri="{BB962C8B-B14F-4D97-AF65-F5344CB8AC3E}">
        <p14:creationId xmlns:p14="http://schemas.microsoft.com/office/powerpoint/2010/main" val="821302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curvature is </a:t>
            </a:r>
            <a:r>
              <a:rPr lang="en-US" sz="1200" kern="1200" dirty="0" err="1">
                <a:solidFill>
                  <a:schemeClr val="tx1"/>
                </a:solidFill>
                <a:latin typeface="+mn-lt"/>
                <a:ea typeface="+mn-ea"/>
                <a:cs typeface="+mn-cs"/>
              </a:rPr>
              <a:t>preattentive</a:t>
            </a: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F54D4E5-E3AB-BE4B-9297-EDF912D4F410}" type="slidenum">
              <a:rPr lang="en-US" smtClean="0"/>
              <a:pPr/>
              <a:t>8</a:t>
            </a:fld>
            <a:endParaRPr lang="en-US"/>
          </a:p>
        </p:txBody>
      </p:sp>
    </p:spTree>
    <p:extLst>
      <p:ext uri="{BB962C8B-B14F-4D97-AF65-F5344CB8AC3E}">
        <p14:creationId xmlns:p14="http://schemas.microsoft.com/office/powerpoint/2010/main" val="2103219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intersection is </a:t>
            </a:r>
            <a:r>
              <a:rPr lang="en-US" sz="1200" kern="1200" dirty="0" err="1">
                <a:solidFill>
                  <a:schemeClr val="tx1"/>
                </a:solidFill>
                <a:latin typeface="+mn-lt"/>
                <a:ea typeface="+mn-ea"/>
                <a:cs typeface="+mn-cs"/>
              </a:rPr>
              <a:t>preattentive</a:t>
            </a: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F54D4E5-E3AB-BE4B-9297-EDF912D4F410}" type="slidenum">
              <a:rPr lang="en-US" smtClean="0"/>
              <a:pPr/>
              <a:t>9</a:t>
            </a:fld>
            <a:endParaRPr lang="en-US"/>
          </a:p>
        </p:txBody>
      </p:sp>
    </p:spTree>
    <p:extLst>
      <p:ext uri="{BB962C8B-B14F-4D97-AF65-F5344CB8AC3E}">
        <p14:creationId xmlns:p14="http://schemas.microsoft.com/office/powerpoint/2010/main" val="1230080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900546"/>
          </a:xfrm>
        </p:spPr>
        <p:txBody>
          <a:bodyPr/>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5F0CF78-BAF2-4139-91F3-215362EF2725}"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07021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F0CF78-BAF2-4139-91F3-215362EF2725}"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14568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F0CF78-BAF2-4139-91F3-215362EF2725}"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762029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7FDA78D-F215-42DF-9B83-6796C1E09096}"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235309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FDA78D-F215-42DF-9B83-6796C1E09096}"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215583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FDA78D-F215-42DF-9B83-6796C1E09096}"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493429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FDA78D-F215-42DF-9B83-6796C1E09096}" type="datetimeFigureOut">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870405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FDA78D-F215-42DF-9B83-6796C1E09096}" type="datetimeFigureOut">
              <a:rPr lang="en-US" smtClean="0"/>
              <a:t>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148197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FDA78D-F215-42DF-9B83-6796C1E09096}" type="datetimeFigureOut">
              <a:rPr lang="en-US" smtClean="0"/>
              <a:t>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570209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DA78D-F215-42DF-9B83-6796C1E09096}" type="datetimeFigureOut">
              <a:rPr lang="en-US" smtClean="0"/>
              <a:t>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683294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67566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F0CF78-BAF2-4139-91F3-215362EF2725}"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1878498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18039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FDA78D-F215-42DF-9B83-6796C1E09096}"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426210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FDA78D-F215-42DF-9B83-6796C1E09096}"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48519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0CF78-BAF2-4139-91F3-215362EF2725}"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40628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F0CF78-BAF2-4139-91F3-215362EF2725}" type="datetimeFigureOut">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6279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F0CF78-BAF2-4139-91F3-215362EF2725}" type="datetimeFigureOut">
              <a:rPr lang="en-US" smtClean="0"/>
              <a:t>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00750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F0CF78-BAF2-4139-91F3-215362EF2725}" type="datetimeFigureOut">
              <a:rPr lang="en-US" smtClean="0"/>
              <a:t>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029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0CF78-BAF2-4139-91F3-215362EF2725}" type="datetimeFigureOut">
              <a:rPr lang="en-US" smtClean="0"/>
              <a:t>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3556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852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734812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0CF78-BAF2-4139-91F3-215362EF2725}" type="datetimeFigureOut">
              <a:rPr lang="en-US" smtClean="0"/>
              <a:t>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99840-EED6-4E7F-ABD0-291243E0C4FC}" type="slidenum">
              <a:rPr lang="en-US" smtClean="0"/>
              <a:t>‹#›</a:t>
            </a:fld>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13"/>
          <a:stretch>
            <a:fillRect/>
          </a:stretch>
        </p:blipFill>
        <p:spPr>
          <a:xfrm>
            <a:off x="6578550" y="62508"/>
            <a:ext cx="2143379" cy="248989"/>
          </a:xfrm>
          <a:prstGeom prst="rect">
            <a:avLst/>
          </a:prstGeom>
        </p:spPr>
      </p:pic>
      <p:sp>
        <p:nvSpPr>
          <p:cNvPr id="15" name="Rectangle 14"/>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55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DA78D-F215-42DF-9B83-6796C1E09096}" type="datetimeFigureOut">
              <a:rPr lang="en-US" smtClean="0"/>
              <a:t>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270C0-C7DC-4B4C-8145-AB8DD9F14162}" type="slidenum">
              <a:rPr lang="en-US" smtClean="0"/>
              <a:t>‹#›</a:t>
            </a:fld>
            <a:endParaRPr lang="en-US"/>
          </a:p>
        </p:txBody>
      </p:sp>
      <p:sp>
        <p:nvSpPr>
          <p:cNvPr id="9" name="Rectangle 8"/>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9201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752600"/>
            <a:ext cx="7772400" cy="900546"/>
          </a:xfrm>
        </p:spPr>
        <p:txBody>
          <a:bodyPr>
            <a:normAutofit/>
          </a:bodyPr>
          <a:lstStyle/>
          <a:p>
            <a:r>
              <a:rPr lang="en-US" dirty="0"/>
              <a:t>Detection in Visual Search</a:t>
            </a:r>
          </a:p>
        </p:txBody>
      </p:sp>
      <p:sp>
        <p:nvSpPr>
          <p:cNvPr id="5" name="Subtitle 1"/>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3"/>
          <a:stretch>
            <a:fillRect/>
          </a:stretch>
        </p:blipFill>
        <p:spPr>
          <a:xfrm>
            <a:off x="4350326" y="5831663"/>
            <a:ext cx="4244553" cy="493075"/>
          </a:xfrm>
          <a:prstGeom prst="rect">
            <a:avLst/>
          </a:prstGeom>
        </p:spPr>
      </p:pic>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Both Hue and Shape</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1000125" y="2133600"/>
            <a:ext cx="2959100" cy="2908300"/>
          </a:xfrm>
          <a:prstGeom prst="rect">
            <a:avLst/>
          </a:prstGeom>
        </p:spPr>
      </p:pic>
      <p:pic>
        <p:nvPicPr>
          <p:cNvPr id="5" name="Picture 4"/>
          <p:cNvPicPr>
            <a:picLocks noChangeAspect="1"/>
          </p:cNvPicPr>
          <p:nvPr/>
        </p:nvPicPr>
        <p:blipFill>
          <a:blip r:embed="rId4"/>
          <a:stretch>
            <a:fillRect/>
          </a:stretch>
        </p:blipFill>
        <p:spPr>
          <a:xfrm>
            <a:off x="5219700" y="2133600"/>
            <a:ext cx="2959100" cy="2908300"/>
          </a:xfrm>
          <a:prstGeom prst="rect">
            <a:avLst/>
          </a:prstGeom>
        </p:spPr>
      </p:pic>
      <p:sp>
        <p:nvSpPr>
          <p:cNvPr id="6" name="TextBox 5"/>
          <p:cNvSpPr txBox="1"/>
          <p:nvPr/>
        </p:nvSpPr>
        <p:spPr>
          <a:xfrm>
            <a:off x="2971800" y="5867400"/>
            <a:ext cx="5932596" cy="646331"/>
          </a:xfrm>
          <a:prstGeom prst="rect">
            <a:avLst/>
          </a:prstGeom>
          <a:noFill/>
        </p:spPr>
        <p:txBody>
          <a:bodyPr wrap="none" rtlCol="0">
            <a:spAutoFit/>
          </a:bodyPr>
          <a:lstStyle/>
          <a:p>
            <a:r>
              <a:rPr lang="en-US" dirty="0"/>
              <a:t>Diagram Healey</a:t>
            </a:r>
          </a:p>
          <a:p>
            <a:r>
              <a:rPr lang="en-US" dirty="0"/>
              <a:t> https://www.csc2.ncsu.edu/faculty/</a:t>
            </a:r>
            <a:r>
              <a:rPr lang="en-US" dirty="0" err="1"/>
              <a:t>healey</a:t>
            </a:r>
            <a:r>
              <a:rPr lang="en-US" dirty="0"/>
              <a:t>/PP/</a:t>
            </a:r>
            <a:r>
              <a:rPr lang="en-US" dirty="0" err="1"/>
              <a:t>index.html</a:t>
            </a:r>
            <a:endParaRPr lang="en-US" dirty="0"/>
          </a:p>
        </p:txBody>
      </p:sp>
      <p:cxnSp>
        <p:nvCxnSpPr>
          <p:cNvPr id="7" name="Straight Connector 6"/>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0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Preattentive</a:t>
            </a:r>
            <a:r>
              <a:rPr lang="en-US" dirty="0"/>
              <a:t> Attributes</a:t>
            </a:r>
          </a:p>
        </p:txBody>
      </p:sp>
      <p:sp>
        <p:nvSpPr>
          <p:cNvPr id="3" name="Content Placeholder 2"/>
          <p:cNvSpPr>
            <a:spLocks noGrp="1"/>
          </p:cNvSpPr>
          <p:nvPr>
            <p:ph idx="1"/>
          </p:nvPr>
        </p:nvSpPr>
        <p:spPr>
          <a:xfrm>
            <a:off x="457200" y="1435250"/>
            <a:ext cx="3829050" cy="5030987"/>
          </a:xfrm>
        </p:spPr>
        <p:txBody>
          <a:bodyPr>
            <a:normAutofit fontScale="92500" lnSpcReduction="10000"/>
          </a:bodyPr>
          <a:lstStyle/>
          <a:p>
            <a:pPr lvl="0"/>
            <a:r>
              <a:rPr lang="en-US" sz="2800" dirty="0"/>
              <a:t>Hue</a:t>
            </a:r>
          </a:p>
          <a:p>
            <a:pPr lvl="0"/>
            <a:r>
              <a:rPr lang="en-US" sz="2800" dirty="0"/>
              <a:t>Shape</a:t>
            </a:r>
          </a:p>
          <a:p>
            <a:pPr lvl="0"/>
            <a:r>
              <a:rPr lang="en-US" sz="2800" dirty="0"/>
              <a:t>Orientation</a:t>
            </a:r>
          </a:p>
          <a:p>
            <a:pPr lvl="0"/>
            <a:r>
              <a:rPr lang="en-US" sz="2800" dirty="0"/>
              <a:t>Curvature</a:t>
            </a:r>
          </a:p>
          <a:p>
            <a:r>
              <a:rPr lang="en-US" sz="2800" dirty="0"/>
              <a:t>Intersection</a:t>
            </a:r>
          </a:p>
          <a:p>
            <a:pPr lvl="0"/>
            <a:r>
              <a:rPr lang="en-US" sz="2800" dirty="0"/>
              <a:t>Length</a:t>
            </a:r>
          </a:p>
          <a:p>
            <a:pPr lvl="0"/>
            <a:r>
              <a:rPr lang="en-US" sz="2800" dirty="0"/>
              <a:t>Width</a:t>
            </a:r>
          </a:p>
          <a:p>
            <a:pPr lvl="0"/>
            <a:r>
              <a:rPr lang="en-US" sz="2800" dirty="0"/>
              <a:t>Closure</a:t>
            </a:r>
          </a:p>
          <a:p>
            <a:pPr lvl="0"/>
            <a:r>
              <a:rPr lang="en-US" sz="2800" dirty="0"/>
              <a:t>Size</a:t>
            </a:r>
          </a:p>
          <a:p>
            <a:pPr lvl="0"/>
            <a:r>
              <a:rPr lang="en-US" sz="2800" dirty="0"/>
              <a:t>Density</a:t>
            </a:r>
          </a:p>
          <a:p>
            <a:pPr lvl="0"/>
            <a:r>
              <a:rPr lang="en-US" sz="2800" dirty="0"/>
              <a:t>Color intensity</a:t>
            </a:r>
          </a:p>
        </p:txBody>
      </p:sp>
      <p:sp>
        <p:nvSpPr>
          <p:cNvPr id="5" name="Content Placeholder 2"/>
          <p:cNvSpPr txBox="1">
            <a:spLocks/>
          </p:cNvSpPr>
          <p:nvPr/>
        </p:nvSpPr>
        <p:spPr>
          <a:xfrm>
            <a:off x="4857750" y="1435250"/>
            <a:ext cx="3829050" cy="5030987"/>
          </a:xfrm>
          <a:prstGeom prst="rect">
            <a:avLst/>
          </a:prstGeom>
        </p:spPr>
        <p:txBody>
          <a:bodyPr vert="horz" lIns="91440" tIns="45720" rIns="91440" bIns="45720" rtlCol="0">
            <a:no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Terminators (Ts)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3-D depth</a:t>
            </a:r>
            <a:r>
              <a:rPr kumimoji="0" lang="en-US" sz="2800" b="0" i="0" u="none" strike="noStrike" kern="1200" cap="none" spc="0" normalizeH="0" noProof="0" dirty="0">
                <a:ln>
                  <a:noFill/>
                </a:ln>
                <a:solidFill>
                  <a:schemeClr val="tx1"/>
                </a:solidFill>
                <a:effectLst/>
                <a:uLnTx/>
                <a:uFillTx/>
                <a:latin typeface="+mn-lt"/>
                <a:ea typeface="+mn-ea"/>
                <a:cs typeface="+mn-cs"/>
              </a:rPr>
              <a:t> cues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2800" dirty="0"/>
              <a:t>Stereoscopic depth</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800" b="0" i="0" u="none" strike="noStrike" kern="1200" cap="none" spc="0" normalizeH="0" noProof="0" dirty="0">
                <a:ln>
                  <a:noFill/>
                </a:ln>
                <a:solidFill>
                  <a:schemeClr val="tx1"/>
                </a:solidFill>
                <a:effectLst/>
                <a:uLnTx/>
                <a:uFillTx/>
                <a:latin typeface="+mn-lt"/>
                <a:ea typeface="+mn-ea"/>
                <a:cs typeface="+mn-cs"/>
              </a:rPr>
              <a:t>3-D orientation</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2800" dirty="0"/>
              <a:t>L</a:t>
            </a:r>
            <a:r>
              <a:rPr lang="en-US" sz="2800" baseline="0" dirty="0"/>
              <a:t>ighting</a:t>
            </a:r>
            <a:r>
              <a:rPr lang="en-US" sz="2800" dirty="0"/>
              <a:t> direction</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2800" dirty="0"/>
              <a:t>F</a:t>
            </a:r>
            <a:r>
              <a:rPr kumimoji="0" lang="en-US" sz="2800" b="0" i="0" u="none" strike="noStrike" kern="1200" cap="none" spc="0" normalizeH="0" baseline="0" noProof="0" dirty="0">
                <a:ln>
                  <a:noFill/>
                </a:ln>
                <a:solidFill>
                  <a:schemeClr val="tx1"/>
                </a:solidFill>
                <a:effectLst/>
                <a:uLnTx/>
                <a:uFillTx/>
                <a:latin typeface="+mn-lt"/>
                <a:ea typeface="+mn-ea"/>
                <a:cs typeface="+mn-cs"/>
              </a:rPr>
              <a:t>licker</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2800" dirty="0"/>
              <a:t>D</a:t>
            </a:r>
            <a:r>
              <a:rPr kumimoji="0" lang="en-US" sz="2800" b="0" i="0" u="none" strike="noStrike" kern="1200" cap="none" spc="0" normalizeH="0" baseline="0" noProof="0" dirty="0" err="1">
                <a:ln>
                  <a:noFill/>
                </a:ln>
                <a:solidFill>
                  <a:schemeClr val="tx1"/>
                </a:solidFill>
                <a:effectLst/>
                <a:uLnTx/>
                <a:uFillTx/>
                <a:latin typeface="+mn-lt"/>
                <a:ea typeface="+mn-ea"/>
                <a:cs typeface="+mn-cs"/>
              </a:rPr>
              <a:t>irection</a:t>
            </a:r>
            <a:r>
              <a:rPr kumimoji="0" lang="en-US" sz="2800" b="0" i="0" u="none" strike="noStrike" kern="1200" cap="none" spc="0" normalizeH="0" baseline="0" noProof="0" dirty="0">
                <a:ln>
                  <a:noFill/>
                </a:ln>
                <a:solidFill>
                  <a:schemeClr val="tx1"/>
                </a:solidFill>
                <a:effectLst/>
                <a:uLnTx/>
                <a:uFillTx/>
                <a:latin typeface="+mn-lt"/>
                <a:ea typeface="+mn-ea"/>
                <a:cs typeface="+mn-cs"/>
              </a:rPr>
              <a:t> of motion</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2800" dirty="0"/>
              <a:t>Velocity of motion</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2800" dirty="0"/>
              <a:t>N</a:t>
            </a:r>
            <a:r>
              <a:rPr kumimoji="0" lang="en-US" sz="2800" b="0" i="0" u="none" strike="noStrike" kern="1200" cap="none" spc="0" normalizeH="0" baseline="0" noProof="0" dirty="0">
                <a:ln>
                  <a:noFill/>
                </a:ln>
                <a:solidFill>
                  <a:schemeClr val="tx1"/>
                </a:solidFill>
                <a:effectLst/>
                <a:uLnTx/>
                <a:uFillTx/>
                <a:latin typeface="+mn-lt"/>
                <a:ea typeface="+mn-ea"/>
                <a:cs typeface="+mn-cs"/>
              </a:rPr>
              <a:t>umber estimation</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US" sz="2800" dirty="0"/>
              <a:t>Artistic properties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6" name="Straight Connector 5"/>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622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it good for?</a:t>
            </a:r>
          </a:p>
        </p:txBody>
      </p:sp>
      <p:cxnSp>
        <p:nvCxnSpPr>
          <p:cNvPr id="6" name="Straight Connector 5"/>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2"/>
          <p:cNvSpPr>
            <a:spLocks noGrp="1"/>
          </p:cNvSpPr>
          <p:nvPr>
            <p:ph idx="1"/>
          </p:nvPr>
        </p:nvSpPr>
        <p:spPr>
          <a:xfrm>
            <a:off x="457200" y="1435250"/>
            <a:ext cx="7467600" cy="5030987"/>
          </a:xfrm>
        </p:spPr>
        <p:txBody>
          <a:bodyPr>
            <a:normAutofit/>
          </a:bodyPr>
          <a:lstStyle/>
          <a:p>
            <a:pPr lvl="0"/>
            <a:r>
              <a:rPr lang="en-US" sz="2800" dirty="0"/>
              <a:t>Target detection</a:t>
            </a:r>
          </a:p>
          <a:p>
            <a:pPr lvl="0"/>
            <a:r>
              <a:rPr lang="en-US" sz="2800" dirty="0"/>
              <a:t>Boundary detection</a:t>
            </a:r>
          </a:p>
          <a:p>
            <a:pPr lvl="0"/>
            <a:r>
              <a:rPr lang="en-US" sz="2800" dirty="0"/>
              <a:t>Counting or estimation </a:t>
            </a:r>
          </a:p>
          <a:p>
            <a:pPr lvl="0"/>
            <a:endParaRPr lang="en-US" sz="2800" dirty="0"/>
          </a:p>
          <a:p>
            <a:pPr lvl="0"/>
            <a:endParaRPr lang="en-US" sz="2800" dirty="0"/>
          </a:p>
        </p:txBody>
      </p:sp>
    </p:spTree>
    <p:extLst>
      <p:ext uri="{BB962C8B-B14F-4D97-AF65-F5344CB8AC3E}">
        <p14:creationId xmlns:p14="http://schemas.microsoft.com/office/powerpoint/2010/main" val="2933851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descr="Screen Shot 2017-01-31 at 5.37.5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85800"/>
            <a:ext cx="9144000" cy="5693199"/>
          </a:xfrm>
          <a:prstGeom prst="rect">
            <a:avLst/>
          </a:prstGeom>
        </p:spPr>
      </p:pic>
      <p:sp>
        <p:nvSpPr>
          <p:cNvPr id="6" name="TextBox 5"/>
          <p:cNvSpPr txBox="1"/>
          <p:nvPr/>
        </p:nvSpPr>
        <p:spPr>
          <a:xfrm>
            <a:off x="3962400" y="6096000"/>
            <a:ext cx="4927889" cy="369332"/>
          </a:xfrm>
          <a:prstGeom prst="rect">
            <a:avLst/>
          </a:prstGeom>
          <a:noFill/>
        </p:spPr>
        <p:txBody>
          <a:bodyPr wrap="none" rtlCol="0">
            <a:spAutoFit/>
          </a:bodyPr>
          <a:lstStyle/>
          <a:p>
            <a:r>
              <a:rPr lang="en-US" dirty="0"/>
              <a:t>Diagram Source: Healey, Booth, &amp; </a:t>
            </a:r>
            <a:r>
              <a:rPr lang="en-US" dirty="0" err="1"/>
              <a:t>Enns</a:t>
            </a:r>
            <a:r>
              <a:rPr lang="en-US" dirty="0"/>
              <a:t>, 1995</a:t>
            </a:r>
          </a:p>
        </p:txBody>
      </p:sp>
    </p:spTree>
    <p:extLst>
      <p:ext uri="{BB962C8B-B14F-4D97-AF65-F5344CB8AC3E}">
        <p14:creationId xmlns:p14="http://schemas.microsoft.com/office/powerpoint/2010/main" val="1628497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Screen Shot 2017-01-31 at 5.57.4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9850" y="381000"/>
            <a:ext cx="4242185" cy="5753100"/>
          </a:xfrm>
          <a:prstGeom prst="rect">
            <a:avLst/>
          </a:prstGeom>
        </p:spPr>
      </p:pic>
      <p:sp>
        <p:nvSpPr>
          <p:cNvPr id="5" name="TextBox 4"/>
          <p:cNvSpPr txBox="1"/>
          <p:nvPr/>
        </p:nvSpPr>
        <p:spPr>
          <a:xfrm>
            <a:off x="304800" y="6271736"/>
            <a:ext cx="9296401" cy="738664"/>
          </a:xfrm>
          <a:prstGeom prst="rect">
            <a:avLst/>
          </a:prstGeom>
          <a:noFill/>
        </p:spPr>
        <p:txBody>
          <a:bodyPr wrap="square" rtlCol="0">
            <a:spAutoFit/>
          </a:bodyPr>
          <a:lstStyle/>
          <a:p>
            <a:r>
              <a:rPr lang="en-US" sz="1400" dirty="0"/>
              <a:t>Source: </a:t>
            </a:r>
            <a:r>
              <a:rPr lang="en-US" sz="1400" dirty="0" err="1"/>
              <a:t>Abdeen</a:t>
            </a:r>
            <a:r>
              <a:rPr lang="en-US" sz="1400" dirty="0"/>
              <a:t>, H., </a:t>
            </a:r>
            <a:r>
              <a:rPr lang="en-US" sz="1400" dirty="0" err="1"/>
              <a:t>Ducasse</a:t>
            </a:r>
            <a:r>
              <a:rPr lang="en-US" sz="1400" dirty="0"/>
              <a:t>, S., </a:t>
            </a:r>
            <a:r>
              <a:rPr lang="en-US" sz="1400" dirty="0" err="1"/>
              <a:t>Pollet</a:t>
            </a:r>
            <a:r>
              <a:rPr lang="en-US" sz="1400" dirty="0"/>
              <a:t>, D., </a:t>
            </a:r>
            <a:r>
              <a:rPr lang="en-US" sz="1400" dirty="0" err="1"/>
              <a:t>Alloui</a:t>
            </a:r>
            <a:r>
              <a:rPr lang="en-US" sz="1400" dirty="0"/>
              <a:t>, I., &amp; </a:t>
            </a:r>
            <a:r>
              <a:rPr lang="en-US" sz="1400" dirty="0" err="1"/>
              <a:t>Falleri</a:t>
            </a:r>
            <a:r>
              <a:rPr lang="en-US" sz="1400" dirty="0"/>
              <a:t>, J. R. (2014). The Package Blueprint: Visually analyzing and quantifying packages dependencies. </a:t>
            </a:r>
            <a:r>
              <a:rPr lang="en-US" sz="1400" i="1" dirty="0"/>
              <a:t>Science of Computer Programming</a:t>
            </a:r>
            <a:r>
              <a:rPr lang="en-US" sz="1400" dirty="0"/>
              <a:t>, </a:t>
            </a:r>
            <a:r>
              <a:rPr lang="en-US" sz="1400" i="1" dirty="0"/>
              <a:t>89</a:t>
            </a:r>
            <a:r>
              <a:rPr lang="en-US" sz="1400" dirty="0"/>
              <a:t>, 298-319.</a:t>
            </a:r>
          </a:p>
          <a:p>
            <a:endParaRPr lang="en-US" sz="1400" dirty="0"/>
          </a:p>
        </p:txBody>
      </p:sp>
    </p:spTree>
    <p:extLst>
      <p:ext uri="{BB962C8B-B14F-4D97-AF65-F5344CB8AC3E}">
        <p14:creationId xmlns:p14="http://schemas.microsoft.com/office/powerpoint/2010/main" val="149190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4"/>
          <p:cNvSpPr/>
          <p:nvPr/>
        </p:nvSpPr>
        <p:spPr>
          <a:xfrm>
            <a:off x="228600" y="6119336"/>
            <a:ext cx="8915400" cy="523220"/>
          </a:xfrm>
          <a:prstGeom prst="rect">
            <a:avLst/>
          </a:prstGeom>
        </p:spPr>
        <p:txBody>
          <a:bodyPr wrap="square">
            <a:spAutoFit/>
          </a:bodyPr>
          <a:lstStyle/>
          <a:p>
            <a:r>
              <a:rPr lang="en-US" sz="1400" dirty="0"/>
              <a:t>Source: Chen, Y., Wang, L., Dong, M., &amp; </a:t>
            </a:r>
            <a:r>
              <a:rPr lang="en-US" sz="1400" dirty="0" err="1"/>
              <a:t>Hua</a:t>
            </a:r>
            <a:r>
              <a:rPr lang="en-US" sz="1400" dirty="0"/>
              <a:t>, J. (2009). Exemplar-based visualization of large document corpus (infovis2009-1115). IEEE Transactions on Visualization and Computer Graphics, 15(6).</a:t>
            </a:r>
          </a:p>
        </p:txBody>
      </p:sp>
      <p:pic>
        <p:nvPicPr>
          <p:cNvPr id="6" name="Picture 5" descr="Screen Shot 2017-01-31 at 6.40.2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314765"/>
            <a:ext cx="6553200" cy="5586501"/>
          </a:xfrm>
          <a:prstGeom prst="rect">
            <a:avLst/>
          </a:prstGeom>
        </p:spPr>
      </p:pic>
    </p:spTree>
    <p:extLst>
      <p:ext uri="{BB962C8B-B14F-4D97-AF65-F5344CB8AC3E}">
        <p14:creationId xmlns:p14="http://schemas.microsoft.com/office/powerpoint/2010/main" val="2500265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Screen Shot 2017-01-07 at 10.02.2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4100" y="2770446"/>
            <a:ext cx="4533900" cy="3594100"/>
          </a:xfrm>
          <a:prstGeom prst="rect">
            <a:avLst/>
          </a:prstGeom>
        </p:spPr>
      </p:pic>
      <p:sp>
        <p:nvSpPr>
          <p:cNvPr id="5" name="Content Placeholder 2"/>
          <p:cNvSpPr>
            <a:spLocks noGrp="1"/>
          </p:cNvSpPr>
          <p:nvPr>
            <p:ph idx="1"/>
          </p:nvPr>
        </p:nvSpPr>
        <p:spPr>
          <a:xfrm>
            <a:off x="457200" y="2179637"/>
            <a:ext cx="8229600" cy="4525963"/>
          </a:xfrm>
        </p:spPr>
        <p:txBody>
          <a:bodyPr>
            <a:normAutofit/>
          </a:bodyPr>
          <a:lstStyle/>
          <a:p>
            <a:pPr marL="0" indent="0" algn="ctr">
              <a:buNone/>
            </a:pPr>
            <a:r>
              <a:rPr lang="en-US" sz="4000" dirty="0"/>
              <a:t>How would you group these?</a:t>
            </a:r>
          </a:p>
        </p:txBody>
      </p:sp>
    </p:spTree>
    <p:extLst>
      <p:ext uri="{BB962C8B-B14F-4D97-AF65-F5344CB8AC3E}">
        <p14:creationId xmlns:p14="http://schemas.microsoft.com/office/powerpoint/2010/main" val="3875094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Integral and Separable Dimensions</a:t>
            </a:r>
          </a:p>
        </p:txBody>
      </p:sp>
      <p:sp>
        <p:nvSpPr>
          <p:cNvPr id="3" name="Content Placeholder 2"/>
          <p:cNvSpPr>
            <a:spLocks noGrp="1"/>
          </p:cNvSpPr>
          <p:nvPr>
            <p:ph idx="1"/>
          </p:nvPr>
        </p:nvSpPr>
        <p:spPr>
          <a:xfrm>
            <a:off x="609600" y="1600200"/>
            <a:ext cx="2535131" cy="4525963"/>
          </a:xfrm>
        </p:spPr>
        <p:txBody>
          <a:bodyPr>
            <a:normAutofit/>
          </a:bodyPr>
          <a:lstStyle/>
          <a:p>
            <a:pPr algn="r">
              <a:buNone/>
            </a:pPr>
            <a:r>
              <a:rPr lang="en-US" dirty="0"/>
              <a:t>Integral</a:t>
            </a:r>
          </a:p>
          <a:p>
            <a:pPr algn="r">
              <a:buNone/>
            </a:pPr>
            <a:endParaRPr lang="en-US" dirty="0"/>
          </a:p>
          <a:p>
            <a:pPr algn="r">
              <a:buNone/>
            </a:pPr>
            <a:endParaRPr lang="en-US" dirty="0"/>
          </a:p>
          <a:p>
            <a:pPr algn="r">
              <a:buNone/>
            </a:pPr>
            <a:endParaRPr lang="en-US" dirty="0"/>
          </a:p>
          <a:p>
            <a:pPr algn="r">
              <a:buNone/>
            </a:pPr>
            <a:endParaRPr lang="en-US" dirty="0"/>
          </a:p>
          <a:p>
            <a:pPr algn="r">
              <a:buNone/>
            </a:pPr>
            <a:endParaRPr lang="en-US" dirty="0"/>
          </a:p>
          <a:p>
            <a:pPr algn="r">
              <a:buNone/>
            </a:pPr>
            <a:r>
              <a:rPr lang="en-US" dirty="0"/>
              <a:t>Separable</a:t>
            </a:r>
          </a:p>
        </p:txBody>
      </p:sp>
      <p:pic>
        <p:nvPicPr>
          <p:cNvPr id="4" name="Picture 3"/>
          <p:cNvPicPr>
            <a:picLocks noChangeAspect="1" noChangeArrowheads="1"/>
          </p:cNvPicPr>
          <p:nvPr/>
        </p:nvPicPr>
        <p:blipFill>
          <a:blip r:embed="rId3"/>
          <a:srcRect l="45000" t="24219" r="38126" b="37500"/>
          <a:stretch>
            <a:fillRect/>
          </a:stretch>
        </p:blipFill>
        <p:spPr bwMode="auto">
          <a:xfrm>
            <a:off x="3417133" y="1325563"/>
            <a:ext cx="2644775" cy="4800600"/>
          </a:xfrm>
          <a:prstGeom prst="rect">
            <a:avLst/>
          </a:prstGeom>
          <a:noFill/>
          <a:ln w="9525">
            <a:noFill/>
            <a:miter lim="800000"/>
            <a:headEnd/>
            <a:tailEnd/>
          </a:ln>
          <a:effectLst/>
        </p:spPr>
      </p:pic>
      <p:cxnSp>
        <p:nvCxnSpPr>
          <p:cNvPr id="5" name="Straight Connector 4"/>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7609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for Visual Detection</a:t>
            </a:r>
          </a:p>
        </p:txBody>
      </p:sp>
      <p:sp>
        <p:nvSpPr>
          <p:cNvPr id="3" name="Content Placeholder 2"/>
          <p:cNvSpPr>
            <a:spLocks noGrp="1"/>
          </p:cNvSpPr>
          <p:nvPr>
            <p:ph idx="1"/>
          </p:nvPr>
        </p:nvSpPr>
        <p:spPr/>
        <p:txBody>
          <a:bodyPr/>
          <a:lstStyle/>
          <a:p>
            <a:r>
              <a:rPr lang="en-US" dirty="0"/>
              <a:t>Possible data features to encode: target, boundaries, rapid count</a:t>
            </a:r>
          </a:p>
          <a:p>
            <a:r>
              <a:rPr lang="en-US" dirty="0"/>
              <a:t>Identify any conflicting dimensions</a:t>
            </a:r>
          </a:p>
          <a:p>
            <a:r>
              <a:rPr lang="en-US" dirty="0"/>
              <a:t>Check for intended or unintended attention</a:t>
            </a:r>
          </a:p>
          <a:p>
            <a:endParaRPr lang="en-US" dirty="0"/>
          </a:p>
          <a:p>
            <a:endParaRPr lang="en-US" dirty="0"/>
          </a:p>
        </p:txBody>
      </p:sp>
    </p:spTree>
    <p:extLst>
      <p:ext uri="{BB962C8B-B14F-4D97-AF65-F5344CB8AC3E}">
        <p14:creationId xmlns:p14="http://schemas.microsoft.com/office/powerpoint/2010/main" val="3445617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3" name="Picture 2" descr="Screen Shot 2017-01-30 at 9.14.5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390109"/>
            <a:ext cx="9144000" cy="6467891"/>
          </a:xfrm>
          <a:prstGeom prst="rect">
            <a:avLst/>
          </a:prstGeom>
        </p:spPr>
      </p:pic>
    </p:spTree>
    <p:extLst>
      <p:ext uri="{BB962C8B-B14F-4D97-AF65-F5344CB8AC3E}">
        <p14:creationId xmlns:p14="http://schemas.microsoft.com/office/powerpoint/2010/main" val="2484457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2"/>
          <p:cNvSpPr>
            <a:spLocks noGrp="1"/>
          </p:cNvSpPr>
          <p:nvPr>
            <p:ph idx="1"/>
          </p:nvPr>
        </p:nvSpPr>
        <p:spPr>
          <a:xfrm>
            <a:off x="457200" y="1600200"/>
            <a:ext cx="8229600" cy="4525963"/>
          </a:xfrm>
        </p:spPr>
        <p:txBody>
          <a:bodyPr/>
          <a:lstStyle/>
          <a:p>
            <a:pPr marL="0" indent="0">
              <a:buNone/>
            </a:pPr>
            <a:endParaRPr lang="en-US" dirty="0"/>
          </a:p>
          <a:p>
            <a:pPr marL="0" indent="0">
              <a:buNone/>
            </a:pPr>
            <a:endParaRPr lang="en-US" dirty="0"/>
          </a:p>
          <a:p>
            <a:pPr marL="0" indent="0" algn="ctr">
              <a:buNone/>
            </a:pPr>
            <a:r>
              <a:rPr lang="en-US" sz="4000" dirty="0"/>
              <a:t>Which data features are the focus?</a:t>
            </a:r>
          </a:p>
          <a:p>
            <a:pPr marL="0" indent="0" algn="ctr">
              <a:buNone/>
            </a:pPr>
            <a:endParaRPr lang="en-US" dirty="0"/>
          </a:p>
        </p:txBody>
      </p:sp>
    </p:spTree>
    <p:extLst>
      <p:ext uri="{BB962C8B-B14F-4D97-AF65-F5344CB8AC3E}">
        <p14:creationId xmlns:p14="http://schemas.microsoft.com/office/powerpoint/2010/main" val="1039866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_logo1_rgb_xl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072" y="2724912"/>
            <a:ext cx="7229856" cy="1408176"/>
          </a:xfrm>
          <a:prstGeom prst="rect">
            <a:avLst/>
          </a:prstGeom>
        </p:spPr>
      </p:pic>
    </p:spTree>
    <p:extLst>
      <p:ext uri="{BB962C8B-B14F-4D97-AF65-F5344CB8AC3E}">
        <p14:creationId xmlns:p14="http://schemas.microsoft.com/office/powerpoint/2010/main" val="2630897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3" name="Picture 2" descr="Screen Shot 2017-01-30 at 9.14.5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390109"/>
            <a:ext cx="9144000" cy="6467891"/>
          </a:xfrm>
          <a:prstGeom prst="rect">
            <a:avLst/>
          </a:prstGeom>
        </p:spPr>
      </p:pic>
    </p:spTree>
    <p:extLst>
      <p:ext uri="{BB962C8B-B14F-4D97-AF65-F5344CB8AC3E}">
        <p14:creationId xmlns:p14="http://schemas.microsoft.com/office/powerpoint/2010/main" val="3713741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dirty="0"/>
          </a:p>
          <a:p>
            <a:pPr marL="0" indent="0" algn="ctr">
              <a:buNone/>
            </a:pPr>
            <a:r>
              <a:rPr lang="en-US" sz="4000" dirty="0" err="1"/>
              <a:t>Preattentive</a:t>
            </a:r>
            <a:endParaRPr lang="en-US" sz="4000" dirty="0"/>
          </a:p>
          <a:p>
            <a:pPr marL="0" indent="0" algn="ctr">
              <a:buNone/>
            </a:pPr>
            <a:r>
              <a:rPr lang="en-US" sz="4000" dirty="0"/>
              <a:t> </a:t>
            </a:r>
          </a:p>
          <a:p>
            <a:pPr marL="0" indent="0" algn="ctr">
              <a:buNone/>
            </a:pPr>
            <a:r>
              <a:rPr lang="en-US" sz="4000" dirty="0"/>
              <a:t>200–250 milliseconds</a:t>
            </a:r>
          </a:p>
        </p:txBody>
      </p:sp>
    </p:spTree>
    <p:extLst>
      <p:ext uri="{BB962C8B-B14F-4D97-AF65-F5344CB8AC3E}">
        <p14:creationId xmlns:p14="http://schemas.microsoft.com/office/powerpoint/2010/main" val="3381766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5060950" y="2365375"/>
            <a:ext cx="2959100" cy="2908300"/>
          </a:xfrm>
          <a:prstGeom prst="rect">
            <a:avLst/>
          </a:prstGeom>
        </p:spPr>
      </p:pic>
      <p:pic>
        <p:nvPicPr>
          <p:cNvPr id="5" name="Picture 4"/>
          <p:cNvPicPr>
            <a:picLocks noChangeAspect="1"/>
          </p:cNvPicPr>
          <p:nvPr/>
        </p:nvPicPr>
        <p:blipFill>
          <a:blip r:embed="rId4"/>
          <a:stretch>
            <a:fillRect/>
          </a:stretch>
        </p:blipFill>
        <p:spPr>
          <a:xfrm>
            <a:off x="1012825" y="2365375"/>
            <a:ext cx="2959100" cy="2908300"/>
          </a:xfrm>
          <a:prstGeom prst="rect">
            <a:avLst/>
          </a:prstGeom>
        </p:spPr>
      </p:pic>
      <p:sp>
        <p:nvSpPr>
          <p:cNvPr id="6" name="Title 5"/>
          <p:cNvSpPr>
            <a:spLocks noGrp="1"/>
          </p:cNvSpPr>
          <p:nvPr>
            <p:ph type="title"/>
          </p:nvPr>
        </p:nvSpPr>
        <p:spPr/>
        <p:txBody>
          <a:bodyPr/>
          <a:lstStyle/>
          <a:p>
            <a:r>
              <a:rPr lang="en-US" dirty="0"/>
              <a:t>Color/Hue</a:t>
            </a:r>
          </a:p>
        </p:txBody>
      </p:sp>
      <p:sp>
        <p:nvSpPr>
          <p:cNvPr id="7" name="TextBox 6"/>
          <p:cNvSpPr txBox="1"/>
          <p:nvPr/>
        </p:nvSpPr>
        <p:spPr>
          <a:xfrm>
            <a:off x="2971800" y="5867400"/>
            <a:ext cx="5932596" cy="646331"/>
          </a:xfrm>
          <a:prstGeom prst="rect">
            <a:avLst/>
          </a:prstGeom>
          <a:noFill/>
        </p:spPr>
        <p:txBody>
          <a:bodyPr wrap="none" rtlCol="0">
            <a:spAutoFit/>
          </a:bodyPr>
          <a:lstStyle/>
          <a:p>
            <a:r>
              <a:rPr lang="en-US" dirty="0"/>
              <a:t>Diagram Healey</a:t>
            </a:r>
          </a:p>
          <a:p>
            <a:r>
              <a:rPr lang="en-US" dirty="0"/>
              <a:t> https://www.csc2.ncsu.edu/faculty/</a:t>
            </a:r>
            <a:r>
              <a:rPr lang="en-US" dirty="0" err="1"/>
              <a:t>healey</a:t>
            </a:r>
            <a:r>
              <a:rPr lang="en-US" dirty="0"/>
              <a:t>/PP/</a:t>
            </a:r>
            <a:r>
              <a:rPr lang="en-US" dirty="0" err="1"/>
              <a:t>index.html</a:t>
            </a:r>
            <a:endParaRPr lang="en-US" dirty="0"/>
          </a:p>
        </p:txBody>
      </p:sp>
      <p:cxnSp>
        <p:nvCxnSpPr>
          <p:cNvPr id="8" name="Straight Connector 7"/>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382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Shape</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1028700" y="2387600"/>
            <a:ext cx="2959100" cy="2908300"/>
          </a:xfrm>
          <a:prstGeom prst="rect">
            <a:avLst/>
          </a:prstGeom>
        </p:spPr>
      </p:pic>
      <p:pic>
        <p:nvPicPr>
          <p:cNvPr id="5" name="Picture 4"/>
          <p:cNvPicPr>
            <a:picLocks noChangeAspect="1"/>
          </p:cNvPicPr>
          <p:nvPr/>
        </p:nvPicPr>
        <p:blipFill>
          <a:blip r:embed="rId4"/>
          <a:stretch>
            <a:fillRect/>
          </a:stretch>
        </p:blipFill>
        <p:spPr>
          <a:xfrm>
            <a:off x="5283200" y="2387600"/>
            <a:ext cx="2959100" cy="2908300"/>
          </a:xfrm>
          <a:prstGeom prst="rect">
            <a:avLst/>
          </a:prstGeom>
        </p:spPr>
      </p:pic>
      <p:sp>
        <p:nvSpPr>
          <p:cNvPr id="7" name="TextBox 6"/>
          <p:cNvSpPr txBox="1"/>
          <p:nvPr/>
        </p:nvSpPr>
        <p:spPr>
          <a:xfrm>
            <a:off x="2971800" y="5867400"/>
            <a:ext cx="5932596" cy="646331"/>
          </a:xfrm>
          <a:prstGeom prst="rect">
            <a:avLst/>
          </a:prstGeom>
          <a:noFill/>
        </p:spPr>
        <p:txBody>
          <a:bodyPr wrap="none" rtlCol="0">
            <a:spAutoFit/>
          </a:bodyPr>
          <a:lstStyle/>
          <a:p>
            <a:r>
              <a:rPr lang="en-US" dirty="0"/>
              <a:t>Diagram Healey</a:t>
            </a:r>
          </a:p>
          <a:p>
            <a:r>
              <a:rPr lang="en-US" dirty="0"/>
              <a:t> https://www.csc2.ncsu.edu/faculty/</a:t>
            </a:r>
            <a:r>
              <a:rPr lang="en-US" dirty="0" err="1"/>
              <a:t>healey</a:t>
            </a:r>
            <a:r>
              <a:rPr lang="en-US" dirty="0"/>
              <a:t>/PP/</a:t>
            </a:r>
            <a:r>
              <a:rPr lang="en-US" dirty="0" err="1"/>
              <a:t>index.html</a:t>
            </a:r>
            <a:endParaRPr lang="en-US" dirty="0"/>
          </a:p>
        </p:txBody>
      </p:sp>
      <p:cxnSp>
        <p:nvCxnSpPr>
          <p:cNvPr id="8" name="Straight Connector 7"/>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076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Orientation</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2971800" y="2121189"/>
            <a:ext cx="3124200" cy="3142053"/>
          </a:xfrm>
          <a:prstGeom prst="rect">
            <a:avLst/>
          </a:prstGeom>
        </p:spPr>
      </p:pic>
      <p:sp>
        <p:nvSpPr>
          <p:cNvPr id="5" name="TextBox 4"/>
          <p:cNvSpPr txBox="1"/>
          <p:nvPr/>
        </p:nvSpPr>
        <p:spPr>
          <a:xfrm>
            <a:off x="2971800" y="5867400"/>
            <a:ext cx="5932596" cy="646331"/>
          </a:xfrm>
          <a:prstGeom prst="rect">
            <a:avLst/>
          </a:prstGeom>
          <a:noFill/>
        </p:spPr>
        <p:txBody>
          <a:bodyPr wrap="none" rtlCol="0">
            <a:spAutoFit/>
          </a:bodyPr>
          <a:lstStyle/>
          <a:p>
            <a:r>
              <a:rPr lang="en-US" dirty="0"/>
              <a:t>Diagram Healey</a:t>
            </a:r>
          </a:p>
          <a:p>
            <a:r>
              <a:rPr lang="en-US" dirty="0"/>
              <a:t> https://www.csc2.ncsu.edu/faculty/</a:t>
            </a:r>
            <a:r>
              <a:rPr lang="en-US" dirty="0" err="1"/>
              <a:t>healey</a:t>
            </a:r>
            <a:r>
              <a:rPr lang="en-US" dirty="0"/>
              <a:t>/PP/</a:t>
            </a:r>
            <a:r>
              <a:rPr lang="en-US" dirty="0" err="1"/>
              <a:t>index.html</a:t>
            </a:r>
            <a:endParaRPr lang="en-US" dirty="0"/>
          </a:p>
        </p:txBody>
      </p:sp>
      <p:cxnSp>
        <p:nvCxnSpPr>
          <p:cNvPr id="6" name="Straight Connector 5"/>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650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Curvature</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3048000" y="2284694"/>
            <a:ext cx="2940429" cy="2957231"/>
          </a:xfrm>
          <a:prstGeom prst="rect">
            <a:avLst/>
          </a:prstGeom>
        </p:spPr>
      </p:pic>
      <p:sp>
        <p:nvSpPr>
          <p:cNvPr id="5" name="TextBox 4"/>
          <p:cNvSpPr txBox="1"/>
          <p:nvPr/>
        </p:nvSpPr>
        <p:spPr>
          <a:xfrm>
            <a:off x="2971800" y="5867400"/>
            <a:ext cx="5932596" cy="646331"/>
          </a:xfrm>
          <a:prstGeom prst="rect">
            <a:avLst/>
          </a:prstGeom>
          <a:noFill/>
        </p:spPr>
        <p:txBody>
          <a:bodyPr wrap="none" rtlCol="0">
            <a:spAutoFit/>
          </a:bodyPr>
          <a:lstStyle/>
          <a:p>
            <a:r>
              <a:rPr lang="en-US" dirty="0"/>
              <a:t>Diagram Healey</a:t>
            </a:r>
          </a:p>
          <a:p>
            <a:r>
              <a:rPr lang="en-US" dirty="0"/>
              <a:t> https://www.csc2.ncsu.edu/faculty/</a:t>
            </a:r>
            <a:r>
              <a:rPr lang="en-US" dirty="0" err="1"/>
              <a:t>healey</a:t>
            </a:r>
            <a:r>
              <a:rPr lang="en-US" dirty="0"/>
              <a:t>/PP/</a:t>
            </a:r>
            <a:r>
              <a:rPr lang="en-US" dirty="0" err="1"/>
              <a:t>index.html</a:t>
            </a:r>
            <a:endParaRPr lang="en-US" dirty="0"/>
          </a:p>
        </p:txBody>
      </p:sp>
      <p:cxnSp>
        <p:nvCxnSpPr>
          <p:cNvPr id="6" name="Straight Connector 5"/>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153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Intersection</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3124200" y="2163063"/>
            <a:ext cx="3048000" cy="3065417"/>
          </a:xfrm>
          <a:prstGeom prst="rect">
            <a:avLst/>
          </a:prstGeom>
        </p:spPr>
      </p:pic>
      <p:sp>
        <p:nvSpPr>
          <p:cNvPr id="5" name="TextBox 4"/>
          <p:cNvSpPr txBox="1"/>
          <p:nvPr/>
        </p:nvSpPr>
        <p:spPr>
          <a:xfrm>
            <a:off x="2971800" y="5867400"/>
            <a:ext cx="5932596" cy="646331"/>
          </a:xfrm>
          <a:prstGeom prst="rect">
            <a:avLst/>
          </a:prstGeom>
          <a:noFill/>
        </p:spPr>
        <p:txBody>
          <a:bodyPr wrap="none" rtlCol="0">
            <a:spAutoFit/>
          </a:bodyPr>
          <a:lstStyle/>
          <a:p>
            <a:r>
              <a:rPr lang="en-US" dirty="0"/>
              <a:t>Diagram Healey</a:t>
            </a:r>
          </a:p>
          <a:p>
            <a:r>
              <a:rPr lang="en-US" dirty="0"/>
              <a:t> https://www.csc2.ncsu.edu/faculty/</a:t>
            </a:r>
            <a:r>
              <a:rPr lang="en-US" dirty="0" err="1"/>
              <a:t>healey</a:t>
            </a:r>
            <a:r>
              <a:rPr lang="en-US" dirty="0"/>
              <a:t>/PP/</a:t>
            </a:r>
            <a:r>
              <a:rPr lang="en-US" dirty="0" err="1"/>
              <a:t>index.html</a:t>
            </a:r>
            <a:endParaRPr lang="en-US" dirty="0"/>
          </a:p>
        </p:txBody>
      </p:sp>
      <p:cxnSp>
        <p:nvCxnSpPr>
          <p:cNvPr id="6" name="Straight Connector 5"/>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6267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4965</TotalTime>
  <Words>881</Words>
  <Application>Microsoft Office PowerPoint</Application>
  <PresentationFormat>On-screen Show (4:3)</PresentationFormat>
  <Paragraphs>119</Paragraphs>
  <Slides>20</Slides>
  <Notes>19</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20</vt:i4>
      </vt:variant>
    </vt:vector>
  </HeadingPairs>
  <TitlesOfParts>
    <vt:vector size="24" baseType="lpstr">
      <vt:lpstr>Arial</vt:lpstr>
      <vt:lpstr>Calibri</vt:lpstr>
      <vt:lpstr>Office Theme</vt:lpstr>
      <vt:lpstr>Custom Design</vt:lpstr>
      <vt:lpstr>Detection in Visual Search</vt:lpstr>
      <vt:lpstr>PowerPoint Presentation</vt:lpstr>
      <vt:lpstr>PowerPoint Presentation</vt:lpstr>
      <vt:lpstr>PowerPoint Presentation</vt:lpstr>
      <vt:lpstr>Color/Hue</vt:lpstr>
      <vt:lpstr>Shape</vt:lpstr>
      <vt:lpstr>Line Orientation</vt:lpstr>
      <vt:lpstr>Curvature</vt:lpstr>
      <vt:lpstr>Intersection</vt:lpstr>
      <vt:lpstr>Both Hue and Shape</vt:lpstr>
      <vt:lpstr>Preattentive Attributes</vt:lpstr>
      <vt:lpstr>What is it good for?</vt:lpstr>
      <vt:lpstr>PowerPoint Presentation</vt:lpstr>
      <vt:lpstr>PowerPoint Presentation</vt:lpstr>
      <vt:lpstr>PowerPoint Presentation</vt:lpstr>
      <vt:lpstr>PowerPoint Presentation</vt:lpstr>
      <vt:lpstr>Integral and Separable Dimensions</vt:lpstr>
      <vt:lpstr>Tips for Visual Detection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Yalom’s curative factors</dc:title>
  <dc:creator>Administrator</dc:creator>
  <cp:lastModifiedBy>2U LA</cp:lastModifiedBy>
  <cp:revision>158</cp:revision>
  <dcterms:created xsi:type="dcterms:W3CDTF">2016-03-21T14:12:59Z</dcterms:created>
  <dcterms:modified xsi:type="dcterms:W3CDTF">2017-02-02T01:44:33Z</dcterms:modified>
</cp:coreProperties>
</file>