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Default Extension="jpeg" ContentType="image/jpeg"/>
  <Override PartName="/ppt/slideMasters/slideMaster2.xml" ContentType="application/vnd.openxmlformats-officedocument.presentationml.slideMaster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5.xml" ContentType="application/vnd.openxmlformats-officedocument.presentationml.notesSlide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Override PartName="/ppt/slideLayouts/slideLayout17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notesSlides/notesSlide18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87" r:id="rId3"/>
    <p:sldId id="288" r:id="rId4"/>
    <p:sldId id="289" r:id="rId5"/>
    <p:sldId id="299" r:id="rId6"/>
    <p:sldId id="290" r:id="rId7"/>
    <p:sldId id="300" r:id="rId8"/>
    <p:sldId id="291" r:id="rId9"/>
    <p:sldId id="301" r:id="rId10"/>
    <p:sldId id="292" r:id="rId11"/>
    <p:sldId id="302" r:id="rId12"/>
    <p:sldId id="293" r:id="rId13"/>
    <p:sldId id="303" r:id="rId14"/>
    <p:sldId id="294" r:id="rId15"/>
    <p:sldId id="304" r:id="rId16"/>
    <p:sldId id="295" r:id="rId17"/>
    <p:sldId id="305" r:id="rId18"/>
    <p:sldId id="296" r:id="rId19"/>
    <p:sldId id="306" r:id="rId20"/>
    <p:sldId id="297" r:id="rId21"/>
    <p:sldId id="307" r:id="rId22"/>
    <p:sldId id="298" r:id="rId23"/>
    <p:sldId id="308" r:id="rId24"/>
    <p:sldId id="26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  <p:ext uri="{FD5EFAAD-0ECE-453E-9831-46B23BE46B34}">
      <p15:chartTrackingRefBased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34471" autoAdjust="0"/>
    <p:restoredTop sz="86372" autoAdjust="0"/>
  </p:normalViewPr>
  <p:slideViewPr>
    <p:cSldViewPr>
      <p:cViewPr varScale="1">
        <p:scale>
          <a:sx n="96" d="100"/>
          <a:sy n="96" d="100"/>
        </p:scale>
        <p:origin x="-33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aids to 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visual grouping,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 object percept, 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surface percept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4D4E5-E3AB-BE4B-9297-EDF912D4F41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45728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One</a:t>
            </a:r>
            <a:r>
              <a:rPr lang="en-US" baseline="0" dirty="0" smtClean="0"/>
              <a:t> square per gun death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10s of thousands of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Common fate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common movement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consider driving in traffic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overrides most others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4D4E5-E3AB-BE4B-9297-EDF912D4F41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08551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Life expectancy vs. income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figure/ground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what’s in image/background?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4D4E5-E3AB-BE4B-9297-EDF912D4F41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27855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confusing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goes against convention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symmetry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symmetric arrows look related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4D4E5-E3AB-BE4B-9297-EDF912D4F41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1154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Vortex particle wake of a straight-blade</a:t>
            </a:r>
            <a:r>
              <a:rPr lang="en-US" baseline="0" dirty="0" smtClean="0"/>
              <a:t> rotor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same change to background colors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4D4E5-E3AB-BE4B-9297-EDF912D4F41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28078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Closure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modal completion – triangle in front of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pacman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amodal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rock behind person (blue circles)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just visual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4D4E5-E3AB-BE4B-9297-EDF912D4F41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54897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axis values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Marks behind others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Proximity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nearness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4D4E5-E3AB-BE4B-9297-EDF912D4F41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50072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Food consumption</a:t>
            </a:r>
            <a:r>
              <a:rPr lang="en-US" baseline="0" dirty="0" smtClean="0"/>
              <a:t> by year.</a:t>
            </a:r>
          </a:p>
          <a:p>
            <a:r>
              <a:rPr lang="en-US" baseline="0" dirty="0" smtClean="0"/>
              <a:t>Seasonality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Similarity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shape, color, size, etc.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4D4E5-E3AB-BE4B-9297-EDF912D4F4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35163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color for political leaning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connectedness 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connecting lines, or enclosure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4D4E5-E3AB-BE4B-9297-EDF912D4F41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4599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E.J. Marey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Good continuation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smoothness, connection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items along unseen line or curve seem connected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4D4E5-E3AB-BE4B-9297-EDF912D4F41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00771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Good form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simplicity of shape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4D4E5-E3AB-BE4B-9297-EDF912D4F41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9368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Gestalt Principles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8766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aliforni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381000" y="1821180"/>
            <a:ext cx="8458200" cy="33604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29000" y="6172200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/1410/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6470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Gestalt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Good form</a:t>
            </a:r>
          </a:p>
        </p:txBody>
      </p:sp>
      <p:sp>
        <p:nvSpPr>
          <p:cNvPr id="4" name="Oval 3"/>
          <p:cNvSpPr/>
          <p:nvPr/>
        </p:nvSpPr>
        <p:spPr>
          <a:xfrm>
            <a:off x="1864606" y="3053254"/>
            <a:ext cx="1297117" cy="129711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69608" y="2701951"/>
            <a:ext cx="1648420" cy="16484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2359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7-01-27 at 5.22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35515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52800" y="6183868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https://</a:t>
            </a:r>
            <a:r>
              <a:rPr lang="en-US" dirty="0" err="1"/>
              <a:t>fivethirtyeight.com</a:t>
            </a:r>
            <a:r>
              <a:rPr lang="en-US" dirty="0"/>
              <a:t>/features/gun-deaths/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1821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Gestalt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Common fate</a:t>
            </a:r>
          </a:p>
        </p:txBody>
      </p:sp>
      <p:sp>
        <p:nvSpPr>
          <p:cNvPr id="4" name="Oval 3"/>
          <p:cNvSpPr/>
          <p:nvPr/>
        </p:nvSpPr>
        <p:spPr>
          <a:xfrm>
            <a:off x="2756374" y="2832645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75166" y="2832645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07468" y="2832645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56374" y="3678446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675166" y="3678446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07468" y="3678446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246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3589 0.19894 " pathEditMode="relative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3589 0.19894 " pathEditMode="relative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7-01-25 at 12.28.4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533400"/>
            <a:ext cx="8077201" cy="5836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12343" y="6248400"/>
            <a:ext cx="5631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www.gapminder.org</a:t>
            </a:r>
            <a:r>
              <a:rPr lang="en-US" dirty="0" smtClean="0"/>
              <a:t>/tools/#_chart-type=bubbles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5045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Gestalt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Figure/ground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vase-peop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590800" y="2362200"/>
            <a:ext cx="3976910" cy="4049819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549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7-01-27 at 11.42.3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888212" y="457200"/>
            <a:ext cx="5122188" cy="6237503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2455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Gestalt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Symmetry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>
            <a:off x="1747892" y="2785529"/>
            <a:ext cx="1461128" cy="1276596"/>
          </a:xfrm>
          <a:prstGeom prst="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3971332" y="2771874"/>
            <a:ext cx="1163100" cy="1290251"/>
          </a:xfrm>
          <a:prstGeom prst="lef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6117620" y="2785529"/>
            <a:ext cx="1215331" cy="1292462"/>
          </a:xfrm>
          <a:prstGeom prst="up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768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17311" y="6400800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robertwilliams.ca</a:t>
            </a:r>
            <a:r>
              <a:rPr lang="en-US" dirty="0" smtClean="0"/>
              <a:t>/engineering/</a:t>
            </a:r>
            <a:endParaRPr lang="en-US" dirty="0"/>
          </a:p>
        </p:txBody>
      </p:sp>
      <p:pic>
        <p:nvPicPr>
          <p:cNvPr id="6" name="Picture 5" descr="StraightCombined-768x51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33400"/>
            <a:ext cx="8796338" cy="5887132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8598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MG_489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311" y="2405819"/>
            <a:ext cx="4677613" cy="35082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Gestalt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Transparency </a:t>
            </a:r>
          </a:p>
        </p:txBody>
      </p:sp>
      <p:sp>
        <p:nvSpPr>
          <p:cNvPr id="4" name="Oval 3"/>
          <p:cNvSpPr/>
          <p:nvPr/>
        </p:nvSpPr>
        <p:spPr>
          <a:xfrm>
            <a:off x="3020163" y="3101599"/>
            <a:ext cx="842500" cy="83724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38955" y="3101599"/>
            <a:ext cx="842500" cy="837247"/>
          </a:xfrm>
          <a:prstGeom prst="ellipse">
            <a:avLst/>
          </a:prstGeom>
          <a:solidFill>
            <a:schemeClr val="tx2">
              <a:lumMod val="40000"/>
              <a:lumOff val="60000"/>
              <a:alpha val="5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71257" y="3101599"/>
            <a:ext cx="842500" cy="83724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20163" y="3947400"/>
            <a:ext cx="842500" cy="83724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38955" y="3947400"/>
            <a:ext cx="842500" cy="83724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71257" y="3947400"/>
            <a:ext cx="842500" cy="837247"/>
          </a:xfrm>
          <a:prstGeom prst="ellipse">
            <a:avLst/>
          </a:prstGeom>
          <a:solidFill>
            <a:schemeClr val="tx2">
              <a:lumMod val="40000"/>
              <a:lumOff val="60000"/>
              <a:alpha val="5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6066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0" y="2103437"/>
            <a:ext cx="9144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Tx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5400" strike="sngStrike" dirty="0">
                <a:solidFill>
                  <a:schemeClr val="tx1">
                    <a:lumMod val="75000"/>
                    <a:lumOff val="25000"/>
                  </a:schemeClr>
                </a:solidFill>
                <a:ea typeface="Bebas Neue" charset="0"/>
                <a:cs typeface="Bebas Neue" charset="0"/>
              </a:rPr>
              <a:t>S</a:t>
            </a:r>
            <a:r>
              <a:rPr lang="en-US" sz="54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Bebas Neue" charset="0"/>
                <a:cs typeface="Bebas Neue" charset="0"/>
              </a:rPr>
              <a:t>um of its parts</a:t>
            </a: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ea typeface="Bebas Neue" charset="0"/>
                <a:cs typeface="Bebas Neue" charset="0"/>
              </a:rPr>
              <a:t>A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Bebas Neue" charset="0"/>
                <a:cs typeface="Bebas Neue" charset="0"/>
              </a:rPr>
              <a:t> functional unit</a:t>
            </a: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endParaRPr lang="en-US" sz="5400" dirty="0" smtClean="0">
              <a:solidFill>
                <a:schemeClr val="tx1">
                  <a:lumMod val="75000"/>
                  <a:lumOff val="25000"/>
                </a:schemeClr>
              </a:solidFill>
              <a:ea typeface="Bebas Neue" charset="0"/>
              <a:cs typeface="Bebas Neue" charset="0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1363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6400800"/>
            <a:ext cx="7699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www.people-press.org</a:t>
            </a:r>
            <a:r>
              <a:rPr lang="en-US" sz="1400" dirty="0"/>
              <a:t>/2014/06/12/section-1-growing-ideological-consistency/#interactive</a:t>
            </a:r>
          </a:p>
        </p:txBody>
      </p:sp>
      <p:pic>
        <p:nvPicPr>
          <p:cNvPr id="6" name="Picture 5" descr="Screen Shot 2017-01-27 at 11.32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447800" y="457200"/>
            <a:ext cx="6248400" cy="5874803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595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Gestalt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Closure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3200400"/>
            <a:ext cx="42672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dirty="0" smtClean="0"/>
              <a:t>1	3	5	_	9</a:t>
            </a:r>
            <a:endParaRPr lang="en-US" sz="43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39716" y="2774952"/>
            <a:ext cx="3601446" cy="3047495"/>
            <a:chOff x="2940439" y="3440890"/>
            <a:chExt cx="3601446" cy="3047495"/>
          </a:xfrm>
        </p:grpSpPr>
        <p:sp>
          <p:nvSpPr>
            <p:cNvPr id="13" name="Oval 12"/>
            <p:cNvSpPr/>
            <p:nvPr/>
          </p:nvSpPr>
          <p:spPr>
            <a:xfrm>
              <a:off x="2940439" y="5191268"/>
              <a:ext cx="1297117" cy="129711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244768" y="5191268"/>
              <a:ext cx="1297117" cy="129711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071896" y="3440890"/>
              <a:ext cx="1297117" cy="129711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3782533" y="4265973"/>
              <a:ext cx="1988171" cy="1573854"/>
            </a:xfrm>
            <a:prstGeom prst="triangle">
              <a:avLst>
                <a:gd name="adj" fmla="val 47444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381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irth-mortailit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990600" y="533400"/>
            <a:ext cx="7134225" cy="5934075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5487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308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Gestalt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Proximity</a:t>
            </a:r>
          </a:p>
        </p:txBody>
      </p:sp>
      <p:sp>
        <p:nvSpPr>
          <p:cNvPr id="4" name="Oval 3"/>
          <p:cNvSpPr/>
          <p:nvPr/>
        </p:nvSpPr>
        <p:spPr>
          <a:xfrm>
            <a:off x="2067280" y="3751437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96978" y="3292041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56374" y="3751437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10212" y="2832645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69608" y="3292041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69608" y="2373249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39771" y="3521739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80375" y="2832645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69469" y="2602947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9408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creen Shot 2017-01-25 at 1.12.02 AM.png"/>
          <p:cNvPicPr>
            <a:picLocks noChangeAspect="1"/>
          </p:cNvPicPr>
          <p:nvPr/>
        </p:nvPicPr>
        <p:blipFill>
          <a:blip r:embed="rId3"/>
          <a:srcRect l="-49875" r="-49875"/>
          <a:stretch>
            <a:fillRect/>
          </a:stretch>
        </p:blipFill>
        <p:spPr>
          <a:xfrm>
            <a:off x="-450331" y="457200"/>
            <a:ext cx="10114527" cy="5562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45689" y="6324600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http://rhythm-of-</a:t>
            </a:r>
            <a:r>
              <a:rPr lang="en-US" dirty="0" err="1" smtClean="0"/>
              <a:t>food.net</a:t>
            </a:r>
            <a:r>
              <a:rPr lang="en-US" dirty="0" smtClean="0"/>
              <a:t>/stew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8379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Gestalt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Similarity</a:t>
            </a:r>
          </a:p>
        </p:txBody>
      </p:sp>
      <p:sp>
        <p:nvSpPr>
          <p:cNvPr id="4" name="Oval 3"/>
          <p:cNvSpPr/>
          <p:nvPr/>
        </p:nvSpPr>
        <p:spPr>
          <a:xfrm>
            <a:off x="1607884" y="3062343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56374" y="3062343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120772" y="3062343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39840" y="3062343"/>
            <a:ext cx="513443" cy="4593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99445" y="3062343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07120" y="3062343"/>
            <a:ext cx="513443" cy="4593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7817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7-01-25 at 12.18.23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35033"/>
            <a:ext cx="7010400" cy="6118167"/>
          </a:xfrm>
          <a:prstGeom prst="rect">
            <a:avLst/>
          </a:prstGeom>
        </p:spPr>
      </p:pic>
      <p:pic>
        <p:nvPicPr>
          <p:cNvPr id="6" name="Picture 5" descr="Screen Shot 2017-01-25 at 12.18.40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0" y="5029200"/>
            <a:ext cx="1714500" cy="10506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34561" y="6400800"/>
            <a:ext cx="5509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http://graphics.wsj.com/elections/2016/field-guide-red-blue-america/</a:t>
            </a:r>
            <a:endParaRPr lang="en-US" sz="14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1834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Gestalt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Connectedness</a:t>
            </a:r>
          </a:p>
        </p:txBody>
      </p:sp>
      <p:sp>
        <p:nvSpPr>
          <p:cNvPr id="4" name="Oval 3"/>
          <p:cNvSpPr/>
          <p:nvPr/>
        </p:nvSpPr>
        <p:spPr>
          <a:xfrm>
            <a:off x="905280" y="3219050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24072" y="3219050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56374" y="3219050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05280" y="4064851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24072" y="4064851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756374" y="4064851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5" idx="6"/>
            <a:endCxn id="6" idx="2"/>
          </p:cNvCxnSpPr>
          <p:nvPr/>
        </p:nvCxnSpPr>
        <p:spPr>
          <a:xfrm>
            <a:off x="2283468" y="3448748"/>
            <a:ext cx="47290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4"/>
            <a:endCxn id="8" idx="0"/>
          </p:cNvCxnSpPr>
          <p:nvPr/>
        </p:nvCxnSpPr>
        <p:spPr>
          <a:xfrm rot="5400000">
            <a:off x="1860568" y="3871648"/>
            <a:ext cx="38640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66864" y="3219050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985656" y="3219050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917958" y="3219050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066864" y="4064851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985656" y="4064851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917958" y="4064851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701773" y="2831710"/>
            <a:ext cx="905279" cy="2161596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5804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5" name="Picture 4" descr="marey_train-schedu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447800"/>
            <a:ext cx="7658898" cy="42782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94230" y="6400800"/>
            <a:ext cx="128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E.J. </a:t>
            </a:r>
            <a:r>
              <a:rPr lang="en-US" dirty="0" err="1" smtClean="0"/>
              <a:t>Marey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5479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Gestalt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Good continuation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362200" y="3505200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95600" y="3200400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505200" y="3048000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12604" y="2971800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24400" y="3124200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257800" y="3429000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715000" y="3733800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172200" y="4038600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705600" y="4419600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29000" y="4495800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715000" y="5334000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324600" y="2438400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1173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4537</TotalTime>
  <Words>359</Words>
  <Application>Microsoft Macintosh PowerPoint</Application>
  <PresentationFormat>On-screen Show (4:3)</PresentationFormat>
  <Paragraphs>77</Paragraphs>
  <Slides>23</Slides>
  <Notes>19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Custom Design</vt:lpstr>
      <vt:lpstr>Gestalt Principles</vt:lpstr>
      <vt:lpstr>Slide 2</vt:lpstr>
      <vt:lpstr>Gestalt Principles</vt:lpstr>
      <vt:lpstr>Slide 4</vt:lpstr>
      <vt:lpstr>Gestalt Principles</vt:lpstr>
      <vt:lpstr>Slide 6</vt:lpstr>
      <vt:lpstr>Gestalt Principles</vt:lpstr>
      <vt:lpstr>Slide 8</vt:lpstr>
      <vt:lpstr>Gestalt Principles</vt:lpstr>
      <vt:lpstr>Slide 10</vt:lpstr>
      <vt:lpstr>Gestalt Principles</vt:lpstr>
      <vt:lpstr>Slide 12</vt:lpstr>
      <vt:lpstr>Gestalt Principles</vt:lpstr>
      <vt:lpstr>Slide 14</vt:lpstr>
      <vt:lpstr>Gestalt Principles</vt:lpstr>
      <vt:lpstr>Slide 16</vt:lpstr>
      <vt:lpstr>Gestalt Principles</vt:lpstr>
      <vt:lpstr>Slide 18</vt:lpstr>
      <vt:lpstr>Gestalt Principles</vt:lpstr>
      <vt:lpstr>Slide 20</vt:lpstr>
      <vt:lpstr>Gestalt Principles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Annette Greiner</cp:lastModifiedBy>
  <cp:revision>142</cp:revision>
  <dcterms:created xsi:type="dcterms:W3CDTF">2017-02-01T16:53:38Z</dcterms:created>
  <dcterms:modified xsi:type="dcterms:W3CDTF">2017-02-01T17:39:13Z</dcterms:modified>
</cp:coreProperties>
</file>