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77" r:id="rId3"/>
    <p:sldId id="298" r:id="rId4"/>
    <p:sldId id="289" r:id="rId5"/>
    <p:sldId id="300" r:id="rId6"/>
    <p:sldId id="284" r:id="rId7"/>
    <p:sldId id="301" r:id="rId8"/>
    <p:sldId id="299" r:id="rId9"/>
    <p:sldId id="303" r:id="rId10"/>
    <p:sldId id="280" r:id="rId11"/>
    <p:sldId id="290" r:id="rId12"/>
    <p:sldId id="304" r:id="rId13"/>
    <p:sldId id="281" r:id="rId14"/>
    <p:sldId id="283" r:id="rId15"/>
    <p:sldId id="305" r:id="rId16"/>
    <p:sldId id="292" r:id="rId17"/>
    <p:sldId id="291" r:id="rId18"/>
    <p:sldId id="295" r:id="rId19"/>
    <p:sldId id="27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7" autoAdjust="0"/>
    <p:restoredTop sz="86304" autoAdjust="0"/>
  </p:normalViewPr>
  <p:slideViewPr>
    <p:cSldViewPr>
      <p:cViewPr varScale="1">
        <p:scale>
          <a:sx n="76" d="100"/>
          <a:sy n="76" d="100"/>
        </p:scale>
        <p:origin x="303"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a:t>
            </a:r>
            <a:r>
              <a:rPr lang="en-US" baseline="0" dirty="0"/>
              <a:t> l</a:t>
            </a:r>
            <a:r>
              <a:rPr lang="en-US" dirty="0"/>
              <a:t>abels,</a:t>
            </a:r>
            <a:r>
              <a:rPr lang="en-US" baseline="0" dirty="0"/>
              <a:t> tick marks, trend lines and similar graphical elements help provide important context about the data guide the viewer to see patterns. Patterns are only as useful as the viewer being able to translate these into meaningful information.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152958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event</a:t>
            </a:r>
            <a:r>
              <a:rPr lang="en-US" baseline="0" dirty="0"/>
              <a:t> periods for the y axis, </a:t>
            </a:r>
          </a:p>
          <a:p>
            <a:r>
              <a:rPr lang="en-US" baseline="0" dirty="0"/>
              <a:t>Closure gestalt</a:t>
            </a:r>
          </a:p>
          <a:p>
            <a:r>
              <a:rPr lang="en-US" baseline="0" dirty="0"/>
              <a:t>Doesn’t interfere! Don’t want labels to interfere with seeing data!</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77766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Small differences for quantitative comparison. </a:t>
            </a:r>
          </a:p>
          <a:p>
            <a:r>
              <a:rPr lang="en-US" baseline="0" dirty="0"/>
              <a:t>Subtle lines</a:t>
            </a:r>
          </a:p>
          <a:p>
            <a:r>
              <a:rPr lang="en-US" baseline="0" dirty="0"/>
              <a:t>Compare the months Feb. and May. This is due to Weber’s Law which states that we perceive differences between variations of a visual attributes, in this case height, as a ratio and not an absolute value. Image from https://</a:t>
            </a:r>
            <a:r>
              <a:rPr lang="en-US" baseline="0" dirty="0" err="1"/>
              <a:t>www.perceptualedge.com</a:t>
            </a:r>
            <a:r>
              <a:rPr lang="en-US" baseline="0" dirty="0"/>
              <a:t>/articles/</a:t>
            </a:r>
            <a:r>
              <a:rPr lang="en-US" baseline="0" dirty="0" err="1"/>
              <a:t>dmreview</a:t>
            </a:r>
            <a:r>
              <a:rPr lang="en-US" baseline="0" dirty="0"/>
              <a:t>/</a:t>
            </a:r>
            <a:r>
              <a:rPr lang="en-US" baseline="0" dirty="0" err="1"/>
              <a:t>grid_lines.pdf</a:t>
            </a:r>
            <a:endParaRPr lang="en-US" baseline="0" dirty="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247011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a:t>
            </a:r>
            <a:r>
              <a:rPr lang="en-US" baseline="0" dirty="0"/>
              <a:t> for the scatterplot when you have quantitative data want to focus on group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4213004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www.milwaukeemag.com</a:t>
            </a:r>
            <a:r>
              <a:rPr lang="en-US" dirty="0"/>
              <a:t>/2013/06/27/</a:t>
            </a:r>
            <a:r>
              <a:rPr lang="en-US" dirty="0" err="1"/>
              <a:t>FormerVietnamDraftChiefDies</a:t>
            </a:r>
            <a:r>
              <a:rPr lang="en-US" dirty="0"/>
              <a:t>/</a:t>
            </a:r>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a:p>
        </p:txBody>
      </p:sp>
    </p:spTree>
    <p:extLst>
      <p:ext uri="{BB962C8B-B14F-4D97-AF65-F5344CB8AC3E}">
        <p14:creationId xmlns:p14="http://schemas.microsoft.com/office/powerpoint/2010/main" val="311509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2820549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Otherwise hard to see the pattern</a:t>
            </a:r>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a:p>
        </p:txBody>
      </p:sp>
    </p:spTree>
    <p:extLst>
      <p:ext uri="{BB962C8B-B14F-4D97-AF65-F5344CB8AC3E}">
        <p14:creationId xmlns:p14="http://schemas.microsoft.com/office/powerpoint/2010/main" val="1777324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a:t>
            </a:r>
            <a:r>
              <a:rPr lang="en-US" baseline="0" dirty="0"/>
              <a:t> the data stands out and that you are showing this first and foremost; </a:t>
            </a:r>
          </a:p>
          <a:p>
            <a:r>
              <a:rPr lang="en-US" baseline="0" dirty="0"/>
              <a:t>Provide adequate context through the use of labels, keys, and notes</a:t>
            </a:r>
          </a:p>
          <a:p>
            <a:r>
              <a:rPr lang="en-US" baseline="0" dirty="0"/>
              <a:t>Show trends when relevant through the use of reference lines or marks – don’t </a:t>
            </a:r>
            <a:r>
              <a:rPr lang="en-US" baseline="0"/>
              <a:t>be shy</a:t>
            </a:r>
            <a:endParaRPr lang="en-US" baseline="0" dirty="0"/>
          </a:p>
          <a:p>
            <a:r>
              <a:rPr lang="en-US" baseline="0" dirty="0"/>
              <a:t>Don’t clutter</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18</a:t>
            </a:fld>
            <a:endParaRPr lang="en-US"/>
          </a:p>
        </p:txBody>
      </p:sp>
    </p:spTree>
    <p:extLst>
      <p:ext uri="{BB962C8B-B14F-4D97-AF65-F5344CB8AC3E}">
        <p14:creationId xmlns:p14="http://schemas.microsoft.com/office/powerpoint/2010/main" val="417110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 a pattern</a:t>
            </a:r>
          </a:p>
          <a:p>
            <a:r>
              <a:rPr lang="en-US" dirty="0"/>
              <a:t>But</a:t>
            </a:r>
            <a:r>
              <a:rPr lang="en-US" baseline="0" dirty="0"/>
              <a:t> what are you looking at? </a:t>
            </a:r>
          </a:p>
          <a:p>
            <a:r>
              <a:rPr lang="en-US" baseline="0" dirty="0"/>
              <a:t>Reduce cognitive load – labels and guiding marks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393717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descriptive title</a:t>
            </a:r>
          </a:p>
          <a:p>
            <a:r>
              <a:rPr lang="en-US" dirty="0"/>
              <a:t>How</a:t>
            </a:r>
            <a:r>
              <a:rPr lang="en-US" baseline="0" dirty="0"/>
              <a:t> many minutes did the orange mark in the upper right have?</a:t>
            </a:r>
          </a:p>
          <a:p>
            <a:r>
              <a:rPr lang="en-US" baseline="0" dirty="0"/>
              <a:t>Right level of detail of axes labels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94022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a:t>
            </a:r>
            <a:r>
              <a:rPr lang="en-US" baseline="0" dirty="0"/>
              <a:t> Gestalt principle proximity – connect text to graphical elements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89133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/s/sites/default/files/California%20Revenue%20History.png</a:t>
            </a:r>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148582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public.tableau.com</a:t>
            </a:r>
            <a:r>
              <a:rPr lang="en-US" dirty="0"/>
              <a:t>/s/sites/default/files/rank11.png</a:t>
            </a:r>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893401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www.dataz.io</a:t>
            </a:r>
            <a:r>
              <a:rPr lang="en-US" dirty="0"/>
              <a:t>/display/Public/2013/09/16/</a:t>
            </a:r>
            <a:r>
              <a:rPr lang="en-US" dirty="0" err="1"/>
              <a:t>How+to+Create+a+Small+Multiple+Masterpiece+in+Tableau</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146748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well labels, tick marks, and trend lines impart critical information.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13076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a:t>
            </a:r>
            <a:r>
              <a:rPr lang="en-US" baseline="0" dirty="0"/>
              <a: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387428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reddit.com/r/baseball/comment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900546"/>
          </a:xfrm>
        </p:spPr>
        <p:txBody>
          <a:bodyPr>
            <a:normAutofit/>
          </a:bodyPr>
          <a:lstStyle/>
          <a:p>
            <a:r>
              <a:rPr lang="en-US" dirty="0"/>
              <a:t>Labels and Guiding Marks</a:t>
            </a:r>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365146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09 at 9.54.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57200"/>
            <a:ext cx="6552575" cy="5777235"/>
          </a:xfrm>
          <a:prstGeom prst="rect">
            <a:avLst/>
          </a:prstGeom>
        </p:spPr>
      </p:pic>
      <p:sp>
        <p:nvSpPr>
          <p:cNvPr id="5" name="TextBox 4"/>
          <p:cNvSpPr txBox="1"/>
          <p:nvPr/>
        </p:nvSpPr>
        <p:spPr>
          <a:xfrm>
            <a:off x="4203699" y="6248400"/>
            <a:ext cx="4955791" cy="523220"/>
          </a:xfrm>
          <a:prstGeom prst="rect">
            <a:avLst/>
          </a:prstGeom>
          <a:noFill/>
        </p:spPr>
        <p:txBody>
          <a:bodyPr wrap="none" rtlCol="0">
            <a:spAutoFit/>
          </a:bodyPr>
          <a:lstStyle/>
          <a:p>
            <a:r>
              <a:rPr lang="en-US" sz="1400" dirty="0">
                <a:hlinkClick r:id="rId4"/>
              </a:rPr>
              <a:t>https://www.reddit.com/r/baseball/comments</a:t>
            </a:r>
            <a:endParaRPr lang="en-US" sz="1400" dirty="0"/>
          </a:p>
          <a:p>
            <a:r>
              <a:rPr lang="en-US" sz="1400" dirty="0"/>
              <a:t>/3b36et/2015_individual_player_hitting_vs_defense_scatter/</a:t>
            </a:r>
          </a:p>
        </p:txBody>
      </p:sp>
    </p:spTree>
    <p:extLst>
      <p:ext uri="{BB962C8B-B14F-4D97-AF65-F5344CB8AC3E}">
        <p14:creationId xmlns:p14="http://schemas.microsoft.com/office/powerpoint/2010/main" val="63009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2-01 at 1.05.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81000"/>
            <a:ext cx="8107814" cy="6211711"/>
          </a:xfrm>
          <a:prstGeom prst="rect">
            <a:avLst/>
          </a:prstGeom>
        </p:spPr>
      </p:pic>
    </p:spTree>
    <p:extLst>
      <p:ext uri="{BB962C8B-B14F-4D97-AF65-F5344CB8AC3E}">
        <p14:creationId xmlns:p14="http://schemas.microsoft.com/office/powerpoint/2010/main" val="26744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sz="3600" dirty="0"/>
          </a:p>
          <a:p>
            <a:pPr marL="0" indent="0" algn="ctr">
              <a:buNone/>
            </a:pPr>
            <a:r>
              <a:rPr lang="en-US" sz="3600" dirty="0"/>
              <a:t>Help Perceptual Comparison</a:t>
            </a:r>
          </a:p>
        </p:txBody>
      </p:sp>
    </p:spTree>
    <p:extLst>
      <p:ext uri="{BB962C8B-B14F-4D97-AF65-F5344CB8AC3E}">
        <p14:creationId xmlns:p14="http://schemas.microsoft.com/office/powerpoint/2010/main" val="161207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2-19 at 8.3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057400"/>
            <a:ext cx="8507895" cy="2971800"/>
          </a:xfrm>
          <a:prstGeom prst="rect">
            <a:avLst/>
          </a:prstGeom>
        </p:spPr>
      </p:pic>
      <p:sp>
        <p:nvSpPr>
          <p:cNvPr id="6" name="Content Placeholder 2"/>
          <p:cNvSpPr>
            <a:spLocks noGrp="1"/>
          </p:cNvSpPr>
          <p:nvPr>
            <p:ph idx="1"/>
          </p:nvPr>
        </p:nvSpPr>
        <p:spPr>
          <a:xfrm>
            <a:off x="457200" y="1600200"/>
            <a:ext cx="8229600" cy="4525963"/>
          </a:xfrm>
        </p:spPr>
        <p:txBody>
          <a:bodyPr/>
          <a:lstStyle/>
          <a:p>
            <a:pPr marL="0" indent="0">
              <a:buNone/>
            </a:pPr>
            <a:endParaRPr lang="en-US" dirty="0"/>
          </a:p>
        </p:txBody>
      </p:sp>
      <p:sp>
        <p:nvSpPr>
          <p:cNvPr id="8" name="Title 1"/>
          <p:cNvSpPr>
            <a:spLocks noGrp="1"/>
          </p:cNvSpPr>
          <p:nvPr>
            <p:ph type="title"/>
          </p:nvPr>
        </p:nvSpPr>
        <p:spPr>
          <a:xfrm>
            <a:off x="457200" y="274638"/>
            <a:ext cx="8229600" cy="1143000"/>
          </a:xfrm>
        </p:spPr>
        <p:txBody>
          <a:bodyPr/>
          <a:lstStyle/>
          <a:p>
            <a:r>
              <a:rPr lang="en-US" dirty="0"/>
              <a:t>Grid Lines</a:t>
            </a:r>
          </a:p>
        </p:txBody>
      </p:sp>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486400" y="6400800"/>
            <a:ext cx="3497848" cy="307777"/>
          </a:xfrm>
          <a:prstGeom prst="rect">
            <a:avLst/>
          </a:prstGeom>
        </p:spPr>
        <p:txBody>
          <a:bodyPr wrap="none">
            <a:spAutoFit/>
          </a:bodyPr>
          <a:lstStyle/>
          <a:p>
            <a:r>
              <a:rPr lang="en-US" sz="1400" dirty="0"/>
              <a:t>Source: https://</a:t>
            </a:r>
            <a:r>
              <a:rPr lang="en-US" sz="1400" dirty="0" err="1"/>
              <a:t>www.perceptualedge.com</a:t>
            </a:r>
            <a:r>
              <a:rPr lang="en-US" sz="1400" dirty="0"/>
              <a:t>/</a:t>
            </a:r>
          </a:p>
        </p:txBody>
      </p:sp>
    </p:spTree>
    <p:extLst>
      <p:ext uri="{BB962C8B-B14F-4D97-AF65-F5344CB8AC3E}">
        <p14:creationId xmlns:p14="http://schemas.microsoft.com/office/powerpoint/2010/main" val="279419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7" descr="Screen Shot 2017-02-01 at 1.25.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9800"/>
            <a:ext cx="9144000" cy="3458193"/>
          </a:xfrm>
          <a:prstGeom prst="rect">
            <a:avLst/>
          </a:prstGeom>
        </p:spPr>
      </p:pic>
      <p:sp>
        <p:nvSpPr>
          <p:cNvPr id="9" name="Rectangle 8"/>
          <p:cNvSpPr/>
          <p:nvPr/>
        </p:nvSpPr>
        <p:spPr>
          <a:xfrm>
            <a:off x="5410200" y="6400800"/>
            <a:ext cx="3497848" cy="307777"/>
          </a:xfrm>
          <a:prstGeom prst="rect">
            <a:avLst/>
          </a:prstGeom>
        </p:spPr>
        <p:txBody>
          <a:bodyPr wrap="none">
            <a:spAutoFit/>
          </a:bodyPr>
          <a:lstStyle/>
          <a:p>
            <a:r>
              <a:rPr lang="en-US" sz="1400" dirty="0"/>
              <a:t>Source: https://</a:t>
            </a:r>
            <a:r>
              <a:rPr lang="en-US" sz="1400" dirty="0" err="1"/>
              <a:t>www.perceptualedge.com</a:t>
            </a:r>
            <a:r>
              <a:rPr lang="en-US" sz="1400" dirty="0"/>
              <a:t>/</a:t>
            </a:r>
          </a:p>
        </p:txBody>
      </p:sp>
    </p:spTree>
    <p:extLst>
      <p:ext uri="{BB962C8B-B14F-4D97-AF65-F5344CB8AC3E}">
        <p14:creationId xmlns:p14="http://schemas.microsoft.com/office/powerpoint/2010/main" val="64077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09 at 10.29.3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087"/>
            <a:ext cx="10515600" cy="7004827"/>
          </a:xfrm>
          <a:prstGeom prst="rect">
            <a:avLst/>
          </a:prstGeom>
        </p:spPr>
      </p:pic>
      <p:sp>
        <p:nvSpPr>
          <p:cNvPr id="6" name="Content Placeholder 2"/>
          <p:cNvSpPr txBox="1">
            <a:spLocks/>
          </p:cNvSpPr>
          <p:nvPr/>
        </p:nvSpPr>
        <p:spPr>
          <a:xfrm>
            <a:off x="3886200" y="62182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FFFF"/>
                </a:solidFill>
              </a:rPr>
              <a:t>Photo by </a:t>
            </a:r>
          </a:p>
          <a:p>
            <a:pPr marL="0" indent="0" algn="ctr">
              <a:buFont typeface="Arial" panose="020B0604020202020204" pitchFamily="34" charset="0"/>
              <a:buNone/>
            </a:pPr>
            <a:r>
              <a:rPr lang="en-US" sz="1400" dirty="0">
                <a:solidFill>
                  <a:srgbClr val="FFFFFF"/>
                </a:solidFill>
              </a:rPr>
              <a:t>Selective Service System</a:t>
            </a:r>
          </a:p>
          <a:p>
            <a:pPr marL="0" indent="0">
              <a:buFont typeface="Arial" panose="020B0604020202020204" pitchFamily="34" charset="0"/>
              <a:buNone/>
            </a:pPr>
            <a:r>
              <a:rPr lang="en-US" dirty="0"/>
              <a:t>]</a:t>
            </a:r>
          </a:p>
        </p:txBody>
      </p:sp>
      <p:sp>
        <p:nvSpPr>
          <p:cNvPr id="7" name="Content Placeholder 2"/>
          <p:cNvSpPr txBox="1">
            <a:spLocks/>
          </p:cNvSpPr>
          <p:nvPr/>
        </p:nvSpPr>
        <p:spPr bwMode="gray">
          <a:xfrm>
            <a:off x="-3048000" y="-1295400"/>
            <a:ext cx="96774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Tx/>
              <a:buNone/>
              <a:defRPr/>
            </a:pPr>
            <a:endParaRPr lang="en-US" dirty="0">
              <a:solidFill>
                <a:schemeClr val="bg1"/>
              </a:solidFill>
            </a:endParaRPr>
          </a:p>
          <a:p>
            <a:pPr marL="0" indent="0">
              <a:spcBef>
                <a:spcPts val="0"/>
              </a:spcBef>
              <a:buFontTx/>
              <a:buNone/>
              <a:defRPr/>
            </a:pPr>
            <a:endParaRPr lang="en-US" dirty="0">
              <a:solidFill>
                <a:schemeClr val="bg1"/>
              </a:solidFill>
            </a:endParaRPr>
          </a:p>
          <a:p>
            <a:pPr marL="0" indent="0">
              <a:spcBef>
                <a:spcPts val="0"/>
              </a:spcBef>
              <a:buFontTx/>
              <a:buNone/>
              <a:defRPr/>
            </a:pPr>
            <a:endParaRPr lang="en-US" dirty="0">
              <a:solidFill>
                <a:schemeClr val="bg1"/>
              </a:solidFill>
            </a:endParaRPr>
          </a:p>
          <a:p>
            <a:pPr marL="0" indent="0" algn="ctr">
              <a:spcBef>
                <a:spcPts val="0"/>
              </a:spcBef>
              <a:buFontTx/>
              <a:buNone/>
              <a:defRPr/>
            </a:pPr>
            <a:r>
              <a:rPr lang="en-US" sz="6600" dirty="0">
                <a:solidFill>
                  <a:schemeClr val="bg1"/>
                </a:solidFill>
                <a:ea typeface="Bebas Neue" charset="0"/>
                <a:cs typeface="Bebas Neue" charset="0"/>
              </a:rPr>
              <a:t>Showing </a:t>
            </a:r>
          </a:p>
          <a:p>
            <a:pPr marL="0" indent="0" algn="ctr">
              <a:spcBef>
                <a:spcPts val="0"/>
              </a:spcBef>
              <a:buFontTx/>
              <a:buNone/>
              <a:defRPr/>
            </a:pPr>
            <a:r>
              <a:rPr lang="en-US" sz="6600" dirty="0">
                <a:solidFill>
                  <a:schemeClr val="bg1"/>
                </a:solidFill>
                <a:ea typeface="Bebas Neue" charset="0"/>
                <a:cs typeface="Bebas Neue" charset="0"/>
              </a:rPr>
              <a:t>patterns</a:t>
            </a:r>
          </a:p>
        </p:txBody>
      </p:sp>
    </p:spTree>
    <p:extLst>
      <p:ext uri="{BB962C8B-B14F-4D97-AF65-F5344CB8AC3E}">
        <p14:creationId xmlns:p14="http://schemas.microsoft.com/office/powerpoint/2010/main" val="147852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91779" y="5986046"/>
            <a:ext cx="2990021" cy="338554"/>
          </a:xfrm>
          <a:prstGeom prst="rect">
            <a:avLst/>
          </a:prstGeom>
          <a:noFill/>
        </p:spPr>
        <p:txBody>
          <a:bodyPr wrap="none" rtlCol="0">
            <a:spAutoFit/>
          </a:bodyPr>
          <a:lstStyle/>
          <a:p>
            <a:r>
              <a:rPr lang="en-US" sz="1600" dirty="0"/>
              <a:t>Birthdays (day number in year) </a:t>
            </a:r>
          </a:p>
        </p:txBody>
      </p:sp>
      <p:sp>
        <p:nvSpPr>
          <p:cNvPr id="7" name="TextBox 6"/>
          <p:cNvSpPr txBox="1"/>
          <p:nvPr/>
        </p:nvSpPr>
        <p:spPr>
          <a:xfrm>
            <a:off x="760765" y="1066800"/>
            <a:ext cx="915635" cy="584776"/>
          </a:xfrm>
          <a:prstGeom prst="rect">
            <a:avLst/>
          </a:prstGeom>
          <a:noFill/>
        </p:spPr>
        <p:txBody>
          <a:bodyPr wrap="none" rtlCol="0">
            <a:spAutoFit/>
          </a:bodyPr>
          <a:lstStyle/>
          <a:p>
            <a:pPr algn="ctr"/>
            <a:r>
              <a:rPr lang="en-US" sz="1600" dirty="0"/>
              <a:t>Draft</a:t>
            </a:r>
          </a:p>
          <a:p>
            <a:pPr algn="ctr"/>
            <a:r>
              <a:rPr lang="en-US" sz="1600" dirty="0"/>
              <a:t>Number</a:t>
            </a:r>
          </a:p>
        </p:txBody>
      </p:sp>
      <p:pic>
        <p:nvPicPr>
          <p:cNvPr id="4" name="Picture 3" descr="Screen Shot 2017-02-01 at 1.16.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762000"/>
            <a:ext cx="6536124" cy="5257800"/>
          </a:xfrm>
          <a:prstGeom prst="rect">
            <a:avLst/>
          </a:prstGeom>
        </p:spPr>
      </p:pic>
      <p:sp>
        <p:nvSpPr>
          <p:cNvPr id="8" name="Rectangle 7"/>
          <p:cNvSpPr/>
          <p:nvPr/>
        </p:nvSpPr>
        <p:spPr>
          <a:xfrm>
            <a:off x="1295400" y="6474023"/>
            <a:ext cx="9372600" cy="307777"/>
          </a:xfrm>
          <a:prstGeom prst="rect">
            <a:avLst/>
          </a:prstGeom>
        </p:spPr>
        <p:txBody>
          <a:bodyPr wrap="square">
            <a:spAutoFit/>
          </a:bodyPr>
          <a:lstStyle/>
          <a:p>
            <a:r>
              <a:rPr lang="en-US" sz="1400" dirty="0"/>
              <a:t>Source: https://upload.wikimedia.org/wikipedia/commons/6/61/1969_draft_lottery_scatterplot.svg</a:t>
            </a:r>
          </a:p>
        </p:txBody>
      </p:sp>
    </p:spTree>
    <p:extLst>
      <p:ext uri="{BB962C8B-B14F-4D97-AF65-F5344CB8AC3E}">
        <p14:creationId xmlns:p14="http://schemas.microsoft.com/office/powerpoint/2010/main" val="46778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09 at 10.5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880180"/>
            <a:ext cx="6321707" cy="5215820"/>
          </a:xfrm>
          <a:prstGeom prst="rect">
            <a:avLst/>
          </a:prstGeom>
        </p:spPr>
      </p:pic>
      <p:sp>
        <p:nvSpPr>
          <p:cNvPr id="8" name="Rectangle 7"/>
          <p:cNvSpPr/>
          <p:nvPr/>
        </p:nvSpPr>
        <p:spPr>
          <a:xfrm>
            <a:off x="3810000" y="5943600"/>
            <a:ext cx="22098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760765" y="863024"/>
            <a:ext cx="915635" cy="584776"/>
          </a:xfrm>
          <a:prstGeom prst="rect">
            <a:avLst/>
          </a:prstGeom>
          <a:noFill/>
        </p:spPr>
        <p:txBody>
          <a:bodyPr wrap="none" rtlCol="0">
            <a:spAutoFit/>
          </a:bodyPr>
          <a:lstStyle/>
          <a:p>
            <a:pPr algn="ctr"/>
            <a:r>
              <a:rPr lang="en-US" sz="1600" dirty="0"/>
              <a:t>Draft</a:t>
            </a:r>
          </a:p>
          <a:p>
            <a:pPr algn="ctr"/>
            <a:r>
              <a:rPr lang="en-US" sz="1600" dirty="0"/>
              <a:t>Number</a:t>
            </a:r>
          </a:p>
        </p:txBody>
      </p:sp>
      <p:sp>
        <p:nvSpPr>
          <p:cNvPr id="7" name="TextBox 6"/>
          <p:cNvSpPr txBox="1"/>
          <p:nvPr/>
        </p:nvSpPr>
        <p:spPr>
          <a:xfrm>
            <a:off x="3505200" y="5909846"/>
            <a:ext cx="2990021" cy="338554"/>
          </a:xfrm>
          <a:prstGeom prst="rect">
            <a:avLst/>
          </a:prstGeom>
          <a:noFill/>
        </p:spPr>
        <p:txBody>
          <a:bodyPr wrap="none" rtlCol="0">
            <a:spAutoFit/>
          </a:bodyPr>
          <a:lstStyle/>
          <a:p>
            <a:r>
              <a:rPr lang="en-US" sz="1600" dirty="0"/>
              <a:t>Birthdays (day number in year) </a:t>
            </a:r>
          </a:p>
        </p:txBody>
      </p:sp>
      <p:sp>
        <p:nvSpPr>
          <p:cNvPr id="2" name="Rectangle 1"/>
          <p:cNvSpPr/>
          <p:nvPr/>
        </p:nvSpPr>
        <p:spPr>
          <a:xfrm>
            <a:off x="609600" y="2819400"/>
            <a:ext cx="533400" cy="1066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353510" y="6477000"/>
            <a:ext cx="5942890" cy="584776"/>
          </a:xfrm>
          <a:prstGeom prst="rect">
            <a:avLst/>
          </a:prstGeom>
          <a:noFill/>
        </p:spPr>
        <p:txBody>
          <a:bodyPr wrap="none" rtlCol="0">
            <a:spAutoFit/>
          </a:bodyPr>
          <a:lstStyle/>
          <a:p>
            <a:r>
              <a:rPr lang="en-US" sz="1400" dirty="0"/>
              <a:t>Source: http://</a:t>
            </a:r>
            <a:r>
              <a:rPr lang="en-US" sz="1400" dirty="0" err="1"/>
              <a:t>pharma-bi.com</a:t>
            </a:r>
            <a:r>
              <a:rPr lang="en-US" sz="1400" dirty="0"/>
              <a:t>/2009/10/expanding-our-visual-vocabulary/</a:t>
            </a:r>
          </a:p>
          <a:p>
            <a:endParaRPr lang="en-US" dirty="0"/>
          </a:p>
        </p:txBody>
      </p:sp>
    </p:spTree>
    <p:extLst>
      <p:ext uri="{BB962C8B-B14F-4D97-AF65-F5344CB8AC3E}">
        <p14:creationId xmlns:p14="http://schemas.microsoft.com/office/powerpoint/2010/main" val="239666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Provide right detail level for axes </a:t>
            </a:r>
          </a:p>
          <a:p>
            <a:r>
              <a:rPr lang="en-US" sz="3600" dirty="0"/>
              <a:t>Use direct labeling for emphasis or perceptual ease  </a:t>
            </a:r>
          </a:p>
          <a:p>
            <a:r>
              <a:rPr lang="en-US" sz="3600" dirty="0"/>
              <a:t>Show important trends or patterns with lines and graphical marks</a:t>
            </a:r>
          </a:p>
          <a:p>
            <a:r>
              <a:rPr lang="en-US" sz="3600" dirty="0"/>
              <a:t>Keep it clean!</a:t>
            </a:r>
          </a:p>
        </p:txBody>
      </p:sp>
    </p:spTree>
    <p:extLst>
      <p:ext uri="{BB962C8B-B14F-4D97-AF65-F5344CB8AC3E}">
        <p14:creationId xmlns:p14="http://schemas.microsoft.com/office/powerpoint/2010/main" val="3943507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1-09 at 11.34.4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4800"/>
            <a:ext cx="10230971" cy="6477000"/>
          </a:xfrm>
          <a:prstGeom prst="rect">
            <a:avLst/>
          </a:prstGeom>
        </p:spPr>
      </p:pic>
      <p:sp>
        <p:nvSpPr>
          <p:cNvPr id="6" name="Content Placeholder 2"/>
          <p:cNvSpPr txBox="1">
            <a:spLocks/>
          </p:cNvSpPr>
          <p:nvPr/>
        </p:nvSpPr>
        <p:spPr>
          <a:xfrm>
            <a:off x="3657600" y="6019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err="1">
                <a:solidFill>
                  <a:schemeClr val="tx1">
                    <a:lumMod val="75000"/>
                    <a:lumOff val="25000"/>
                  </a:schemeClr>
                </a:solidFill>
              </a:rPr>
              <a:t>flickr</a:t>
            </a:r>
            <a:r>
              <a:rPr lang="en-US" sz="1800" dirty="0">
                <a:solidFill>
                  <a:schemeClr val="tx1">
                    <a:lumMod val="75000"/>
                    <a:lumOff val="25000"/>
                  </a:schemeClr>
                </a:solidFill>
              </a:rPr>
              <a:t> cc 2.0</a:t>
            </a:r>
          </a:p>
          <a:p>
            <a:pPr marL="0" indent="0" algn="ctr">
              <a:buFont typeface="Arial" panose="020B0604020202020204" pitchFamily="34" charset="0"/>
              <a:buNone/>
            </a:pPr>
            <a:r>
              <a:rPr lang="en-US" sz="1800" dirty="0">
                <a:solidFill>
                  <a:schemeClr val="tx1">
                    <a:lumMod val="75000"/>
                    <a:lumOff val="25000"/>
                  </a:schemeClr>
                </a:solidFill>
              </a:rPr>
              <a:t>The Thinker by Gaby Av</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3470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4000" dirty="0"/>
              <a:t>title </a:t>
            </a:r>
          </a:p>
          <a:p>
            <a:pPr marL="0" indent="0" algn="ctr">
              <a:buNone/>
            </a:pPr>
            <a:r>
              <a:rPr lang="en-US" sz="4000" dirty="0"/>
              <a:t>and axis labels</a:t>
            </a:r>
          </a:p>
        </p:txBody>
      </p:sp>
    </p:spTree>
    <p:extLst>
      <p:ext uri="{BB962C8B-B14F-4D97-AF65-F5344CB8AC3E}">
        <p14:creationId xmlns:p14="http://schemas.microsoft.com/office/powerpoint/2010/main" val="372260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2-01 at 12.21.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762000"/>
            <a:ext cx="8373956" cy="5368191"/>
          </a:xfrm>
          <a:prstGeom prst="rect">
            <a:avLst/>
          </a:prstGeom>
        </p:spPr>
      </p:pic>
      <p:sp>
        <p:nvSpPr>
          <p:cNvPr id="5" name="Rectangle 4"/>
          <p:cNvSpPr/>
          <p:nvPr/>
        </p:nvSpPr>
        <p:spPr>
          <a:xfrm>
            <a:off x="2743200" y="6324600"/>
            <a:ext cx="6096541" cy="307777"/>
          </a:xfrm>
          <a:prstGeom prst="rect">
            <a:avLst/>
          </a:prstGeom>
        </p:spPr>
        <p:txBody>
          <a:bodyPr wrap="none">
            <a:spAutoFit/>
          </a:bodyPr>
          <a:lstStyle/>
          <a:p>
            <a:r>
              <a:rPr lang="en-US" sz="1400" dirty="0"/>
              <a:t>Source: https://</a:t>
            </a:r>
            <a:r>
              <a:rPr lang="en-US" sz="1400" dirty="0" err="1"/>
              <a:t>source.opennews.org</a:t>
            </a:r>
            <a:r>
              <a:rPr lang="en-US" sz="1400" dirty="0"/>
              <a:t>/en-US/articles/promotion-</a:t>
            </a:r>
            <a:r>
              <a:rPr lang="en-US" sz="1400" dirty="0" err="1"/>
              <a:t>pageviews</a:t>
            </a:r>
            <a:r>
              <a:rPr lang="en-US" sz="1400" dirty="0"/>
              <a:t>/</a:t>
            </a:r>
          </a:p>
        </p:txBody>
      </p:sp>
    </p:spTree>
    <p:extLst>
      <p:ext uri="{BB962C8B-B14F-4D97-AF65-F5344CB8AC3E}">
        <p14:creationId xmlns:p14="http://schemas.microsoft.com/office/powerpoint/2010/main" val="339324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Gestalt Principles</a:t>
            </a:r>
          </a:p>
        </p:txBody>
      </p:sp>
      <p:pic>
        <p:nvPicPr>
          <p:cNvPr id="4" name="Picture 3" descr="Screen Shot 2017-01-09 at 9.08.4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057400"/>
            <a:ext cx="6858000" cy="2815726"/>
          </a:xfrm>
          <a:prstGeom prst="rect">
            <a:avLst/>
          </a:prstGeom>
        </p:spPr>
      </p:pic>
      <p:sp>
        <p:nvSpPr>
          <p:cNvPr id="5" name="TextBox 4"/>
          <p:cNvSpPr txBox="1"/>
          <p:nvPr/>
        </p:nvSpPr>
        <p:spPr>
          <a:xfrm>
            <a:off x="5257800" y="5867400"/>
            <a:ext cx="2831574" cy="369332"/>
          </a:xfrm>
          <a:prstGeom prst="rect">
            <a:avLst/>
          </a:prstGeom>
          <a:noFill/>
        </p:spPr>
        <p:txBody>
          <a:bodyPr wrap="none" rtlCol="0">
            <a:spAutoFit/>
          </a:bodyPr>
          <a:lstStyle/>
          <a:p>
            <a:r>
              <a:rPr lang="en-US" dirty="0"/>
              <a:t>Diagram from Ware, 2013</a:t>
            </a:r>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1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Poor</a:t>
            </a:r>
          </a:p>
        </p:txBody>
      </p:sp>
      <p:pic>
        <p:nvPicPr>
          <p:cNvPr id="4" name="Picture 3" descr="Screen Shot 2017-01-09 at 12.04.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1600"/>
            <a:ext cx="9144000" cy="5144133"/>
          </a:xfrm>
          <a:prstGeom prst="rect">
            <a:avLst/>
          </a:prstGeom>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125969" y="6397823"/>
            <a:ext cx="2941831" cy="307777"/>
          </a:xfrm>
          <a:prstGeom prst="rect">
            <a:avLst/>
          </a:prstGeom>
          <a:noFill/>
        </p:spPr>
        <p:txBody>
          <a:bodyPr wrap="none" rtlCol="0">
            <a:spAutoFit/>
          </a:bodyPr>
          <a:lstStyle/>
          <a:p>
            <a:r>
              <a:rPr lang="en-US" sz="1400" dirty="0"/>
              <a:t>Source: https://</a:t>
            </a:r>
            <a:r>
              <a:rPr lang="en-US" sz="1400" dirty="0" err="1"/>
              <a:t>public.tableau.com</a:t>
            </a:r>
            <a:r>
              <a:rPr lang="en-US" sz="1400" dirty="0"/>
              <a:t>/ </a:t>
            </a:r>
          </a:p>
        </p:txBody>
      </p:sp>
    </p:spTree>
    <p:extLst>
      <p:ext uri="{BB962C8B-B14F-4D97-AF65-F5344CB8AC3E}">
        <p14:creationId xmlns:p14="http://schemas.microsoft.com/office/powerpoint/2010/main" val="136368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Bit Better</a:t>
            </a:r>
          </a:p>
        </p:txBody>
      </p:sp>
      <p:pic>
        <p:nvPicPr>
          <p:cNvPr id="4" name="Picture 3" descr="Screen Shot 2017-01-09 at 11.58.2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775" y="1295400"/>
            <a:ext cx="5048825" cy="5257800"/>
          </a:xfrm>
          <a:prstGeom prst="rect">
            <a:avLst/>
          </a:prstGeom>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49769" y="6400800"/>
            <a:ext cx="2941831" cy="307777"/>
          </a:xfrm>
          <a:prstGeom prst="rect">
            <a:avLst/>
          </a:prstGeom>
          <a:noFill/>
        </p:spPr>
        <p:txBody>
          <a:bodyPr wrap="none" rtlCol="0">
            <a:spAutoFit/>
          </a:bodyPr>
          <a:lstStyle/>
          <a:p>
            <a:r>
              <a:rPr lang="en-US" sz="1400" dirty="0"/>
              <a:t>Source: https://</a:t>
            </a:r>
            <a:r>
              <a:rPr lang="en-US" sz="1400" dirty="0" err="1"/>
              <a:t>public.tableau.com</a:t>
            </a:r>
            <a:r>
              <a:rPr lang="en-US" sz="1400" dirty="0"/>
              <a:t>/ </a:t>
            </a:r>
          </a:p>
        </p:txBody>
      </p:sp>
    </p:spTree>
    <p:extLst>
      <p:ext uri="{BB962C8B-B14F-4D97-AF65-F5344CB8AC3E}">
        <p14:creationId xmlns:p14="http://schemas.microsoft.com/office/powerpoint/2010/main" val="40433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a:t>
            </a:r>
          </a:p>
        </p:txBody>
      </p:sp>
      <p:pic>
        <p:nvPicPr>
          <p:cNvPr id="4" name="Picture 3" descr="Screen Shot 2017-01-09 at 12.05.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7885760" cy="5105400"/>
          </a:xfrm>
          <a:prstGeom prst="rect">
            <a:avLst/>
          </a:prstGeom>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324600" y="6400800"/>
            <a:ext cx="2505814" cy="307777"/>
          </a:xfrm>
          <a:prstGeom prst="rect">
            <a:avLst/>
          </a:prstGeom>
        </p:spPr>
        <p:txBody>
          <a:bodyPr wrap="none">
            <a:spAutoFit/>
          </a:bodyPr>
          <a:lstStyle/>
          <a:p>
            <a:r>
              <a:rPr lang="en-US" sz="1400" dirty="0"/>
              <a:t>Source: https://</a:t>
            </a:r>
            <a:r>
              <a:rPr lang="en-US" sz="1400" dirty="0" err="1"/>
              <a:t>www.dataz.io</a:t>
            </a:r>
            <a:r>
              <a:rPr lang="en-US" sz="1400" dirty="0"/>
              <a:t>/</a:t>
            </a:r>
          </a:p>
        </p:txBody>
      </p:sp>
    </p:spTree>
    <p:extLst>
      <p:ext uri="{BB962C8B-B14F-4D97-AF65-F5344CB8AC3E}">
        <p14:creationId xmlns:p14="http://schemas.microsoft.com/office/powerpoint/2010/main" val="352262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2-19 at 8.19.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19200"/>
            <a:ext cx="7046733" cy="5347019"/>
          </a:xfrm>
          <a:prstGeom prst="rect">
            <a:avLst/>
          </a:prstGeom>
        </p:spPr>
      </p:pic>
      <p:sp>
        <p:nvSpPr>
          <p:cNvPr id="5" name="TextBox 4"/>
          <p:cNvSpPr txBox="1"/>
          <p:nvPr/>
        </p:nvSpPr>
        <p:spPr>
          <a:xfrm>
            <a:off x="533400" y="6504801"/>
            <a:ext cx="8652579" cy="461665"/>
          </a:xfrm>
          <a:prstGeom prst="rect">
            <a:avLst/>
          </a:prstGeom>
          <a:noFill/>
        </p:spPr>
        <p:txBody>
          <a:bodyPr wrap="none" rtlCol="0">
            <a:spAutoFit/>
          </a:bodyPr>
          <a:lstStyle/>
          <a:p>
            <a:r>
              <a:rPr lang="en-US" sz="1200" dirty="0"/>
              <a:t>Source: http://www.nytimes.com/interactive/2014/06/05/upshot/how-the-recession-reshaped-the-economy-in-255-charts.html</a:t>
            </a:r>
          </a:p>
          <a:p>
            <a:endParaRPr lang="en-US" sz="1200" dirty="0"/>
          </a:p>
        </p:txBody>
      </p:sp>
    </p:spTree>
    <p:extLst>
      <p:ext uri="{BB962C8B-B14F-4D97-AF65-F5344CB8AC3E}">
        <p14:creationId xmlns:p14="http://schemas.microsoft.com/office/powerpoint/2010/main" val="4247962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5480</TotalTime>
  <Words>608</Words>
  <Application>Microsoft Office PowerPoint</Application>
  <PresentationFormat>On-screen Show (4:3)</PresentationFormat>
  <Paragraphs>87</Paragraphs>
  <Slides>19</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Bebas Neue</vt:lpstr>
      <vt:lpstr>Calibri</vt:lpstr>
      <vt:lpstr>Office Theme</vt:lpstr>
      <vt:lpstr>Custom Design</vt:lpstr>
      <vt:lpstr>Labels and Guiding Marks</vt:lpstr>
      <vt:lpstr>PowerPoint Presentation</vt:lpstr>
      <vt:lpstr>PowerPoint Presentation</vt:lpstr>
      <vt:lpstr>PowerPoint Presentation</vt:lpstr>
      <vt:lpstr>Use Gestalt Principles</vt:lpstr>
      <vt:lpstr>Poor</vt:lpstr>
      <vt:lpstr>A Bit Better</vt:lpstr>
      <vt:lpstr>Best</vt:lpstr>
      <vt:lpstr>PowerPoint Presentation</vt:lpstr>
      <vt:lpstr>PowerPoint Presentation</vt:lpstr>
      <vt:lpstr>PowerPoint Presentation</vt:lpstr>
      <vt:lpstr>PowerPoint Presentation</vt:lpstr>
      <vt:lpstr>Grid Lines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154</cp:revision>
  <dcterms:created xsi:type="dcterms:W3CDTF">2016-03-21T14:12:59Z</dcterms:created>
  <dcterms:modified xsi:type="dcterms:W3CDTF">2017-02-02T02:11:46Z</dcterms:modified>
</cp:coreProperties>
</file>