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78" r:id="rId3"/>
    <p:sldId id="285" r:id="rId4"/>
    <p:sldId id="294" r:id="rId5"/>
    <p:sldId id="295" r:id="rId6"/>
    <p:sldId id="286" r:id="rId7"/>
    <p:sldId id="287" r:id="rId8"/>
    <p:sldId id="288" r:id="rId9"/>
    <p:sldId id="289" r:id="rId10"/>
    <p:sldId id="291" r:id="rId11"/>
    <p:sldId id="296" r:id="rId12"/>
    <p:sldId id="292" r:id="rId13"/>
    <p:sldId id="293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252"/>
    <a:srgbClr val="013334"/>
    <a:srgbClr val="10069F"/>
    <a:srgbClr val="4E2A84"/>
    <a:srgbClr val="582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8" autoAdjust="0"/>
    <p:restoredTop sz="86378" autoAdjust="0"/>
  </p:normalViewPr>
  <p:slideViewPr>
    <p:cSldViewPr>
      <p:cViewPr varScale="1">
        <p:scale>
          <a:sx n="92" d="100"/>
          <a:sy n="92" d="100"/>
        </p:scale>
        <p:origin x="69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0D6A-FB49-A14C-9B03-21B3417100CD}" type="datetimeFigureOut">
              <a:rPr lang="en-US" smtClean="0"/>
              <a:t>2/1/17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B6C83-B894-2740-9986-97D8BB6F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6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Decisions about how to</a:t>
            </a:r>
            <a:r>
              <a:rPr lang="en-US" baseline="0" dirty="0" smtClean="0"/>
              <a:t> scale the data inform the context.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587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Jeff </a:t>
            </a:r>
            <a:r>
              <a:rPr lang="en-US" dirty="0" err="1" smtClean="0"/>
              <a:t>Heer</a:t>
            </a:r>
            <a:r>
              <a:rPr lang="en-US" dirty="0" smtClean="0"/>
              <a:t> and </a:t>
            </a:r>
            <a:r>
              <a:rPr lang="en-US" dirty="0" err="1" smtClean="0"/>
              <a:t>Maneesh</a:t>
            </a:r>
            <a:r>
              <a:rPr lang="en-US" dirty="0" smtClean="0"/>
              <a:t> </a:t>
            </a:r>
            <a:r>
              <a:rPr lang="en-US" dirty="0" err="1" smtClean="0"/>
              <a:t>Agrawala</a:t>
            </a:r>
            <a:r>
              <a:rPr lang="en-US" baseline="0" dirty="0" smtClean="0"/>
              <a:t> came up with techniques for optimizing banking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744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342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Revenues shown but missing 0 point.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27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Chose the right scale. Cleveland</a:t>
            </a:r>
            <a:r>
              <a:rPr lang="en-US" baseline="0" dirty="0" smtClean="0"/>
              <a:t> and coauthors found that viewers’ conclusions about correlation in scatterplots is in part determined by the scale. Which one do you think looks like there is more of a correlation?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63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Tread carefully. Often you</a:t>
            </a:r>
            <a:r>
              <a:rPr lang="en-US" baseline="0" dirty="0" smtClean="0"/>
              <a:t> want to avoid scale break but if you do use it m</a:t>
            </a:r>
            <a:r>
              <a:rPr lang="en-US" dirty="0" smtClean="0"/>
              <a:t>ake</a:t>
            </a:r>
            <a:r>
              <a:rPr lang="en-US" baseline="0" dirty="0" smtClean="0"/>
              <a:t> sure that scale breaks.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07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739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en-US" baseline="0" dirty="0" smtClean="0"/>
              <a:t> with caution. Could work if the larger values are not important, but want to ensure the viewer knows that you’re truncating.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33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Transform the data to log scale. In some fields this is more common</a:t>
            </a:r>
            <a:r>
              <a:rPr lang="en-US" baseline="0" dirty="0" smtClean="0"/>
              <a:t> place than others.</a:t>
            </a:r>
          </a:p>
          <a:p>
            <a:r>
              <a:rPr lang="en-US" baseline="0" dirty="0" smtClean="0"/>
              <a:t>Mindful of audience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823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from https://</a:t>
            </a:r>
            <a:r>
              <a:rPr lang="en-US" dirty="0" err="1" smtClean="0"/>
              <a:t>eagereyes.org</a:t>
            </a:r>
            <a:r>
              <a:rPr lang="en-US" dirty="0" smtClean="0"/>
              <a:t>/basics/banking-45-degrees</a:t>
            </a:r>
          </a:p>
          <a:p>
            <a:r>
              <a:rPr lang="en-US" dirty="0" smtClean="0"/>
              <a:t>There</a:t>
            </a:r>
            <a:r>
              <a:rPr lang="en-US" baseline="0" dirty="0" smtClean="0"/>
              <a:t> were some issues with the original 45 degree study.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37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1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8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2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09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83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29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05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97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09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949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6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498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95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103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9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8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9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0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9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2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0CF78-BAF2-4139-91F3-215362EF2725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578550" y="62508"/>
            <a:ext cx="2143379" cy="24898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5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DA78D-F215-42DF-9B83-6796C1E09096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0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hyperlink" Target="http://vis.berkeley.edu/papers/banking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9005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Scales and Data Transformations </a:t>
            </a:r>
            <a:endParaRPr lang="en-US" dirty="0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326" y="5831663"/>
            <a:ext cx="4244553" cy="49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014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18156"/>
            <a:ext cx="5861103" cy="5818112"/>
          </a:xfrm>
        </p:spPr>
      </p:pic>
      <p:sp>
        <p:nvSpPr>
          <p:cNvPr id="6" name="Rectangle 5"/>
          <p:cNvSpPr/>
          <p:nvPr/>
        </p:nvSpPr>
        <p:spPr>
          <a:xfrm>
            <a:off x="6683601" y="6336268"/>
            <a:ext cx="2505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[Williams, et. al.. 2016]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072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680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the “Correct” Aspect Ratio?</a:t>
            </a:r>
            <a:endParaRPr lang="en-US" dirty="0"/>
          </a:p>
        </p:txBody>
      </p:sp>
      <p:pic>
        <p:nvPicPr>
          <p:cNvPr id="4" name="Picture 3" descr="Screen Shot 2016-12-19 at 10.52.0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1155700"/>
            <a:ext cx="8509000" cy="5473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36671" y="6412468"/>
            <a:ext cx="395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 source: https</a:t>
            </a:r>
            <a:r>
              <a:rPr lang="en-US" dirty="0"/>
              <a:t>://</a:t>
            </a:r>
            <a:r>
              <a:rPr lang="en-US" dirty="0" err="1"/>
              <a:t>eagereyes.org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106680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688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Banking Techniques</a:t>
            </a:r>
            <a:endParaRPr lang="en-US" dirty="0"/>
          </a:p>
        </p:txBody>
      </p:sp>
      <p:pic>
        <p:nvPicPr>
          <p:cNvPr id="5" name="Picture 4" descr="Screen Shot 2016-12-19 at 10.57.3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898" y="1441315"/>
            <a:ext cx="6496204" cy="47453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09535" y="6244252"/>
            <a:ext cx="4134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http://vis.berkeley.edu/papers/banking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533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chool_logo1_rgb_xl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72" y="2724912"/>
            <a:ext cx="7229856" cy="140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9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Shot 2016-12-19 at 9.57.5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9144000" cy="43627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91000" y="5943600"/>
            <a:ext cx="4752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 from https</a:t>
            </a:r>
            <a:r>
              <a:rPr lang="en-US" dirty="0"/>
              <a:t>://</a:t>
            </a:r>
            <a:r>
              <a:rPr lang="en-US" dirty="0" err="1"/>
              <a:t>www.perceptualedge.com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137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1-30 at 7.50.38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95"/>
          <a:stretch/>
        </p:blipFill>
        <p:spPr>
          <a:xfrm>
            <a:off x="1066800" y="1295400"/>
            <a:ext cx="6589212" cy="531316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276600" y="6324600"/>
            <a:ext cx="5410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Source: https</a:t>
            </a:r>
            <a:r>
              <a:rPr lang="en-US" sz="1400" dirty="0"/>
              <a:t>://</a:t>
            </a:r>
            <a:r>
              <a:rPr lang="en-US" sz="1400" dirty="0" err="1"/>
              <a:t>www.perceptualedge.com</a:t>
            </a:r>
            <a:r>
              <a:rPr lang="en-US" sz="1400" dirty="0"/>
              <a:t>/articles/b-eye/</a:t>
            </a:r>
            <a:r>
              <a:rPr lang="en-US" sz="1400" dirty="0" err="1"/>
              <a:t>dot_plots.pdf</a:t>
            </a:r>
            <a:endParaRPr lang="en-US" sz="1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000" y="5334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dirty="0" smtClean="0"/>
              <a:t>What’s missing?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			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848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76600" y="6324600"/>
            <a:ext cx="5410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Source: https</a:t>
            </a:r>
            <a:r>
              <a:rPr lang="en-US" sz="1400" dirty="0"/>
              <a:t>://</a:t>
            </a:r>
            <a:r>
              <a:rPr lang="en-US" sz="1400" dirty="0" err="1"/>
              <a:t>www.perceptualedge.com</a:t>
            </a:r>
            <a:r>
              <a:rPr lang="en-US" sz="1400" dirty="0"/>
              <a:t>/articles/b-eye/</a:t>
            </a:r>
            <a:r>
              <a:rPr lang="en-US" sz="1400" dirty="0" err="1"/>
              <a:t>dot_plots.pdf</a:t>
            </a:r>
            <a:endParaRPr lang="en-US" sz="1400" dirty="0"/>
          </a:p>
        </p:txBody>
      </p:sp>
      <p:pic>
        <p:nvPicPr>
          <p:cNvPr id="6" name="Picture 5" descr="Screen Shot 2017-01-30 at 8.05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09600"/>
            <a:ext cx="6574876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557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6-12-19 at 10.07.3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463" y="1782084"/>
            <a:ext cx="9144000" cy="44663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62600" y="6248400"/>
            <a:ext cx="2558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[Cleveland et al., 1982]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057400" y="9144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Scale impacts perception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11527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Scale Breaks</a:t>
            </a:r>
            <a:endParaRPr lang="en-US" dirty="0"/>
          </a:p>
        </p:txBody>
      </p:sp>
      <p:pic>
        <p:nvPicPr>
          <p:cNvPr id="4" name="Picture 3" descr="Screen Shot 2016-12-19 at 10.17.4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8" y="1600200"/>
            <a:ext cx="3515340" cy="3250955"/>
          </a:xfrm>
          <a:prstGeom prst="rect">
            <a:avLst/>
          </a:prstGeom>
        </p:spPr>
      </p:pic>
      <p:pic>
        <p:nvPicPr>
          <p:cNvPr id="6" name="Picture 5" descr="Screen Shot 2016-12-19 at 10.17.37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449" y="1342382"/>
            <a:ext cx="5088551" cy="3991618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14400" y="512929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 smtClean="0"/>
              <a:t>Poorly marked</a:t>
            </a:r>
            <a:r>
              <a:rPr lang="en-US" dirty="0" smtClean="0"/>
              <a:t>		      B</a:t>
            </a:r>
            <a:r>
              <a:rPr lang="en-US" sz="3600" dirty="0" smtClean="0"/>
              <a:t>etter</a:t>
            </a:r>
            <a:endParaRPr lang="en-US" sz="36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267200" y="606583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[Cleveland et. al., 1985]</a:t>
            </a:r>
            <a:endParaRPr lang="en-US" sz="24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082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Scale Breaks</a:t>
            </a:r>
            <a:endParaRPr lang="en-US" dirty="0"/>
          </a:p>
        </p:txBody>
      </p:sp>
      <p:pic>
        <p:nvPicPr>
          <p:cNvPr id="8" name="Picture 7" descr="Screen Shot 2016-12-19 at 10.37.4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19200"/>
            <a:ext cx="7696200" cy="51962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34000" y="6248400"/>
            <a:ext cx="359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www.perceptualedge.com</a:t>
            </a:r>
            <a:r>
              <a:rPr lang="en-US" dirty="0"/>
              <a:t>/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555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Truncate Larger Values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10200" y="6248400"/>
            <a:ext cx="2852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www.perceptualedge.com</a:t>
            </a:r>
            <a:r>
              <a:rPr lang="en-US" dirty="0"/>
              <a:t>/</a:t>
            </a:r>
          </a:p>
        </p:txBody>
      </p:sp>
      <p:pic>
        <p:nvPicPr>
          <p:cNvPr id="5" name="Picture 4" descr="Screen Shot 2016-12-19 at 10.40.3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219200"/>
            <a:ext cx="6488596" cy="4808513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95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Scale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10200" y="6248400"/>
            <a:ext cx="2852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www.perceptualedge.com</a:t>
            </a:r>
            <a:r>
              <a:rPr lang="en-US" dirty="0"/>
              <a:t>/</a:t>
            </a:r>
          </a:p>
        </p:txBody>
      </p:sp>
      <p:pic>
        <p:nvPicPr>
          <p:cNvPr id="3" name="Picture 2" descr="Screen Shot 2016-12-19 at 10.43.3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86" y="1447800"/>
            <a:ext cx="7437614" cy="45720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547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4602</TotalTime>
  <Words>258</Words>
  <Application>Microsoft Macintosh PowerPoint</Application>
  <PresentationFormat>On-screen Show (4:3)</PresentationFormat>
  <Paragraphs>43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Arial</vt:lpstr>
      <vt:lpstr>Office Theme</vt:lpstr>
      <vt:lpstr>Custom Design</vt:lpstr>
      <vt:lpstr>Scales and Data Transformations </vt:lpstr>
      <vt:lpstr>PowerPoint Presentation</vt:lpstr>
      <vt:lpstr>PowerPoint Presentation</vt:lpstr>
      <vt:lpstr>PowerPoint Presentation</vt:lpstr>
      <vt:lpstr>PowerPoint Presentation</vt:lpstr>
      <vt:lpstr>Scale Breaks</vt:lpstr>
      <vt:lpstr>Scale Breaks</vt:lpstr>
      <vt:lpstr>Truncate Larger Values</vt:lpstr>
      <vt:lpstr>Log Scale</vt:lpstr>
      <vt:lpstr>PowerPoint Presentation</vt:lpstr>
      <vt:lpstr>What Is the “Correct” Aspect Ratio?</vt:lpstr>
      <vt:lpstr>Banking Techniques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Yalom’s curative factors</dc:title>
  <dc:creator>Administrator</dc:creator>
  <cp:lastModifiedBy>Andrew Reagan</cp:lastModifiedBy>
  <cp:revision>131</cp:revision>
  <dcterms:created xsi:type="dcterms:W3CDTF">2016-03-21T14:12:59Z</dcterms:created>
  <dcterms:modified xsi:type="dcterms:W3CDTF">2017-02-01T19:56:08Z</dcterms:modified>
</cp:coreProperties>
</file>