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93" r:id="rId3"/>
    <p:sldId id="299" r:id="rId4"/>
    <p:sldId id="300" r:id="rId5"/>
    <p:sldId id="314" r:id="rId6"/>
    <p:sldId id="301" r:id="rId7"/>
    <p:sldId id="302" r:id="rId8"/>
    <p:sldId id="303" r:id="rId9"/>
    <p:sldId id="315" r:id="rId10"/>
    <p:sldId id="304" r:id="rId11"/>
    <p:sldId id="305" r:id="rId12"/>
    <p:sldId id="297" r:id="rId13"/>
    <p:sldId id="308" r:id="rId14"/>
    <p:sldId id="307" r:id="rId15"/>
    <p:sldId id="311" r:id="rId16"/>
    <p:sldId id="318" r:id="rId17"/>
    <p:sldId id="317" r:id="rId18"/>
    <p:sldId id="306" r:id="rId19"/>
    <p:sldId id="309"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7" autoAdjust="0"/>
    <p:restoredTop sz="86304" autoAdjust="0"/>
  </p:normalViewPr>
  <p:slideViewPr>
    <p:cSldViewPr>
      <p:cViewPr varScale="1">
        <p:scale>
          <a:sx n="62" d="100"/>
          <a:sy n="62" d="100"/>
        </p:scale>
        <p:origin x="-1032"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supporting</a:t>
            </a:r>
            <a:r>
              <a:rPr lang="en-US" baseline="0" dirty="0" smtClean="0"/>
              <a:t> comparison and pattern detection across multiple views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152958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Saturation removed</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401790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with more on the page, there’s more that needs to be attended</a:t>
            </a:r>
            <a:r>
              <a:rPr lang="en-US" baseline="0" dirty="0" smtClean="0"/>
              <a:t> to visually so help the use process what’s most important.  Here actual profit is doing poorly and it’s been given greater visual salience with the addition of the red dot mark next to it.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3623988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Eye tracking</a:t>
            </a:r>
          </a:p>
          <a:p>
            <a:r>
              <a:rPr lang="en-US" dirty="0" smtClean="0"/>
              <a:t>Results </a:t>
            </a:r>
            <a:r>
              <a:rPr lang="en-US" dirty="0" smtClean="0"/>
              <a:t>for parallel </a:t>
            </a:r>
            <a:r>
              <a:rPr lang="en-US" dirty="0" err="1" smtClean="0"/>
              <a:t>corrdinates</a:t>
            </a:r>
            <a:endParaRPr lang="en-US" dirty="0" smtClean="0"/>
          </a:p>
          <a:p>
            <a:r>
              <a:rPr lang="en-US" dirty="0" smtClean="0"/>
              <a:t>Was brushing</a:t>
            </a:r>
            <a:r>
              <a:rPr lang="en-US" baseline="0" dirty="0" smtClean="0"/>
              <a:t> and linking interaction between dimensions </a:t>
            </a:r>
            <a:endParaRPr lang="en-US" dirty="0" smtClean="0"/>
          </a:p>
          <a:p>
            <a:r>
              <a:rPr lang="en-US" dirty="0" smtClean="0"/>
              <a:t>Note</a:t>
            </a:r>
            <a:r>
              <a:rPr lang="en-US" baseline="0" dirty="0" smtClean="0"/>
              <a:t> difference than small multiples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a:p>
        </p:txBody>
      </p:sp>
    </p:spTree>
    <p:extLst>
      <p:ext uri="{BB962C8B-B14F-4D97-AF65-F5344CB8AC3E}">
        <p14:creationId xmlns:p14="http://schemas.microsoft.com/office/powerpoint/2010/main" val="114399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showing data with the same axes</a:t>
            </a:r>
            <a:r>
              <a:rPr lang="en-US" baseline="0" dirty="0" smtClean="0"/>
              <a:t> and scale correlate views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157711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Optimizing space and</a:t>
            </a:r>
            <a:r>
              <a:rPr lang="en-US" baseline="0" dirty="0" smtClean="0"/>
              <a:t> time for the user. Side by side or sequentially. </a:t>
            </a:r>
            <a:r>
              <a:rPr lang="en-US" dirty="0" smtClean="0"/>
              <a:t>Same axis</a:t>
            </a:r>
            <a:r>
              <a:rPr lang="en-US" baseline="0" dirty="0" smtClean="0"/>
              <a:t> maximizing space use. </a:t>
            </a:r>
          </a:p>
          <a:p>
            <a:r>
              <a:rPr lang="en-US" baseline="0" dirty="0" smtClean="0"/>
              <a:t>Optimizes user time here</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a:p>
        </p:txBody>
      </p:sp>
    </p:spTree>
    <p:extLst>
      <p:ext uri="{BB962C8B-B14F-4D97-AF65-F5344CB8AC3E}">
        <p14:creationId xmlns:p14="http://schemas.microsoft.com/office/powerpoint/2010/main" val="66054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multiple</a:t>
            </a:r>
            <a:r>
              <a:rPr lang="en-US" baseline="0" dirty="0" smtClean="0"/>
              <a:t> views, system optimization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18</a:t>
            </a:fld>
            <a:endParaRPr lang="en-US"/>
          </a:p>
        </p:txBody>
      </p:sp>
    </p:spTree>
    <p:extLst>
      <p:ext uri="{BB962C8B-B14F-4D97-AF65-F5344CB8AC3E}">
        <p14:creationId xmlns:p14="http://schemas.microsoft.com/office/powerpoint/2010/main" val="90075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Two plus views of the same conceptual entity.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31345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Baldonado</a:t>
            </a:r>
            <a:r>
              <a:rPr lang="en-US" dirty="0" smtClean="0"/>
              <a:t> et al. discuss</a:t>
            </a:r>
            <a:r>
              <a:rPr lang="en-US" baseline="0" dirty="0" smtClean="0"/>
              <a:t> some guidelines coming out of research at Xerox PARC and HP Labs. </a:t>
            </a:r>
          </a:p>
          <a:p>
            <a:r>
              <a:rPr lang="en-US" baseline="0" dirty="0" smtClean="0"/>
              <a:t>https://</a:t>
            </a:r>
            <a:r>
              <a:rPr lang="en-US" baseline="0" dirty="0" err="1" smtClean="0"/>
              <a:t>www.researchgate.net</a:t>
            </a:r>
            <a:r>
              <a:rPr lang="en-US" baseline="0" dirty="0" smtClean="0"/>
              <a:t>/profile/</a:t>
            </a:r>
            <a:r>
              <a:rPr lang="en-US" baseline="0" dirty="0" err="1" smtClean="0"/>
              <a:t>Michelle_Baldonado</a:t>
            </a:r>
            <a:r>
              <a:rPr lang="en-US" baseline="0" dirty="0" smtClean="0"/>
              <a:t>/publication/2635114_Guidelines_for_Using_Multiple_Views_in_Information_Visualization/links/0912f512c4063132a1000000.pdf </a:t>
            </a:r>
            <a:r>
              <a:rPr lang="en-US" dirty="0" smtClean="0"/>
              <a:t> </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204699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243258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logical structure vs. a geometric layout of circuit.</a:t>
            </a:r>
            <a:r>
              <a:rPr lang="en-US" baseline="0" dirty="0" smtClean="0"/>
              <a:t> </a:t>
            </a:r>
          </a:p>
          <a:p>
            <a:r>
              <a:rPr lang="en-US" dirty="0" smtClean="0"/>
              <a:t>https://</a:t>
            </a:r>
            <a:r>
              <a:rPr lang="en-US" dirty="0" err="1" smtClean="0"/>
              <a:t>www.eda.ei.tum.de</a:t>
            </a:r>
            <a:r>
              <a:rPr lang="en-US" dirty="0" smtClean="0"/>
              <a:t>/</a:t>
            </a:r>
            <a:r>
              <a:rPr lang="en-US" dirty="0" err="1" smtClean="0"/>
              <a:t>fileadmin</a:t>
            </a:r>
            <a:r>
              <a:rPr lang="en-US" dirty="0" smtClean="0"/>
              <a:t>/_processed_/csm_AnLay.png_52a105866b.jpg</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292142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multiple</a:t>
            </a:r>
            <a:r>
              <a:rPr lang="en-US" baseline="0" dirty="0" smtClean="0"/>
              <a:t> views to show correlations and disparities between data. </a:t>
            </a:r>
          </a:p>
          <a:p>
            <a:r>
              <a:rPr lang="en-US" baseline="0" dirty="0" smtClean="0"/>
              <a:t>Showing complementary views to look at different aspects of the protein structure.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149901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Similarity</a:t>
            </a:r>
            <a:r>
              <a:rPr lang="en-US" baseline="0" dirty="0" smtClean="0"/>
              <a:t> - </a:t>
            </a:r>
            <a:r>
              <a:rPr lang="en-US" dirty="0" smtClean="0"/>
              <a:t>principles </a:t>
            </a:r>
            <a:r>
              <a:rPr lang="en-US" dirty="0" smtClean="0"/>
              <a:t>that if</a:t>
            </a:r>
            <a:r>
              <a:rPr lang="en-US" baseline="0" dirty="0" smtClean="0"/>
              <a:t> you are showing the same data variables across multiple views use the same encodings and be careful of conflict.  This chart showing NYC Marathoners uses the same color encoding for the different minutes and the country.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74476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a:t>
            </a:r>
            <a:r>
              <a:rPr lang="en-US" baseline="0" dirty="0" smtClean="0"/>
              <a:t> good use of a consistent color encoding across views.</a:t>
            </a:r>
          </a:p>
          <a:p>
            <a:r>
              <a:rPr lang="en-US" baseline="0" dirty="0" smtClean="0"/>
              <a:t>different tools or libraries a cohesive look and feel</a:t>
            </a:r>
          </a:p>
          <a:p>
            <a:r>
              <a:rPr lang="en-US" baseline="0" dirty="0" smtClean="0"/>
              <a:t>Dashboard design</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296060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using the same saturation here</a:t>
            </a:r>
          </a:p>
          <a:p>
            <a:r>
              <a:rPr lang="en-US" baseline="0" dirty="0" smtClean="0"/>
              <a:t>Keep it consistent or remove</a:t>
            </a:r>
          </a:p>
          <a:p>
            <a:r>
              <a:rPr lang="en-US" baseline="0" dirty="0" smtClean="0"/>
              <a:t>No need to double encode</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429434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900546"/>
          </a:xfrm>
        </p:spPr>
        <p:txBody>
          <a:bodyPr>
            <a:normAutofit/>
          </a:bodyPr>
          <a:lstStyle/>
          <a:p>
            <a:r>
              <a:rPr lang="en-US" dirty="0" smtClean="0"/>
              <a:t>Multiple Views</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195190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Encodings</a:t>
            </a:r>
            <a:endParaRPr lang="en-US" dirty="0"/>
          </a:p>
        </p:txBody>
      </p:sp>
      <p:pic>
        <p:nvPicPr>
          <p:cNvPr id="4" name="Picture 3" descr="Screen Shot 2017-01-12 at 1.36.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12581"/>
            <a:ext cx="6858000" cy="4164860"/>
          </a:xfrm>
          <a:prstGeom prst="rect">
            <a:avLst/>
          </a:prstGeom>
        </p:spPr>
      </p:pic>
      <p:sp>
        <p:nvSpPr>
          <p:cNvPr id="12" name="TextBox 11"/>
          <p:cNvSpPr txBox="1"/>
          <p:nvPr/>
        </p:nvSpPr>
        <p:spPr>
          <a:xfrm>
            <a:off x="415598" y="6400800"/>
            <a:ext cx="8719512" cy="307777"/>
          </a:xfrm>
          <a:prstGeom prst="rect">
            <a:avLst/>
          </a:prstGeom>
          <a:noFill/>
        </p:spPr>
        <p:txBody>
          <a:bodyPr wrap="square" rtlCol="0">
            <a:spAutoFit/>
          </a:bodyPr>
          <a:lstStyle/>
          <a:p>
            <a:r>
              <a:rPr lang="en-US" sz="1400" dirty="0" smtClean="0"/>
              <a:t>Chart Source:  http</a:t>
            </a:r>
            <a:r>
              <a:rPr lang="en-US" sz="1400" dirty="0"/>
              <a:t>://</a:t>
            </a:r>
            <a:r>
              <a:rPr lang="en-US" sz="1400" dirty="0" err="1"/>
              <a:t>dataremixed.com</a:t>
            </a:r>
            <a:r>
              <a:rPr lang="en-US" sz="1400" dirty="0"/>
              <a:t>/2015/11/avoiding-data-pitfalls-part-3-confusing-colors/</a:t>
            </a:r>
          </a:p>
        </p:txBody>
      </p:sp>
      <p:cxnSp>
        <p:nvCxnSpPr>
          <p:cNvPr id="6" name="Straight Connector 5"/>
          <p:cNvCxnSpPr/>
          <p:nvPr/>
        </p:nvCxnSpPr>
        <p:spPr>
          <a:xfrm>
            <a:off x="457200" y="12192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3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2-19 at 11.18.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38200"/>
            <a:ext cx="8686800" cy="5198400"/>
          </a:xfrm>
          <a:prstGeom prst="rect">
            <a:avLst/>
          </a:prstGeom>
        </p:spPr>
      </p:pic>
      <p:sp>
        <p:nvSpPr>
          <p:cNvPr id="7" name="TextBox 6"/>
          <p:cNvSpPr txBox="1"/>
          <p:nvPr/>
        </p:nvSpPr>
        <p:spPr>
          <a:xfrm>
            <a:off x="4800600" y="6248400"/>
            <a:ext cx="4172937" cy="369332"/>
          </a:xfrm>
          <a:prstGeom prst="rect">
            <a:avLst/>
          </a:prstGeom>
          <a:noFill/>
        </p:spPr>
        <p:txBody>
          <a:bodyPr wrap="none" rtlCol="0">
            <a:spAutoFit/>
          </a:bodyPr>
          <a:lstStyle/>
          <a:p>
            <a:r>
              <a:rPr lang="en-US" dirty="0"/>
              <a:t>http://</a:t>
            </a:r>
            <a:r>
              <a:rPr lang="en-US" dirty="0" err="1"/>
              <a:t>mitweb.itn.liu.se</a:t>
            </a:r>
            <a:r>
              <a:rPr lang="en-US" dirty="0"/>
              <a:t>/GAV/dashboard/</a:t>
            </a:r>
          </a:p>
        </p:txBody>
      </p:sp>
    </p:spTree>
    <p:extLst>
      <p:ext uri="{BB962C8B-B14F-4D97-AF65-F5344CB8AC3E}">
        <p14:creationId xmlns:p14="http://schemas.microsoft.com/office/powerpoint/2010/main" val="266550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12 at 1.53.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528308"/>
            <a:ext cx="8077200" cy="5567692"/>
          </a:xfrm>
          <a:prstGeom prst="rect">
            <a:avLst/>
          </a:prstGeom>
        </p:spPr>
      </p:pic>
      <p:sp>
        <p:nvSpPr>
          <p:cNvPr id="5" name="Rectangle 4"/>
          <p:cNvSpPr/>
          <p:nvPr/>
        </p:nvSpPr>
        <p:spPr>
          <a:xfrm>
            <a:off x="1447800" y="6248400"/>
            <a:ext cx="8229600" cy="307777"/>
          </a:xfrm>
          <a:prstGeom prst="rect">
            <a:avLst/>
          </a:prstGeom>
        </p:spPr>
        <p:txBody>
          <a:bodyPr wrap="square">
            <a:spAutoFit/>
          </a:bodyPr>
          <a:lstStyle/>
          <a:p>
            <a:r>
              <a:rPr lang="en-US" sz="1400" dirty="0" smtClean="0"/>
              <a:t> </a:t>
            </a:r>
            <a:r>
              <a:rPr lang="en-US" sz="1400" dirty="0"/>
              <a:t>Source:  http://</a:t>
            </a:r>
            <a:r>
              <a:rPr lang="en-US" sz="1400" dirty="0" err="1"/>
              <a:t>dataremixed.com</a:t>
            </a:r>
            <a:r>
              <a:rPr lang="en-US" sz="1400" dirty="0"/>
              <a:t>/2015/11/avoiding-data-pitfalls-part-3-confusing-colors/</a:t>
            </a:r>
          </a:p>
        </p:txBody>
      </p:sp>
    </p:spTree>
    <p:extLst>
      <p:ext uri="{BB962C8B-B14F-4D97-AF65-F5344CB8AC3E}">
        <p14:creationId xmlns:p14="http://schemas.microsoft.com/office/powerpoint/2010/main" val="55557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12 at 1.54.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609600"/>
            <a:ext cx="7773745" cy="5566717"/>
          </a:xfrm>
          <a:prstGeom prst="rect">
            <a:avLst/>
          </a:prstGeom>
        </p:spPr>
      </p:pic>
      <p:sp>
        <p:nvSpPr>
          <p:cNvPr id="5" name="Rectangle 4"/>
          <p:cNvSpPr/>
          <p:nvPr/>
        </p:nvSpPr>
        <p:spPr>
          <a:xfrm>
            <a:off x="1524000" y="6400800"/>
            <a:ext cx="8077200" cy="307777"/>
          </a:xfrm>
          <a:prstGeom prst="rect">
            <a:avLst/>
          </a:prstGeom>
        </p:spPr>
        <p:txBody>
          <a:bodyPr wrap="square">
            <a:spAutoFit/>
          </a:bodyPr>
          <a:lstStyle/>
          <a:p>
            <a:r>
              <a:rPr lang="en-US" sz="1400" dirty="0" smtClean="0"/>
              <a:t> </a:t>
            </a:r>
            <a:r>
              <a:rPr lang="en-US" sz="1400" dirty="0"/>
              <a:t>Source:  http://</a:t>
            </a:r>
            <a:r>
              <a:rPr lang="en-US" sz="1400" dirty="0" err="1"/>
              <a:t>dataremixed.com</a:t>
            </a:r>
            <a:r>
              <a:rPr lang="en-US" sz="1400" dirty="0"/>
              <a:t>/2015/11/avoiding-data-pitfalls-part-3-confusing-colors/</a:t>
            </a:r>
          </a:p>
        </p:txBody>
      </p:sp>
    </p:spTree>
    <p:extLst>
      <p:ext uri="{BB962C8B-B14F-4D97-AF65-F5344CB8AC3E}">
        <p14:creationId xmlns:p14="http://schemas.microsoft.com/office/powerpoint/2010/main" val="57735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Cues </a:t>
            </a:r>
            <a:endParaRPr lang="en-US" dirty="0"/>
          </a:p>
        </p:txBody>
      </p:sp>
      <p:sp>
        <p:nvSpPr>
          <p:cNvPr id="3" name="Content Placeholder 2"/>
          <p:cNvSpPr>
            <a:spLocks noGrp="1"/>
          </p:cNvSpPr>
          <p:nvPr>
            <p:ph idx="1"/>
          </p:nvPr>
        </p:nvSpPr>
        <p:spPr>
          <a:xfrm>
            <a:off x="457200" y="5913437"/>
            <a:ext cx="8229600" cy="639763"/>
          </a:xfrm>
        </p:spPr>
        <p:txBody>
          <a:bodyPr>
            <a:normAutofit/>
          </a:bodyPr>
          <a:lstStyle/>
          <a:p>
            <a:pPr marL="0" indent="0">
              <a:buNone/>
            </a:pPr>
            <a:r>
              <a:rPr lang="en-US" sz="1400" dirty="0" smtClean="0"/>
              <a:t>Source: http</a:t>
            </a:r>
            <a:r>
              <a:rPr lang="en-US" sz="1400" dirty="0"/>
              <a:t>://</a:t>
            </a:r>
            <a:r>
              <a:rPr lang="en-US" sz="1400" dirty="0" err="1"/>
              <a:t>www.dashboardinsight.com</a:t>
            </a:r>
            <a:r>
              <a:rPr lang="en-US" sz="1400" dirty="0"/>
              <a:t>/news/news-articles/interview-with-</a:t>
            </a:r>
            <a:r>
              <a:rPr lang="en-US" sz="1400" dirty="0" err="1"/>
              <a:t>stephen</a:t>
            </a:r>
            <a:r>
              <a:rPr lang="en-US" sz="1400" dirty="0"/>
              <a:t>-few-dashboard-design-</a:t>
            </a:r>
            <a:r>
              <a:rPr lang="en-US" sz="1400" dirty="0" err="1"/>
              <a:t>challenges.aspx</a:t>
            </a:r>
            <a:endParaRPr lang="en-US" sz="1400" dirty="0"/>
          </a:p>
        </p:txBody>
      </p:sp>
      <p:pic>
        <p:nvPicPr>
          <p:cNvPr id="4" name="Picture 3" descr="Screen Shot 2017-01-12 at 2.24.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676400"/>
            <a:ext cx="8191500" cy="3835400"/>
          </a:xfrm>
          <a:prstGeom prst="rect">
            <a:avLst/>
          </a:prstGeom>
        </p:spPr>
      </p:pic>
      <p:cxnSp>
        <p:nvCxnSpPr>
          <p:cNvPr id="5" name="Straight Connector 4"/>
          <p:cNvCxnSpPr/>
          <p:nvPr/>
        </p:nvCxnSpPr>
        <p:spPr>
          <a:xfrm>
            <a:off x="457200" y="12192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52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View Placement</a:t>
            </a:r>
            <a:endParaRPr lang="en-US" dirty="0"/>
          </a:p>
        </p:txBody>
      </p:sp>
      <p:sp>
        <p:nvSpPr>
          <p:cNvPr id="3" name="Content Placeholder 2"/>
          <p:cNvSpPr>
            <a:spLocks noGrp="1"/>
          </p:cNvSpPr>
          <p:nvPr>
            <p:ph idx="1"/>
          </p:nvPr>
        </p:nvSpPr>
        <p:spPr>
          <a:xfrm>
            <a:off x="4495800" y="1600200"/>
            <a:ext cx="4495800" cy="4525963"/>
          </a:xfrm>
        </p:spPr>
        <p:txBody>
          <a:bodyPr/>
          <a:lstStyle/>
          <a:p>
            <a:r>
              <a:rPr lang="en-US" dirty="0" smtClean="0"/>
              <a:t>Examined context switching </a:t>
            </a:r>
          </a:p>
          <a:p>
            <a:r>
              <a:rPr lang="en-US" dirty="0" smtClean="0"/>
              <a:t>Dual-view similar charts made </a:t>
            </a:r>
            <a:r>
              <a:rPr lang="en-US" dirty="0" smtClean="0"/>
              <a:t>for poor pattern search</a:t>
            </a:r>
          </a:p>
          <a:p>
            <a:pPr marL="0" indent="0">
              <a:buNone/>
            </a:pPr>
            <a:r>
              <a:rPr lang="en-US" dirty="0" smtClean="0"/>
              <a:t> </a:t>
            </a:r>
            <a:r>
              <a:rPr lang="en-US" dirty="0" smtClean="0"/>
              <a:t>[</a:t>
            </a:r>
            <a:r>
              <a:rPr lang="en-US" dirty="0" err="1" smtClean="0"/>
              <a:t>Convertino</a:t>
            </a:r>
            <a:r>
              <a:rPr lang="en-US" dirty="0" smtClean="0"/>
              <a:t> et al, </a:t>
            </a:r>
            <a:r>
              <a:rPr lang="en-US" dirty="0" smtClean="0"/>
              <a:t>2003]</a:t>
            </a:r>
            <a:endParaRPr lang="en-US" dirty="0"/>
          </a:p>
        </p:txBody>
      </p:sp>
      <p:pic>
        <p:nvPicPr>
          <p:cNvPr id="4" name="Picture 3" descr="Screen Shot 2017-02-02 at 2.40.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8400"/>
            <a:ext cx="4537279" cy="3369400"/>
          </a:xfrm>
          <a:prstGeom prst="rect">
            <a:avLst/>
          </a:prstGeom>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000" y="5966936"/>
            <a:ext cx="8458200" cy="738664"/>
          </a:xfrm>
          <a:prstGeom prst="rect">
            <a:avLst/>
          </a:prstGeom>
        </p:spPr>
        <p:txBody>
          <a:bodyPr wrap="square">
            <a:spAutoFit/>
          </a:bodyPr>
          <a:lstStyle/>
          <a:p>
            <a:r>
              <a:rPr lang="en-US" sz="1400" dirty="0" err="1" smtClean="0"/>
              <a:t>Convertino</a:t>
            </a:r>
            <a:r>
              <a:rPr lang="en-US" sz="1400" dirty="0" smtClean="0"/>
              <a:t> et al., 2003. </a:t>
            </a:r>
            <a:r>
              <a:rPr lang="en-US" sz="1400" dirty="0"/>
              <a:t>Exploring context switching and cognition in dual-view coordinated visualizations. In Coordinated and Multiple Views in Exploratory Visualization, 2003. Proceedings. International Conference on (pp. 55-62). IEEE.</a:t>
            </a:r>
          </a:p>
        </p:txBody>
      </p:sp>
    </p:spTree>
    <p:extLst>
      <p:ext uri="{BB962C8B-B14F-4D97-AF65-F5344CB8AC3E}">
        <p14:creationId xmlns:p14="http://schemas.microsoft.com/office/powerpoint/2010/main" val="220963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199489"/>
            <a:ext cx="8153400" cy="523220"/>
          </a:xfrm>
          <a:prstGeom prst="rect">
            <a:avLst/>
          </a:prstGeom>
        </p:spPr>
        <p:txBody>
          <a:bodyPr wrap="square">
            <a:spAutoFit/>
          </a:bodyPr>
          <a:lstStyle/>
          <a:p>
            <a:r>
              <a:rPr lang="en-US" sz="1400" dirty="0" smtClean="0"/>
              <a:t>Source: Liu</a:t>
            </a:r>
            <a:r>
              <a:rPr lang="en-US" sz="1400" dirty="0"/>
              <a:t>, X., Hu, Y., North, S., &amp; </a:t>
            </a:r>
            <a:r>
              <a:rPr lang="en-US" sz="1400" dirty="0" err="1"/>
              <a:t>Shen</a:t>
            </a:r>
            <a:r>
              <a:rPr lang="en-US" sz="1400" dirty="0"/>
              <a:t>, H. W. </a:t>
            </a:r>
            <a:r>
              <a:rPr lang="en-US" sz="1400" dirty="0" smtClean="0"/>
              <a:t>2015. </a:t>
            </a:r>
            <a:r>
              <a:rPr lang="en-US" sz="1400" dirty="0" smtClean="0"/>
              <a:t>Correlated Multiples</a:t>
            </a:r>
            <a:r>
              <a:rPr lang="en-US" sz="1400" dirty="0"/>
              <a:t>: Spatially Coherent Small Multiples With Constrained Multi‐Dimensional Scaling.</a:t>
            </a:r>
          </a:p>
        </p:txBody>
      </p:sp>
      <p:pic>
        <p:nvPicPr>
          <p:cNvPr id="5" name="Picture 4" descr="Screen Shot 2017-02-02 at 2.04.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600200"/>
            <a:ext cx="8534400" cy="4375972"/>
          </a:xfrm>
          <a:prstGeom prst="rect">
            <a:avLst/>
          </a:prstGeom>
        </p:spPr>
      </p:pic>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Small Multiple Placement</a:t>
            </a:r>
            <a:endParaRPr lang="en-US" dirty="0"/>
          </a:p>
        </p:txBody>
      </p:sp>
      <p:cxnSp>
        <p:nvCxnSpPr>
          <p:cNvPr id="7" name="Straight Connector 6"/>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4419600" y="1295400"/>
            <a:ext cx="4572000" cy="4525963"/>
          </a:xfrm>
        </p:spPr>
        <p:txBody>
          <a:bodyPr/>
          <a:lstStyle/>
          <a:p>
            <a:r>
              <a:rPr lang="en-US" dirty="0" smtClean="0"/>
              <a:t>Correlated small multiple views </a:t>
            </a:r>
            <a:r>
              <a:rPr lang="en-US" dirty="0" smtClean="0"/>
              <a:t>perform well for visual search &amp; comparison</a:t>
            </a:r>
            <a:endParaRPr lang="en-US" dirty="0" smtClean="0"/>
          </a:p>
          <a:p>
            <a:pPr marL="0" indent="0">
              <a:buNone/>
            </a:pPr>
            <a:r>
              <a:rPr lang="en-US" dirty="0"/>
              <a:t> </a:t>
            </a:r>
            <a:r>
              <a:rPr lang="en-US" dirty="0" smtClean="0"/>
              <a:t>      [Liu et al., 2015]</a:t>
            </a:r>
          </a:p>
          <a:p>
            <a:pPr marL="0" indent="0">
              <a:buNone/>
            </a:pPr>
            <a:endParaRPr lang="en-US" dirty="0"/>
          </a:p>
        </p:txBody>
      </p:sp>
    </p:spTree>
    <p:extLst>
      <p:ext uri="{BB962C8B-B14F-4D97-AF65-F5344CB8AC3E}">
        <p14:creationId xmlns:p14="http://schemas.microsoft.com/office/powerpoint/2010/main" val="892554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a:bodyPr>
          <a:lstStyle/>
          <a:p>
            <a:r>
              <a:rPr lang="en-US" dirty="0" smtClean="0"/>
              <a:t>Display &amp; Task Time Optimization</a:t>
            </a:r>
            <a:endParaRPr lang="en-US" dirty="0"/>
          </a:p>
        </p:txBody>
      </p:sp>
      <p:pic>
        <p:nvPicPr>
          <p:cNvPr id="4" name="Picture 3" descr="Screen Shot 2017-01-12 at 2.05.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371600"/>
            <a:ext cx="5943600" cy="5276612"/>
          </a:xfrm>
          <a:prstGeom prst="rect">
            <a:avLst/>
          </a:prstGeom>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61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Optimization</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Making your code:</a:t>
            </a:r>
          </a:p>
          <a:p>
            <a:r>
              <a:rPr lang="en-US" sz="4000" dirty="0" smtClean="0"/>
              <a:t>Reusable</a:t>
            </a:r>
          </a:p>
          <a:p>
            <a:r>
              <a:rPr lang="en-US" sz="4000" dirty="0" smtClean="0"/>
              <a:t>Cleaner</a:t>
            </a:r>
          </a:p>
          <a:p>
            <a:r>
              <a:rPr lang="en-US" sz="4000" dirty="0" smtClean="0"/>
              <a:t>Scalable</a:t>
            </a:r>
          </a:p>
          <a:p>
            <a:r>
              <a:rPr lang="en-US" sz="4000" dirty="0" smtClean="0"/>
              <a:t>Modular</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58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2-02 at 1.09.59 AM.png"/>
          <p:cNvPicPr>
            <a:picLocks noChangeAspect="1"/>
          </p:cNvPicPr>
          <p:nvPr/>
        </p:nvPicPr>
        <p:blipFill rotWithShape="1">
          <a:blip r:embed="rId3">
            <a:extLst>
              <a:ext uri="{28A0092B-C50C-407E-A947-70E740481C1C}">
                <a14:useLocalDpi xmlns:a14="http://schemas.microsoft.com/office/drawing/2010/main" val="0"/>
              </a:ext>
            </a:extLst>
          </a:blip>
          <a:srcRect b="3730"/>
          <a:stretch/>
        </p:blipFill>
        <p:spPr>
          <a:xfrm>
            <a:off x="381000" y="533401"/>
            <a:ext cx="8305800" cy="5288182"/>
          </a:xfrm>
          <a:prstGeom prst="rect">
            <a:avLst/>
          </a:prstGeom>
        </p:spPr>
      </p:pic>
      <p:sp>
        <p:nvSpPr>
          <p:cNvPr id="5" name="Content Placeholder 4"/>
          <p:cNvSpPr>
            <a:spLocks noGrp="1"/>
          </p:cNvSpPr>
          <p:nvPr>
            <p:ph idx="1"/>
          </p:nvPr>
        </p:nvSpPr>
        <p:spPr/>
        <p:txBody>
          <a:bodyPr/>
          <a:lstStyle/>
          <a:p>
            <a:endParaRPr lang="en-US" dirty="0"/>
          </a:p>
        </p:txBody>
      </p:sp>
      <p:sp>
        <p:nvSpPr>
          <p:cNvPr id="6" name="Rectangle 5"/>
          <p:cNvSpPr/>
          <p:nvPr/>
        </p:nvSpPr>
        <p:spPr>
          <a:xfrm>
            <a:off x="5715000" y="6324600"/>
            <a:ext cx="3018775" cy="307777"/>
          </a:xfrm>
          <a:prstGeom prst="rect">
            <a:avLst/>
          </a:prstGeom>
        </p:spPr>
        <p:txBody>
          <a:bodyPr wrap="none">
            <a:spAutoFit/>
          </a:bodyPr>
          <a:lstStyle/>
          <a:p>
            <a:r>
              <a:rPr lang="en-US" sz="1400" dirty="0" smtClean="0"/>
              <a:t>Image source: http</a:t>
            </a:r>
            <a:r>
              <a:rPr lang="en-US" sz="1400" dirty="0"/>
              <a:t>://</a:t>
            </a:r>
            <a:r>
              <a:rPr lang="en-US" sz="1400" dirty="0" err="1"/>
              <a:t>ncva.itn.liu.se</a:t>
            </a:r>
            <a:r>
              <a:rPr lang="en-US" sz="1400" dirty="0"/>
              <a:t>/r</a:t>
            </a:r>
          </a:p>
        </p:txBody>
      </p:sp>
    </p:spTree>
    <p:extLst>
      <p:ext uri="{BB962C8B-B14F-4D97-AF65-F5344CB8AC3E}">
        <p14:creationId xmlns:p14="http://schemas.microsoft.com/office/powerpoint/2010/main" val="405418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 diversity (attributes, models, etc.)</a:t>
            </a:r>
          </a:p>
          <a:p>
            <a:r>
              <a:rPr lang="en-US" dirty="0" smtClean="0"/>
              <a:t>Want to find correlations or disparities</a:t>
            </a:r>
          </a:p>
          <a:p>
            <a:r>
              <a:rPr lang="en-US" dirty="0" smtClean="0"/>
              <a:t>Improve user performance when one view overwhelms</a:t>
            </a:r>
          </a:p>
          <a:p>
            <a:pPr marL="0" indent="0" algn="r">
              <a:buNone/>
            </a:pPr>
            <a:r>
              <a:rPr lang="en-US" dirty="0" smtClean="0"/>
              <a:t> [Wang </a:t>
            </a:r>
            <a:r>
              <a:rPr lang="en-US" dirty="0" err="1" smtClean="0"/>
              <a:t>Baldonado</a:t>
            </a:r>
            <a:r>
              <a:rPr lang="en-US" dirty="0" smtClean="0"/>
              <a:t> et al., 2000]</a:t>
            </a:r>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t>Why use multiple views?</a:t>
            </a:r>
            <a:endParaRPr lang="en-US" dirty="0"/>
          </a:p>
        </p:txBody>
      </p:sp>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14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4400" dirty="0" smtClean="0"/>
              <a:t>Diversity of data</a:t>
            </a:r>
            <a:endParaRPr lang="en-US" sz="4400" dirty="0"/>
          </a:p>
        </p:txBody>
      </p:sp>
    </p:spTree>
    <p:extLst>
      <p:ext uri="{BB962C8B-B14F-4D97-AF65-F5344CB8AC3E}">
        <p14:creationId xmlns:p14="http://schemas.microsoft.com/office/powerpoint/2010/main" val="302990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Diverse Attributes</a:t>
            </a:r>
            <a:endParaRPr lang="en-US" dirty="0"/>
          </a:p>
        </p:txBody>
      </p:sp>
      <p:sp>
        <p:nvSpPr>
          <p:cNvPr id="3" name="Content Placeholder 2"/>
          <p:cNvSpPr>
            <a:spLocks noGrp="1"/>
          </p:cNvSpPr>
          <p:nvPr>
            <p:ph idx="1"/>
          </p:nvPr>
        </p:nvSpPr>
        <p:spPr/>
        <p:txBody>
          <a:bodyPr/>
          <a:lstStyle/>
          <a:p>
            <a:r>
              <a:rPr lang="en-US" dirty="0"/>
              <a:t>A</a:t>
            </a:r>
            <a:r>
              <a:rPr lang="en-US" dirty="0" smtClean="0"/>
              <a:t>ttributes (e.g., dates traveled, histogram of countries visited)</a:t>
            </a:r>
          </a:p>
          <a:p>
            <a:r>
              <a:rPr lang="en-US" dirty="0"/>
              <a:t>S</a:t>
            </a:r>
            <a:r>
              <a:rPr lang="en-US" dirty="0" smtClean="0"/>
              <a:t>ubsets or aggregate views shown simultaneously </a:t>
            </a:r>
          </a:p>
          <a:p>
            <a:pPr marL="0" indent="0">
              <a:buNone/>
            </a:pPr>
            <a:endParaRPr lang="en-US" dirty="0" smtClean="0"/>
          </a:p>
          <a:p>
            <a:endParaRPr lang="en-US" dirty="0" smtClean="0"/>
          </a:p>
          <a:p>
            <a:endParaRPr lang="en-US"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41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Abstraction</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a:t>L</a:t>
            </a:r>
            <a:r>
              <a:rPr lang="en-US" dirty="0" smtClean="0"/>
              <a:t>ayers </a:t>
            </a:r>
            <a:r>
              <a:rPr lang="en-US" dirty="0"/>
              <a:t>of detail </a:t>
            </a:r>
            <a:r>
              <a:rPr lang="en-US" dirty="0" smtClean="0"/>
              <a:t>(</a:t>
            </a:r>
            <a:r>
              <a:rPr lang="en-US" dirty="0"/>
              <a:t>e.g., entire </a:t>
            </a:r>
            <a:r>
              <a:rPr lang="en-US" dirty="0" smtClean="0"/>
              <a:t>city</a:t>
            </a:r>
            <a:r>
              <a:rPr lang="en-US" dirty="0"/>
              <a:t> </a:t>
            </a:r>
            <a:r>
              <a:rPr lang="en-US" dirty="0" smtClean="0"/>
              <a:t>vs. detail of streets)</a:t>
            </a:r>
            <a:endParaRPr lang="en-US" dirty="0"/>
          </a:p>
          <a:p>
            <a:endParaRPr lang="en-US"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Screen Shot 2017-02-02 at 1.45.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514600"/>
            <a:ext cx="5145825" cy="4015528"/>
          </a:xfrm>
          <a:prstGeom prst="rect">
            <a:avLst/>
          </a:prstGeom>
        </p:spPr>
      </p:pic>
      <p:sp>
        <p:nvSpPr>
          <p:cNvPr id="7" name="TextBox 6"/>
          <p:cNvSpPr txBox="1"/>
          <p:nvPr/>
        </p:nvSpPr>
        <p:spPr>
          <a:xfrm>
            <a:off x="76200" y="6248400"/>
            <a:ext cx="9181996" cy="800219"/>
          </a:xfrm>
          <a:prstGeom prst="rect">
            <a:avLst/>
          </a:prstGeom>
          <a:noFill/>
        </p:spPr>
        <p:txBody>
          <a:bodyPr wrap="none" rtlCol="0">
            <a:spAutoFit/>
          </a:bodyPr>
          <a:lstStyle/>
          <a:p>
            <a:r>
              <a:rPr lang="en-US" sz="1400" dirty="0" smtClean="0"/>
              <a:t>Image Source: </a:t>
            </a:r>
            <a:r>
              <a:rPr lang="en-US" sz="1400" dirty="0" err="1" smtClean="0"/>
              <a:t>Puliti</a:t>
            </a:r>
            <a:r>
              <a:rPr lang="en-US" sz="1400" dirty="0"/>
              <a:t>, S., </a:t>
            </a:r>
            <a:r>
              <a:rPr lang="en-US" sz="1400" dirty="0" err="1"/>
              <a:t>Ørka</a:t>
            </a:r>
            <a:r>
              <a:rPr lang="en-US" sz="1400" dirty="0"/>
              <a:t>, H. O., </a:t>
            </a:r>
            <a:r>
              <a:rPr lang="en-US" sz="1400" dirty="0" err="1"/>
              <a:t>Gobakken</a:t>
            </a:r>
            <a:r>
              <a:rPr lang="en-US" sz="1400" dirty="0"/>
              <a:t>, T., &amp; </a:t>
            </a:r>
            <a:r>
              <a:rPr lang="en-US" sz="1400" dirty="0" err="1"/>
              <a:t>Næsset</a:t>
            </a:r>
            <a:r>
              <a:rPr lang="en-US" sz="1400" dirty="0"/>
              <a:t>, E. (2015). Inventory of small forest areas using </a:t>
            </a:r>
            <a:r>
              <a:rPr lang="en-US" sz="1400" dirty="0" smtClean="0"/>
              <a:t>an</a:t>
            </a:r>
          </a:p>
          <a:p>
            <a:r>
              <a:rPr lang="en-US" sz="1400" dirty="0" smtClean="0"/>
              <a:t> </a:t>
            </a:r>
            <a:r>
              <a:rPr lang="en-US" sz="1400" dirty="0"/>
              <a:t>unmanned aerial system. </a:t>
            </a:r>
            <a:r>
              <a:rPr lang="en-US" sz="1400" i="1" dirty="0"/>
              <a:t>Remote Sensing</a:t>
            </a:r>
            <a:r>
              <a:rPr lang="en-US" sz="1400" dirty="0"/>
              <a:t>, </a:t>
            </a:r>
            <a:r>
              <a:rPr lang="en-US" sz="1400" i="1" dirty="0"/>
              <a:t>7</a:t>
            </a:r>
            <a:r>
              <a:rPr lang="en-US" sz="1400" dirty="0"/>
              <a:t>(8), 9632-9654.</a:t>
            </a:r>
          </a:p>
          <a:p>
            <a:endParaRPr lang="en-US" dirty="0"/>
          </a:p>
        </p:txBody>
      </p:sp>
    </p:spTree>
    <p:extLst>
      <p:ext uri="{BB962C8B-B14F-4D97-AF65-F5344CB8AC3E}">
        <p14:creationId xmlns:p14="http://schemas.microsoft.com/office/powerpoint/2010/main" val="83212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970"/>
            <a:ext cx="8229600" cy="1143000"/>
          </a:xfrm>
        </p:spPr>
        <p:txBody>
          <a:bodyPr/>
          <a:lstStyle/>
          <a:p>
            <a:r>
              <a:rPr lang="en-US" dirty="0" smtClean="0"/>
              <a:t>Multiple Data Models</a:t>
            </a:r>
            <a:endParaRPr lang="en-US" dirty="0"/>
          </a:p>
        </p:txBody>
      </p:sp>
      <p:pic>
        <p:nvPicPr>
          <p:cNvPr id="4" name="Picture 3" descr="Screen Shot 2017-01-12 at 1.17.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93970"/>
            <a:ext cx="8153400" cy="5170236"/>
          </a:xfrm>
          <a:prstGeom prst="rect">
            <a:avLst/>
          </a:prstGeom>
        </p:spPr>
      </p:pic>
      <p:cxnSp>
        <p:nvCxnSpPr>
          <p:cNvPr id="5" name="Straight Connector 4"/>
          <p:cNvCxnSpPr/>
          <p:nvPr/>
        </p:nvCxnSpPr>
        <p:spPr>
          <a:xfrm>
            <a:off x="457200" y="11430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39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z="4400" dirty="0" smtClean="0"/>
              <a:t>Design Considerations</a:t>
            </a:r>
            <a:endParaRPr lang="en-US" sz="4400" dirty="0"/>
          </a:p>
        </p:txBody>
      </p:sp>
    </p:spTree>
    <p:extLst>
      <p:ext uri="{BB962C8B-B14F-4D97-AF65-F5344CB8AC3E}">
        <p14:creationId xmlns:p14="http://schemas.microsoft.com/office/powerpoint/2010/main" val="235402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 Disparities</a:t>
            </a:r>
            <a:endParaRPr lang="en-US" dirty="0"/>
          </a:p>
        </p:txBody>
      </p:sp>
      <p:cxnSp>
        <p:nvCxnSpPr>
          <p:cNvPr id="5" name="Straight Connector 4"/>
          <p:cNvCxnSpPr/>
          <p:nvPr/>
        </p:nvCxnSpPr>
        <p:spPr>
          <a:xfrm>
            <a:off x="457200" y="12192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Screen Shot 2017-02-01 at 9.04.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6400"/>
            <a:ext cx="9144000" cy="4707802"/>
          </a:xfrm>
          <a:prstGeom prst="rect">
            <a:avLst/>
          </a:prstGeom>
        </p:spPr>
      </p:pic>
      <p:sp>
        <p:nvSpPr>
          <p:cNvPr id="7" name="Rectangle 6"/>
          <p:cNvSpPr/>
          <p:nvPr/>
        </p:nvSpPr>
        <p:spPr>
          <a:xfrm>
            <a:off x="762000" y="6258580"/>
            <a:ext cx="8534400" cy="523220"/>
          </a:xfrm>
          <a:prstGeom prst="rect">
            <a:avLst/>
          </a:prstGeom>
        </p:spPr>
        <p:txBody>
          <a:bodyPr wrap="square">
            <a:spAutoFit/>
          </a:bodyPr>
          <a:lstStyle/>
          <a:p>
            <a:r>
              <a:rPr lang="en-US" sz="1400" dirty="0" smtClean="0"/>
              <a:t>Image Source: </a:t>
            </a:r>
            <a:r>
              <a:rPr lang="en-US" sz="1400" dirty="0" err="1" smtClean="0"/>
              <a:t>Doncheva</a:t>
            </a:r>
            <a:r>
              <a:rPr lang="en-US" sz="1400" dirty="0"/>
              <a:t>, N. T., Klein, K., Morris, J. H., </a:t>
            </a:r>
            <a:r>
              <a:rPr lang="en-US" sz="1400" dirty="0" err="1"/>
              <a:t>Wybrow</a:t>
            </a:r>
            <a:r>
              <a:rPr lang="en-US" sz="1400" dirty="0"/>
              <a:t>, M., </a:t>
            </a:r>
            <a:r>
              <a:rPr lang="en-US" sz="1400" dirty="0" err="1"/>
              <a:t>Domingues</a:t>
            </a:r>
            <a:r>
              <a:rPr lang="en-US" sz="1400" dirty="0"/>
              <a:t>, F. S., &amp; Albrecht, M. (</a:t>
            </a:r>
            <a:r>
              <a:rPr lang="en-US" sz="1400" dirty="0" smtClean="0"/>
              <a:t>2014)</a:t>
            </a:r>
            <a:r>
              <a:rPr lang="en-US" sz="1400" dirty="0"/>
              <a:t>. Integrative visual analysis of protein sequence mutations. In BMC </a:t>
            </a:r>
            <a:r>
              <a:rPr lang="en-US" sz="1400" dirty="0" smtClean="0"/>
              <a:t>Proceedings.</a:t>
            </a:r>
            <a:endParaRPr lang="en-US" sz="1400" dirty="0"/>
          </a:p>
        </p:txBody>
      </p:sp>
    </p:spTree>
    <p:extLst>
      <p:ext uri="{BB962C8B-B14F-4D97-AF65-F5344CB8AC3E}">
        <p14:creationId xmlns:p14="http://schemas.microsoft.com/office/powerpoint/2010/main" val="834047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5268</TotalTime>
  <Words>789</Words>
  <Application>Microsoft Macintosh PowerPoint</Application>
  <PresentationFormat>On-screen Show (4:3)</PresentationFormat>
  <Paragraphs>87</Paragraphs>
  <Slides>19</Slides>
  <Notes>15</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Custom Design</vt:lpstr>
      <vt:lpstr>Multiple Views</vt:lpstr>
      <vt:lpstr>PowerPoint Presentation</vt:lpstr>
      <vt:lpstr>Why use multiple views?</vt:lpstr>
      <vt:lpstr>PowerPoint Presentation</vt:lpstr>
      <vt:lpstr>Diverse Attributes</vt:lpstr>
      <vt:lpstr>Level of Abstraction</vt:lpstr>
      <vt:lpstr>Multiple Data Models</vt:lpstr>
      <vt:lpstr>PowerPoint Presentation</vt:lpstr>
      <vt:lpstr>Correlations/ Disparities</vt:lpstr>
      <vt:lpstr>Consistent Encodings</vt:lpstr>
      <vt:lpstr>PowerPoint Presentation</vt:lpstr>
      <vt:lpstr>PowerPoint Presentation</vt:lpstr>
      <vt:lpstr>PowerPoint Presentation</vt:lpstr>
      <vt:lpstr>Perceptual Cues </vt:lpstr>
      <vt:lpstr>Similar View Placement</vt:lpstr>
      <vt:lpstr>PowerPoint Presentation</vt:lpstr>
      <vt:lpstr>Display &amp; Task Time Optimization</vt:lpstr>
      <vt:lpstr>Code Optimization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174</cp:revision>
  <dcterms:created xsi:type="dcterms:W3CDTF">2016-03-21T14:12:59Z</dcterms:created>
  <dcterms:modified xsi:type="dcterms:W3CDTF">2017-02-02T16:46:36Z</dcterms:modified>
</cp:coreProperties>
</file>