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69" r:id="rId3"/>
    <p:sldId id="285" r:id="rId4"/>
    <p:sldId id="289" r:id="rId5"/>
    <p:sldId id="312" r:id="rId6"/>
    <p:sldId id="335" r:id="rId7"/>
    <p:sldId id="366" r:id="rId8"/>
    <p:sldId id="318" r:id="rId9"/>
    <p:sldId id="336" r:id="rId10"/>
    <p:sldId id="337" r:id="rId11"/>
    <p:sldId id="338" r:id="rId12"/>
    <p:sldId id="339" r:id="rId13"/>
    <p:sldId id="368" r:id="rId14"/>
    <p:sldId id="341" r:id="rId15"/>
    <p:sldId id="373" r:id="rId16"/>
    <p:sldId id="340" r:id="rId17"/>
    <p:sldId id="369" r:id="rId18"/>
    <p:sldId id="356" r:id="rId19"/>
    <p:sldId id="361" r:id="rId20"/>
    <p:sldId id="362" r:id="rId21"/>
    <p:sldId id="365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A302A"/>
    <a:srgbClr val="BA0B04"/>
    <a:srgbClr val="BA655E"/>
    <a:srgbClr val="BA8F8B"/>
    <a:srgbClr val="BAB9B6"/>
    <a:srgbClr val="003252"/>
    <a:srgbClr val="013334"/>
    <a:srgbClr val="10069F"/>
    <a:srgbClr val="4E2A84"/>
    <a:srgbClr val="582E8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588" autoAdjust="0"/>
    <p:restoredTop sz="82124" autoAdjust="0"/>
  </p:normalViewPr>
  <p:slideViewPr>
    <p:cSldViewPr>
      <p:cViewPr>
        <p:scale>
          <a:sx n="76" d="100"/>
          <a:sy n="76" d="100"/>
        </p:scale>
        <p:origin x="-912" y="-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7259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account for shading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checkerboard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 and B squares same color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we discount the illuminant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3984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models exist</a:t>
            </a:r>
          </a:p>
          <a:p>
            <a:r>
              <a:rPr lang="en-US" dirty="0" smtClean="0"/>
              <a:t>Lightness</a:t>
            </a:r>
            <a:r>
              <a:rPr lang="en-US" baseline="0" dirty="0" smtClean="0"/>
              <a:t> + saturation -&gt; brigthness + crhoma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419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2338B-B64A-9942-97B0-10AFE610DC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5137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HSL is really the RGB color model, just made easier to work with</a:t>
            </a:r>
          </a:p>
          <a:p>
            <a:r>
              <a:rPr lang="en-US" dirty="0" smtClean="0"/>
              <a:t>White = </a:t>
            </a:r>
            <a:r>
              <a:rPr lang="en-US" dirty="0" err="1" smtClean="0"/>
              <a:t>ffffff</a:t>
            </a:r>
            <a:r>
              <a:rPr lang="en-US" smtClean="0"/>
              <a:t> or 255, 255, 255</a:t>
            </a:r>
          </a:p>
          <a:p>
            <a:r>
              <a:rPr lang="en-US" dirty="0" smtClean="0"/>
              <a:t>Black = 000000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4836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universality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also differences</a:t>
            </a:r>
          </a:p>
          <a:p>
            <a:r>
              <a:rPr lang="en-US" baseline="0" dirty="0" smtClean="0"/>
              <a:t>Green=go, red=stop works in U.S., not Yunnan Province, china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9491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people prefer contrast</a:t>
            </a:r>
          </a:p>
          <a:p>
            <a:r>
              <a:rPr lang="en-US" baseline="0" dirty="0" smtClean="0"/>
              <a:t>	people prefer analogous colors</a:t>
            </a:r>
          </a:p>
          <a:p>
            <a:r>
              <a:rPr lang="en-US" baseline="0" dirty="0" smtClean="0"/>
              <a:t>sometimes people like unharmonious pairings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20BB-56A7-D840-B112-D12B34B170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3754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Eysenck</a:t>
            </a:r>
            <a:r>
              <a:rPr lang="en-US" baseline="0" dirty="0" smtClean="0"/>
              <a:t> – across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genders (except women preferred yellow to orange)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across races</a:t>
            </a:r>
          </a:p>
          <a:p>
            <a:endParaRPr lang="en-US" dirty="0" smtClean="0"/>
          </a:p>
          <a:p>
            <a:r>
              <a:rPr lang="en-US" dirty="0" smtClean="0"/>
              <a:t>	very bright, saturated = good, happy</a:t>
            </a:r>
          </a:p>
          <a:p>
            <a:r>
              <a:rPr lang="en-US" dirty="0" smtClean="0"/>
              <a:t>	pale = weak, frightened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20BB-56A7-D840-B112-D12B34B170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9316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Madden, Hewett, and Roth, 2000</a:t>
            </a:r>
          </a:p>
          <a:p>
            <a:r>
              <a:rPr lang="en-US" dirty="0" smtClean="0"/>
              <a:t>Associations across 8 countries</a:t>
            </a:r>
          </a:p>
          <a:p>
            <a:r>
              <a:rPr lang="en-US" dirty="0" smtClean="0"/>
              <a:t>Not all consistent, but pretty close!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A20BB-56A7-D840-B112-D12B34B170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48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</a:t>
            </a:r>
            <a:r>
              <a:rPr lang="en-US" baseline="0" dirty="0"/>
              <a:t> a</a:t>
            </a:r>
            <a:r>
              <a:rPr lang="en-US" dirty="0"/>
              <a:t>ids</a:t>
            </a:r>
            <a:r>
              <a:rPr lang="en-US" baseline="0" dirty="0"/>
              <a:t> discrimination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287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Label =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890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spectrum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 is just a small section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trichromatic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theory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any color by combining 3</a:t>
            </a:r>
          </a:p>
          <a:p>
            <a:pPr lvl="0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2226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response curves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really short, medium, long wavelength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normalized, usually more red and green than blue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210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additive color – projector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red + green = yellow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 of colors of light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826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subtractive color – paint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yellow + blue = green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Pigment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absorbs wavelengths, subtracts them from what our eye receives.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515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opponent colors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 to imagine a reddish green, bluish yellow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neurons - ganglion cells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R+ G- big response to red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R- G+ big response to green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also Yellow/Blue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opponency</a:t>
            </a:r>
            <a:r>
              <a:rPr lang="en-US" dirty="0" smtClean="0"/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also Black/White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opponency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680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American flag illusion</a:t>
            </a:r>
            <a:b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 for 30 sec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4D4E5-E3AB-BE4B-9297-EDF912D4F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193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Perception of Color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Constancy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17" y="1600200"/>
            <a:ext cx="5969289" cy="4631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806" y="6126163"/>
            <a:ext cx="3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Wikimedia Commons</a:t>
            </a:r>
            <a:endParaRPr lang="en-US" dirty="0"/>
          </a:p>
        </p:txBody>
      </p:sp>
      <p:sp>
        <p:nvSpPr>
          <p:cNvPr id="41" name="Freeform 40"/>
          <p:cNvSpPr/>
          <p:nvPr/>
        </p:nvSpPr>
        <p:spPr>
          <a:xfrm>
            <a:off x="3943350" y="2755900"/>
            <a:ext cx="1504950" cy="787400"/>
          </a:xfrm>
          <a:custGeom>
            <a:avLst/>
            <a:gdLst>
              <a:gd name="connsiteX0" fmla="*/ 374650 w 1098550"/>
              <a:gd name="connsiteY0" fmla="*/ 0 h 552450"/>
              <a:gd name="connsiteX1" fmla="*/ 0 w 1098550"/>
              <a:gd name="connsiteY1" fmla="*/ 400050 h 552450"/>
              <a:gd name="connsiteX2" fmla="*/ 704850 w 1098550"/>
              <a:gd name="connsiteY2" fmla="*/ 552450 h 552450"/>
              <a:gd name="connsiteX3" fmla="*/ 1098550 w 1098550"/>
              <a:gd name="connsiteY3" fmla="*/ 158750 h 552450"/>
              <a:gd name="connsiteX4" fmla="*/ 374650 w 1098550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552450">
                <a:moveTo>
                  <a:pt x="374650" y="0"/>
                </a:moveTo>
                <a:lnTo>
                  <a:pt x="0" y="400050"/>
                </a:lnTo>
                <a:lnTo>
                  <a:pt x="704850" y="552450"/>
                </a:lnTo>
                <a:lnTo>
                  <a:pt x="1098550" y="158750"/>
                </a:lnTo>
                <a:lnTo>
                  <a:pt x="374650" y="0"/>
                </a:lnTo>
                <a:close/>
              </a:path>
            </a:pathLst>
          </a:custGeom>
          <a:noFill/>
          <a:ln w="2540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905250" y="3702050"/>
            <a:ext cx="1504950" cy="787400"/>
          </a:xfrm>
          <a:custGeom>
            <a:avLst/>
            <a:gdLst>
              <a:gd name="connsiteX0" fmla="*/ 374650 w 1098550"/>
              <a:gd name="connsiteY0" fmla="*/ 0 h 552450"/>
              <a:gd name="connsiteX1" fmla="*/ 0 w 1098550"/>
              <a:gd name="connsiteY1" fmla="*/ 400050 h 552450"/>
              <a:gd name="connsiteX2" fmla="*/ 704850 w 1098550"/>
              <a:gd name="connsiteY2" fmla="*/ 552450 h 552450"/>
              <a:gd name="connsiteX3" fmla="*/ 1098550 w 1098550"/>
              <a:gd name="connsiteY3" fmla="*/ 158750 h 552450"/>
              <a:gd name="connsiteX4" fmla="*/ 374650 w 1098550"/>
              <a:gd name="connsiteY4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552450">
                <a:moveTo>
                  <a:pt x="374650" y="0"/>
                </a:moveTo>
                <a:lnTo>
                  <a:pt x="0" y="400050"/>
                </a:lnTo>
                <a:lnTo>
                  <a:pt x="704850" y="552450"/>
                </a:lnTo>
                <a:lnTo>
                  <a:pt x="1098550" y="158750"/>
                </a:lnTo>
                <a:lnTo>
                  <a:pt x="374650" y="0"/>
                </a:lnTo>
                <a:close/>
              </a:path>
            </a:pathLst>
          </a:custGeom>
          <a:noFill/>
          <a:ln w="2540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96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Color Models</a:t>
            </a:r>
            <a:endParaRPr lang="en-US" sz="4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02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Dominant wavelength, named color</a:t>
            </a:r>
          </a:p>
          <a:p>
            <a:r>
              <a:rPr lang="en-US" b="1" dirty="0" smtClean="0"/>
              <a:t>Saturation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Intensity or purity of color</a:t>
            </a:r>
            <a:br>
              <a:rPr lang="en-US" dirty="0" smtClean="0"/>
            </a:br>
            <a:r>
              <a:rPr lang="en-US" dirty="0" smtClean="0"/>
              <a:t>Distance from gray/white/black</a:t>
            </a:r>
          </a:p>
          <a:p>
            <a:r>
              <a:rPr lang="en-US" b="1" dirty="0" smtClean="0"/>
              <a:t>Lightness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Light to dark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175260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752600"/>
            <a:ext cx="304800" cy="30480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752600"/>
            <a:ext cx="304800" cy="304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1752600"/>
            <a:ext cx="304800" cy="3048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1752600"/>
            <a:ext cx="304800" cy="304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2819400"/>
            <a:ext cx="304800" cy="304800"/>
          </a:xfrm>
          <a:prstGeom prst="rect">
            <a:avLst/>
          </a:prstGeom>
          <a:solidFill>
            <a:srgbClr val="BAB9B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2819400"/>
            <a:ext cx="304800" cy="304800"/>
          </a:xfrm>
          <a:prstGeom prst="rect">
            <a:avLst/>
          </a:prstGeom>
          <a:solidFill>
            <a:srgbClr val="BA8F8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2819400"/>
            <a:ext cx="304800" cy="304800"/>
          </a:xfrm>
          <a:prstGeom prst="rect">
            <a:avLst/>
          </a:prstGeom>
          <a:solidFill>
            <a:srgbClr val="BA655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2819400"/>
            <a:ext cx="304800" cy="304800"/>
          </a:xfrm>
          <a:prstGeom prst="rect">
            <a:avLst/>
          </a:prstGeom>
          <a:solidFill>
            <a:srgbClr val="BA0B0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4419600"/>
            <a:ext cx="3048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4419600"/>
            <a:ext cx="3048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4419600"/>
            <a:ext cx="304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4419600"/>
            <a:ext cx="304800" cy="304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 Color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85528" y="6172200"/>
            <a:ext cx="495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 </a:t>
            </a:r>
            <a:r>
              <a:rPr lang="en-US" sz="1400" dirty="0" err="1" smtClean="0"/>
              <a:t>SharkD</a:t>
            </a:r>
            <a:r>
              <a:rPr lang="en-US" sz="1400" dirty="0" smtClean="0"/>
              <a:t>, derivative work, CC BY-SA 3.0, </a:t>
            </a:r>
          </a:p>
          <a:p>
            <a:r>
              <a:rPr lang="en-US" sz="1400" dirty="0" smtClean="0"/>
              <a:t>https://</a:t>
            </a:r>
            <a:r>
              <a:rPr lang="en-US" sz="1400" dirty="0" err="1" smtClean="0"/>
              <a:t>commons.wikimedia.org/w/index.php?curid</a:t>
            </a:r>
            <a:r>
              <a:rPr lang="en-US" sz="1400" dirty="0" smtClean="0"/>
              <a:t>=9801661</a:t>
            </a:r>
            <a:endParaRPr lang="en-US" sz="1400" dirty="0"/>
          </a:p>
        </p:txBody>
      </p:sp>
      <p:pic>
        <p:nvPicPr>
          <p:cNvPr id="7" name="Picture 6" descr="HSL_color_solid_cylinder_alpha_lowga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1"/>
            <a:ext cx="6019800" cy="45148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35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Wheel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4795773" cy="479577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9947" y="6324600"/>
            <a:ext cx="74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 </a:t>
            </a:r>
            <a:r>
              <a:rPr lang="en-US" sz="1400" dirty="0" err="1" smtClean="0"/>
              <a:t>SharkD</a:t>
            </a:r>
            <a:r>
              <a:rPr lang="en-US" sz="1400" dirty="0" smtClean="0"/>
              <a:t> - Own work, GFDL, https://</a:t>
            </a:r>
            <a:r>
              <a:rPr lang="en-US" sz="1400" dirty="0" err="1" smtClean="0"/>
              <a:t>commons.wikimedia.org/w/index.php?curid</a:t>
            </a:r>
            <a:r>
              <a:rPr lang="en-US" sz="1400" dirty="0" smtClean="0"/>
              <a:t>=3375025</a:t>
            </a:r>
            <a:endParaRPr lang="en-US" sz="1400" dirty="0"/>
          </a:p>
        </p:txBody>
      </p:sp>
      <p:pic>
        <p:nvPicPr>
          <p:cNvPr id="6" name="Picture 5" descr="RGB_color_solid_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200"/>
            <a:ext cx="7145338" cy="53590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73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dirty="0" smtClean="0"/>
              <a:t>Designed for perceptual uniformity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HCL</a:t>
            </a:r>
          </a:p>
          <a:p>
            <a:r>
              <a:rPr lang="en-US" sz="3600" dirty="0" smtClean="0"/>
              <a:t>CIE Lab</a:t>
            </a:r>
          </a:p>
          <a:p>
            <a:r>
              <a:rPr lang="en-US" sz="3600" dirty="0" err="1" smtClean="0"/>
              <a:t>Munsel</a:t>
            </a:r>
            <a:endParaRPr lang="en-US" sz="3600" dirty="0" smtClean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7-01-25 at 6.41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72326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5804" y="2514600"/>
            <a:ext cx="5486400" cy="2057400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Shot 2017-01-25 at 6.41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14400" y="6477000"/>
            <a:ext cx="7010400" cy="381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1447800" y="2971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Culture and Emotion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03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Harmony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Difficult to study</a:t>
            </a:r>
          </a:p>
          <a:p>
            <a:r>
              <a:rPr lang="en-US" sz="3600" dirty="0" smtClean="0"/>
              <a:t>Conflicting results</a:t>
            </a:r>
          </a:p>
          <a:p>
            <a:r>
              <a:rPr lang="en-US" sz="3600" dirty="0" smtClean="0"/>
              <a:t>Confounding of preference and harmony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23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Yellow &lt; orange &lt; purple &lt; green &lt; red &lt; blue (</a:t>
            </a:r>
            <a:r>
              <a:rPr lang="en-US" dirty="0" err="1" smtClean="0"/>
              <a:t>Eysenck</a:t>
            </a:r>
            <a:r>
              <a:rPr lang="en-US" dirty="0" smtClean="0"/>
              <a:t>, 1941)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Color preference based on affective response to objects of that color. (Palmer &amp; </a:t>
            </a:r>
            <a:r>
              <a:rPr lang="en-US" dirty="0" err="1" smtClean="0"/>
              <a:t>Schloss</a:t>
            </a:r>
            <a:r>
              <a:rPr lang="en-US" dirty="0" smtClean="0"/>
              <a:t>, 2010)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Pairing of colors to emotions is consistent.</a:t>
            </a:r>
          </a:p>
          <a:p>
            <a:pPr>
              <a:buNone/>
            </a:pPr>
            <a:r>
              <a:rPr lang="en-US" dirty="0" smtClean="0"/>
              <a:t>Hue is not the main influence on emotion;</a:t>
            </a:r>
          </a:p>
          <a:p>
            <a:pPr>
              <a:buNone/>
            </a:pPr>
            <a:r>
              <a:rPr lang="en-US" dirty="0" smtClean="0"/>
              <a:t>saturation is. (</a:t>
            </a:r>
            <a:r>
              <a:rPr lang="en-US" dirty="0" err="1" smtClean="0"/>
              <a:t>D'Andrade</a:t>
            </a:r>
            <a:r>
              <a:rPr lang="en-US" dirty="0" smtClean="0"/>
              <a:t> &amp; Egan, 1974; </a:t>
            </a:r>
            <a:r>
              <a:rPr lang="en-US" dirty="0" err="1" smtClean="0"/>
              <a:t>Kieffer</a:t>
            </a:r>
            <a:r>
              <a:rPr lang="en-US" dirty="0" smtClean="0"/>
              <a:t>, 1974; Johnson, Johnson, &amp; </a:t>
            </a:r>
            <a:r>
              <a:rPr lang="en-US" dirty="0" err="1" smtClean="0"/>
              <a:t>Baksh</a:t>
            </a:r>
            <a:r>
              <a:rPr lang="en-US" dirty="0" smtClean="0"/>
              <a:t>, 1986)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86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2-25 at 1.35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04800" y="1219200"/>
            <a:ext cx="8446265" cy="467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943600"/>
            <a:ext cx="7253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source: Ware</a:t>
            </a:r>
            <a:r>
              <a:rPr lang="en-US" sz="1400" dirty="0"/>
              <a:t>, C. (2012). </a:t>
            </a:r>
            <a:r>
              <a:rPr lang="en-US" sz="1400" i="1" dirty="0"/>
              <a:t>Information visualization: perception for design</a:t>
            </a:r>
            <a:r>
              <a:rPr lang="en-US" sz="1400" dirty="0"/>
              <a:t>. Elsevier.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72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Emotional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Blue, green, white: peaceful, gentle, calming (beautiful, pleasant in some countries)</a:t>
            </a:r>
          </a:p>
          <a:p>
            <a:r>
              <a:rPr lang="en-US" dirty="0" smtClean="0"/>
              <a:t>Black, brown: sad, stale (formal, masculine in some countries)</a:t>
            </a:r>
          </a:p>
          <a:p>
            <a:r>
              <a:rPr lang="en-US" dirty="0" smtClean="0"/>
              <a:t>Gold, orange, yellow: no strong associations</a:t>
            </a:r>
          </a:p>
          <a:p>
            <a:r>
              <a:rPr lang="en-US" dirty="0" smtClean="0"/>
              <a:t>Purple: similar to brown for Asian countries</a:t>
            </a:r>
          </a:p>
          <a:p>
            <a:r>
              <a:rPr lang="en-US" dirty="0" smtClean="0"/>
              <a:t>Red: active, hot, vibrant, emotional, sharp (pleasant in PRC and Taiwan)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(Madden, Hewett, &amp; Roth, 2000)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56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Label</a:t>
            </a:r>
          </a:p>
          <a:p>
            <a:r>
              <a:rPr lang="en-US" sz="3600" dirty="0" smtClean="0"/>
              <a:t>Measure</a:t>
            </a:r>
          </a:p>
          <a:p>
            <a:r>
              <a:rPr lang="en-US" sz="3600" dirty="0" smtClean="0"/>
              <a:t>Represent/imitate reality</a:t>
            </a:r>
          </a:p>
          <a:p>
            <a:r>
              <a:rPr lang="en-US" sz="3600" dirty="0" smtClean="0"/>
              <a:t>Enliven/decorate</a:t>
            </a:r>
          </a:p>
          <a:p>
            <a:endParaRPr lang="en-US" sz="3600" dirty="0"/>
          </a:p>
          <a:p>
            <a:pPr marL="0" indent="0" algn="r">
              <a:buNone/>
            </a:pPr>
            <a:r>
              <a:rPr lang="en-US" sz="3600" dirty="0" smtClean="0"/>
              <a:t>(</a:t>
            </a:r>
            <a:r>
              <a:rPr lang="en-US" sz="3600" dirty="0" err="1" smtClean="0"/>
              <a:t>Tufte</a:t>
            </a:r>
            <a:r>
              <a:rPr lang="en-US" sz="3600" dirty="0" smtClean="0"/>
              <a:t>, 1990)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2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Spectrum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1" y="1828510"/>
            <a:ext cx="8469583" cy="3173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9928" y="5698637"/>
            <a:ext cx="165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Source: NASA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25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Rods and Cones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47800"/>
            <a:ext cx="6985000" cy="4394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6019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Wikimedia Commons, after </a:t>
            </a:r>
            <a:r>
              <a:rPr lang="en-US" dirty="0" err="1" smtClean="0"/>
              <a:t>Bowmaker</a:t>
            </a:r>
            <a:r>
              <a:rPr lang="en-US" dirty="0" smtClean="0"/>
              <a:t> and </a:t>
            </a:r>
            <a:r>
              <a:rPr lang="en-US" dirty="0" err="1" smtClean="0"/>
              <a:t>Dartnall</a:t>
            </a:r>
            <a:r>
              <a:rPr lang="en-US" dirty="0" smtClean="0"/>
              <a:t>, 1980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Color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14" y="1600200"/>
            <a:ext cx="4929677" cy="4929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8923" y="5698633"/>
            <a:ext cx="151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Wikimedia Commons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Subtractive Color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64008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Wikimedia Commons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96920"/>
            <a:ext cx="5180080" cy="51800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00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Opponency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23313" y="2456597"/>
            <a:ext cx="868868" cy="8688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3313" y="3375798"/>
            <a:ext cx="868868" cy="868868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3959" y="2473309"/>
            <a:ext cx="868868" cy="8688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3959" y="3375798"/>
            <a:ext cx="868868" cy="86886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1695" y="2473309"/>
            <a:ext cx="868868" cy="8688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31695" y="3375798"/>
            <a:ext cx="868868" cy="868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47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Opponency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53" y="2400189"/>
            <a:ext cx="4610100" cy="25527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44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9031</TotalTime>
  <Words>656</Words>
  <Application>Microsoft Macintosh PowerPoint</Application>
  <PresentationFormat>On-screen Show (4:3)</PresentationFormat>
  <Paragraphs>110</Paragraphs>
  <Slides>21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Perception of Color</vt:lpstr>
      <vt:lpstr>Slide 2</vt:lpstr>
      <vt:lpstr>Uses of Color</vt:lpstr>
      <vt:lpstr>Electromagnetic Spectrum</vt:lpstr>
      <vt:lpstr>Rods and Cones</vt:lpstr>
      <vt:lpstr>Additive Color</vt:lpstr>
      <vt:lpstr>Subtractive Color</vt:lpstr>
      <vt:lpstr>Color Opponency</vt:lpstr>
      <vt:lpstr>Color Opponency</vt:lpstr>
      <vt:lpstr>Color Constancy</vt:lpstr>
      <vt:lpstr>Slide 11</vt:lpstr>
      <vt:lpstr>Terminology</vt:lpstr>
      <vt:lpstr>HSL Color Model</vt:lpstr>
      <vt:lpstr>Color Wheel</vt:lpstr>
      <vt:lpstr>RGB Color Model</vt:lpstr>
      <vt:lpstr>Other Models</vt:lpstr>
      <vt:lpstr>Slide 17</vt:lpstr>
      <vt:lpstr>Color Harmony</vt:lpstr>
      <vt:lpstr>Individual Colors</vt:lpstr>
      <vt:lpstr>Emotional Responses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215</cp:revision>
  <dcterms:created xsi:type="dcterms:W3CDTF">2017-02-01T21:38:38Z</dcterms:created>
  <dcterms:modified xsi:type="dcterms:W3CDTF">2017-02-01T21:41:07Z</dcterms:modified>
</cp:coreProperties>
</file>