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14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69" r:id="rId3"/>
    <p:sldId id="310" r:id="rId4"/>
    <p:sldId id="321" r:id="rId5"/>
    <p:sldId id="322" r:id="rId6"/>
    <p:sldId id="323" r:id="rId7"/>
    <p:sldId id="324" r:id="rId8"/>
    <p:sldId id="325" r:id="rId9"/>
    <p:sldId id="327" r:id="rId10"/>
    <p:sldId id="328" r:id="rId11"/>
    <p:sldId id="370" r:id="rId12"/>
    <p:sldId id="372" r:id="rId13"/>
    <p:sldId id="371" r:id="rId14"/>
    <p:sldId id="346" r:id="rId15"/>
    <p:sldId id="347" r:id="rId16"/>
    <p:sldId id="348" r:id="rId17"/>
    <p:sldId id="349" r:id="rId18"/>
    <p:sldId id="351" r:id="rId19"/>
    <p:sldId id="352" r:id="rId20"/>
    <p:sldId id="355" r:id="rId21"/>
    <p:sldId id="359" r:id="rId22"/>
    <p:sldId id="343" r:id="rId23"/>
    <p:sldId id="344" r:id="rId24"/>
    <p:sldId id="345" r:id="rId25"/>
    <p:sldId id="358" r:id="rId26"/>
    <p:sldId id="26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="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BA302A"/>
    <a:srgbClr val="BA0B04"/>
    <a:srgbClr val="BA655E"/>
    <a:srgbClr val="BA8F8B"/>
    <a:srgbClr val="BAB9B6"/>
    <a:srgbClr val="003252"/>
    <a:srgbClr val="013334"/>
    <a:srgbClr val="10069F"/>
    <a:srgbClr val="4E2A84"/>
    <a:srgbClr val="582E87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="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4588" autoAdjust="0"/>
    <p:restoredTop sz="82124" autoAdjust="0"/>
  </p:normalViewPr>
  <p:slideViewPr>
    <p:cSldViewPr>
      <p:cViewPr>
        <p:scale>
          <a:sx n="76" d="100"/>
          <a:sy n="76" d="100"/>
        </p:scale>
        <p:origin x="-912" y="-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72594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2 colors look like 1. Simultaneous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contrast. Color is relative!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2338B-B64A-9942-97B0-10AFE610DC2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8119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complementary colors opposite on color wheel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2338B-B64A-9942-97B0-10AFE610DC2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65137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vibrate!</a:t>
            </a:r>
          </a:p>
          <a:p>
            <a:r>
              <a:rPr lang="en-US" dirty="0" smtClean="0"/>
              <a:t>Can</a:t>
            </a:r>
            <a:r>
              <a:rPr lang="en-US" baseline="0" dirty="0" smtClean="0"/>
              <a:t> be annoying, but can also be useful for getting attention (judiciously)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2338B-B64A-9942-97B0-10AFE610DC2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39274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26827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C.G. Healey, 1996</a:t>
            </a:r>
          </a:p>
          <a:p>
            <a:r>
              <a:rPr lang="en-US" dirty="0" smtClean="0"/>
              <a:t>Several</a:t>
            </a:r>
            <a:r>
              <a:rPr lang="en-US" baseline="0" dirty="0" smtClean="0"/>
              <a:t> factors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46222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nameable colors are best</a:t>
            </a:r>
          </a:p>
          <a:p>
            <a:r>
              <a:rPr lang="en-US" baseline="0" dirty="0" smtClean="0"/>
              <a:t> Color </a:t>
            </a:r>
            <a:r>
              <a:rPr lang="en-US" baseline="0" dirty="0" err="1" smtClean="0"/>
              <a:t>Pallette</a:t>
            </a:r>
            <a:r>
              <a:rPr lang="en-US" baseline="0" dirty="0" smtClean="0"/>
              <a:t> Analyzer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16067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92569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missing usually high or medium frequency receptors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“red-green” color blindness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~8% of men, ~0.5% of women</a:t>
            </a:r>
            <a:r>
              <a:rPr lang="en-US" dirty="0" smtClean="0"/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 to avoid dependence on color, esp. red vs. green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0963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deuteranopia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common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missing “green” cones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protanopia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missing “red” cones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tritanopia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missing “blue” cones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31438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“traffic light” indicators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avoid using hue alone for labeling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www.vischeck.com</a:t>
            </a:r>
            <a:r>
              <a:rPr lang="en-US" dirty="0" smtClean="0"/>
              <a:t>/examples/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0920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22049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rainbow scales are common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bad: no inherent ordering in hue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bad: hard to distinguish fine detail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not ordered by luminance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good: easy to read value from scale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49060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We're more sensitive to contrast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greyscale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gray scales can be trouble too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luminance values near each other interfere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6407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alternatives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spiral scales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luminance varies evenly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Cubehelix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diverging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good for ratio data, with zero +/-</a:t>
            </a:r>
            <a:r>
              <a:rPr lang="en-US" dirty="0" smtClean="0"/>
              <a:t> (sea levels)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58122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noticeable difference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grey squares – which is darker?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 RGB units different = same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52953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 units different = different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5455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lighter squares (less stimulus)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 units diff = diff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19605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 8 units diff =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49439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Weber’s law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latin typeface="Symbol" charset="2"/>
                <a:ea typeface="+mn-ea"/>
                <a:cs typeface="Symbol" charset="2"/>
              </a:rPr>
              <a:t>delta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“stimulus” = darkness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ratio of (change to make JND) to initial stimulus is ~constant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ratios more important than magnitude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37031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we make background black?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“stimulus” = lightness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light grey squares, hard to tell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792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continuous variation perceived as discrete steps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1782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>
            <a:normAutofit/>
          </a:bodyPr>
          <a:lstStyle/>
          <a:p>
            <a:r>
              <a:rPr lang="en-US" dirty="0" smtClean="0"/>
              <a:t>Perception of Contrast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425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45356" y="2413085"/>
            <a:ext cx="2706858" cy="2717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7228" y="2413085"/>
            <a:ext cx="2706858" cy="2717356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Contrast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81314" y="3409156"/>
            <a:ext cx="601524" cy="618328"/>
          </a:xfrm>
          <a:prstGeom prst="rect">
            <a:avLst/>
          </a:prstGeom>
          <a:solidFill>
            <a:srgbClr val="C3C38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16510" y="6266829"/>
            <a:ext cx="217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Josef Albers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89896" y="3409156"/>
            <a:ext cx="601524" cy="6183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7"/>
          <p:cNvGrpSpPr/>
          <p:nvPr/>
        </p:nvGrpSpPr>
        <p:grpSpPr>
          <a:xfrm>
            <a:off x="1520518" y="2413085"/>
            <a:ext cx="5931695" cy="2717356"/>
            <a:chOff x="1520519" y="2429797"/>
            <a:chExt cx="5931695" cy="2717356"/>
          </a:xfrm>
        </p:grpSpPr>
        <p:sp>
          <p:nvSpPr>
            <p:cNvPr id="12" name="Rectangle 11"/>
            <p:cNvSpPr/>
            <p:nvPr/>
          </p:nvSpPr>
          <p:spPr>
            <a:xfrm>
              <a:off x="1520519" y="2429797"/>
              <a:ext cx="5914986" cy="99607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37228" y="4044196"/>
              <a:ext cx="5914986" cy="1102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82838" y="3409156"/>
              <a:ext cx="1069376" cy="6350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20520" y="3409156"/>
              <a:ext cx="1069376" cy="6350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91420" y="3409156"/>
              <a:ext cx="2589894" cy="65175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Complementary Colors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676400"/>
            <a:ext cx="4795773" cy="479577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rot="5400000">
            <a:off x="3313690" y="4077351"/>
            <a:ext cx="2657140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3556174" y="3450668"/>
            <a:ext cx="2239006" cy="12199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56173" y="3450668"/>
            <a:ext cx="2239007" cy="12199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Complements vibrate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420266" y="2072231"/>
            <a:ext cx="2723566" cy="2640425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55969" y="2807539"/>
            <a:ext cx="885577" cy="1036114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44847" y="2072232"/>
            <a:ext cx="2823821" cy="2640424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63840" y="2807539"/>
            <a:ext cx="902289" cy="1036114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 smtClean="0"/>
              <a:t>apidly identify data elements using </a:t>
            </a:r>
            <a:r>
              <a:rPr lang="en-US" b="1" dirty="0" smtClean="0">
                <a:solidFill>
                  <a:schemeClr val="accent2"/>
                </a:solidFill>
              </a:rPr>
              <a:t>color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2320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Color distance: </a:t>
            </a:r>
            <a:r>
              <a:rPr lang="en-US" dirty="0" smtClean="0"/>
              <a:t>the Euclidian distance between colors in the model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Linear separation: </a:t>
            </a:r>
            <a:r>
              <a:rPr lang="en-US" dirty="0" smtClean="0"/>
              <a:t>ability to separate targets from </a:t>
            </a:r>
            <a:r>
              <a:rPr lang="en-US" dirty="0" err="1" smtClean="0"/>
              <a:t>nontargets</a:t>
            </a:r>
            <a:r>
              <a:rPr lang="en-US" dirty="0" smtClean="0"/>
              <a:t> when one can or cannot draw a straight line between the target and </a:t>
            </a:r>
            <a:r>
              <a:rPr lang="en-US" dirty="0" err="1" smtClean="0"/>
              <a:t>nontargets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Color </a:t>
            </a:r>
            <a:r>
              <a:rPr lang="en-US" b="1" dirty="0" smtClean="0"/>
              <a:t>category</a:t>
            </a:r>
            <a:r>
              <a:rPr lang="en-US" b="1" dirty="0"/>
              <a:t>: </a:t>
            </a:r>
            <a:r>
              <a:rPr lang="en-US" dirty="0"/>
              <a:t>named color regions occupied by both target and </a:t>
            </a:r>
            <a:r>
              <a:rPr lang="en-US" dirty="0" err="1" smtClean="0"/>
              <a:t>nontarget</a:t>
            </a:r>
            <a:r>
              <a:rPr lang="en-US" dirty="0" smtClean="0"/>
              <a:t> </a:t>
            </a:r>
            <a:r>
              <a:rPr lang="en-US" dirty="0"/>
              <a:t>elements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5235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Distinct Nameable Colors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5867400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Source: http</a:t>
            </a:r>
            <a:r>
              <a:rPr lang="en-US" sz="2400" dirty="0"/>
              <a:t>://</a:t>
            </a:r>
            <a:r>
              <a:rPr lang="en-US" sz="2400" dirty="0" err="1"/>
              <a:t>vis.stanford.edu</a:t>
            </a:r>
            <a:r>
              <a:rPr lang="en-US" sz="2400" dirty="0"/>
              <a:t>/color-names/analyzer/</a:t>
            </a:r>
          </a:p>
        </p:txBody>
      </p:sp>
      <p:pic>
        <p:nvPicPr>
          <p:cNvPr id="7" name="Picture 6" descr="Screen Shot 2017-01-25 at 3.31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-76200" y="1828800"/>
            <a:ext cx="9409113" cy="368382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21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Saturation and Size</a:t>
            </a:r>
            <a:endParaRPr lang="en-US" dirty="0"/>
          </a:p>
        </p:txBody>
      </p:sp>
      <p:pic>
        <p:nvPicPr>
          <p:cNvPr id="5" name="Picture 4" descr="Screen Shot 2016-12-20 at 10.44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219200" y="2057400"/>
            <a:ext cx="6845334" cy="30604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4953000"/>
            <a:ext cx="5882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Ware, C. </a:t>
            </a:r>
            <a:r>
              <a:rPr lang="en-US" sz="1400" i="1" dirty="0" smtClean="0"/>
              <a:t>Information visualization, perception for design</a:t>
            </a:r>
            <a:r>
              <a:rPr lang="en-US" sz="1400" dirty="0" smtClean="0"/>
              <a:t>, 2013</a:t>
            </a:r>
            <a:endParaRPr lang="en-US" sz="1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825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Blindness: Cones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0" y="1752600"/>
            <a:ext cx="6985000" cy="43942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9898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873500"/>
            <a:ext cx="4533900" cy="252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667000"/>
            <a:ext cx="4686300" cy="2451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Blindness: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1447800"/>
            <a:ext cx="4660900" cy="24384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7869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43867" y="2099733"/>
            <a:ext cx="1270000" cy="343746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"Traffic Light" Indicators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31733" y="2438400"/>
            <a:ext cx="711200" cy="711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31733" y="3403600"/>
            <a:ext cx="711200" cy="711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31733" y="4368800"/>
            <a:ext cx="711200" cy="711200"/>
          </a:xfrm>
          <a:prstGeom prst="ellipse">
            <a:avLst/>
          </a:prstGeom>
          <a:solidFill>
            <a:srgbClr val="5C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8002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Brightness: The </a:t>
            </a:r>
            <a:r>
              <a:rPr lang="en-US" sz="3600" i="1" dirty="0" smtClean="0"/>
              <a:t>perceived</a:t>
            </a:r>
            <a:r>
              <a:rPr lang="en-US" sz="3600" dirty="0" smtClean="0"/>
              <a:t> amount of light results in a nonlinear function.</a:t>
            </a:r>
            <a:endParaRPr lang="en-US" sz="36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013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 smtClean="0"/>
              <a:t>Color Scales</a:t>
            </a:r>
            <a:endParaRPr lang="en-US" sz="44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885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Rainbow Color Scale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741851"/>
            <a:ext cx="2209800" cy="63373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7883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Sensitivity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1911350"/>
            <a:ext cx="7759700" cy="3879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497433" y="4111636"/>
            <a:ext cx="227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Decreasing Contrast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806" y="5791200"/>
            <a:ext cx="320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Spatial Frequency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43400" y="6011329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348701" y="2848501"/>
            <a:ext cx="61700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011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b="61644"/>
          <a:stretch>
            <a:fillRect/>
          </a:stretch>
        </p:blipFill>
        <p:spPr>
          <a:xfrm>
            <a:off x="533400" y="1524000"/>
            <a:ext cx="8001000" cy="14224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6600" y="282958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d3.cubehelix()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581400"/>
            <a:ext cx="7848600" cy="248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24200" y="602998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divergent scales</a:t>
            </a:r>
            <a:endParaRPr lang="en-US" sz="2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838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ask: Is color necessary?</a:t>
            </a:r>
          </a:p>
          <a:p>
            <a:r>
              <a:rPr lang="en-US" dirty="0" smtClean="0"/>
              <a:t>Use colors that are separable and nameable when possible</a:t>
            </a:r>
          </a:p>
          <a:p>
            <a:r>
              <a:rPr lang="en-US" dirty="0" smtClean="0"/>
              <a:t>Scale appropriately</a:t>
            </a:r>
          </a:p>
          <a:p>
            <a:r>
              <a:rPr lang="en-US" dirty="0" smtClean="0"/>
              <a:t>Beware of poor contrast effects</a:t>
            </a:r>
          </a:p>
          <a:p>
            <a:r>
              <a:rPr lang="en-US" dirty="0" smtClean="0"/>
              <a:t>Design for color blindness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80971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Noticeable Difference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9975" y="2672268"/>
            <a:ext cx="1666045" cy="1666045"/>
          </a:xfrm>
          <a:prstGeom prst="rect">
            <a:avLst/>
          </a:prstGeom>
          <a:solidFill>
            <a:srgbClr val="9090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15286" y="2672268"/>
            <a:ext cx="1666045" cy="166604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99975" y="4668224"/>
            <a:ext cx="166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144, 144, 144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15286" y="4668224"/>
            <a:ext cx="166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132, 132, 132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05002" y="5539089"/>
            <a:ext cx="33238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12 units different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8055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Noticeable Difference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9975" y="2672268"/>
            <a:ext cx="1666045" cy="1666045"/>
          </a:xfrm>
          <a:prstGeom prst="rect">
            <a:avLst/>
          </a:prstGeom>
          <a:solidFill>
            <a:srgbClr val="9090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15286" y="2672268"/>
            <a:ext cx="1666045" cy="1666045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5286" y="4668224"/>
            <a:ext cx="166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128, 128, 128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99975" y="4668224"/>
            <a:ext cx="166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144, 144, 144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05002" y="5539089"/>
            <a:ext cx="33238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16 units different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6956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Noticeable Difference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9975" y="2672268"/>
            <a:ext cx="1666045" cy="1666045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15286" y="2672268"/>
            <a:ext cx="1666045" cy="1666045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5286" y="4668224"/>
            <a:ext cx="166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232, 232, 232</a:t>
            </a:r>
            <a:endParaRPr lang="en-US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9975" y="4668224"/>
            <a:ext cx="166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244, 244, 244</a:t>
            </a:r>
            <a:endParaRPr lang="en-US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5002" y="5539089"/>
            <a:ext cx="33238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12 units different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6061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Noticeable Difference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9975" y="2672268"/>
            <a:ext cx="1666045" cy="1666045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15286" y="2672268"/>
            <a:ext cx="1666045" cy="166604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5286" y="4668224"/>
            <a:ext cx="166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236, 236, 236</a:t>
            </a:r>
            <a:endParaRPr lang="en-US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9975" y="4668224"/>
            <a:ext cx="166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244, 244, 244</a:t>
            </a:r>
            <a:endParaRPr lang="en-US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5002" y="5539089"/>
            <a:ext cx="33238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8</a:t>
            </a:r>
            <a:r>
              <a:rPr lang="en-US" sz="3200" dirty="0" smtClean="0"/>
              <a:t> units different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486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Weber’s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4970"/>
            <a:ext cx="8229600" cy="399292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800" dirty="0" smtClean="0">
                <a:latin typeface="Symbol" charset="2"/>
                <a:cs typeface="Symbol" charset="2"/>
              </a:rPr>
              <a:t>D</a:t>
            </a:r>
            <a:r>
              <a:rPr lang="en-US" sz="5800" dirty="0" smtClean="0"/>
              <a:t>S/S = </a:t>
            </a:r>
            <a:r>
              <a:rPr lang="en-US" sz="5800" dirty="0" err="1" smtClean="0"/>
              <a:t>k</a:t>
            </a:r>
            <a:endParaRPr lang="en-US" sz="5800" dirty="0" smtClean="0"/>
          </a:p>
          <a:p>
            <a:pPr algn="ctr">
              <a:buNone/>
            </a:pPr>
            <a:r>
              <a:rPr lang="en-US" sz="5800" dirty="0"/>
              <a:t>	</a:t>
            </a:r>
            <a:r>
              <a:rPr lang="en-US" sz="3800" dirty="0" smtClean="0"/>
              <a:t>Ratio of change in stimulus to magnitude of stimulus is roughly constant</a:t>
            </a:r>
            <a:endParaRPr lang="en-US" sz="3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738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38957" y="1417638"/>
            <a:ext cx="6513341" cy="4121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Noticeable Difference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9975" y="2672268"/>
            <a:ext cx="1666045" cy="1666045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15286" y="2672268"/>
            <a:ext cx="1666045" cy="166604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5286" y="4668224"/>
            <a:ext cx="166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236, 236, 236</a:t>
            </a:r>
            <a:endParaRPr lang="en-US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9975" y="4668224"/>
            <a:ext cx="166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244, 244, 244</a:t>
            </a:r>
            <a:endParaRPr lang="en-US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5002" y="5539089"/>
            <a:ext cx="33238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8</a:t>
            </a:r>
            <a:r>
              <a:rPr lang="en-US" sz="3200" dirty="0" smtClean="0"/>
              <a:t> units different</a:t>
            </a:r>
            <a:endParaRPr lang="en-US" sz="3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3057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5" indent="-15875">
              <a:buNone/>
            </a:pPr>
            <a:r>
              <a:rPr lang="en-US" dirty="0" smtClean="0"/>
              <a:t>Most continuous variations are perceived as discrete steps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7701" y="3505290"/>
            <a:ext cx="7471895" cy="1666045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69608" y="3505290"/>
            <a:ext cx="702605" cy="1666045"/>
          </a:xfrm>
          <a:prstGeom prst="rect">
            <a:avLst/>
          </a:prstGeom>
          <a:noFill/>
          <a:ln w="254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5040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9031</TotalTime>
  <Words>648</Words>
  <Application>Microsoft Macintosh PowerPoint</Application>
  <PresentationFormat>On-screen Show (4:3)</PresentationFormat>
  <Paragraphs>116</Paragraphs>
  <Slides>25</Slides>
  <Notes>22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Custom Design</vt:lpstr>
      <vt:lpstr>Perception of Contrast</vt:lpstr>
      <vt:lpstr>Slide 2</vt:lpstr>
      <vt:lpstr>Just Noticeable Difference</vt:lpstr>
      <vt:lpstr>Just Noticeable Difference</vt:lpstr>
      <vt:lpstr>Just Noticeable Difference</vt:lpstr>
      <vt:lpstr>Just Noticeable Difference</vt:lpstr>
      <vt:lpstr>Weber’s Law</vt:lpstr>
      <vt:lpstr>Just Noticeable Difference</vt:lpstr>
      <vt:lpstr>Continuous Variation</vt:lpstr>
      <vt:lpstr>Color Contrast</vt:lpstr>
      <vt:lpstr>Complementary Colors</vt:lpstr>
      <vt:lpstr>Complements vibrate</vt:lpstr>
      <vt:lpstr>Color Differentiation</vt:lpstr>
      <vt:lpstr>Color Differentiation</vt:lpstr>
      <vt:lpstr>Distinct Nameable Colors</vt:lpstr>
      <vt:lpstr>Saturation and Size</vt:lpstr>
      <vt:lpstr>Color Blindness: Cones</vt:lpstr>
      <vt:lpstr>Color Blindness: Types</vt:lpstr>
      <vt:lpstr>"Traffic Light" Indicators</vt:lpstr>
      <vt:lpstr>Slide 20</vt:lpstr>
      <vt:lpstr>Typical Rainbow Color Scale</vt:lpstr>
      <vt:lpstr>Contrast Sensitivity Function</vt:lpstr>
      <vt:lpstr>Alternatives</vt:lpstr>
      <vt:lpstr>Design Tips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Annette Greiner</cp:lastModifiedBy>
  <cp:revision>214</cp:revision>
  <dcterms:created xsi:type="dcterms:W3CDTF">2017-02-01T21:35:58Z</dcterms:created>
  <dcterms:modified xsi:type="dcterms:W3CDTF">2017-02-01T21:38:16Z</dcterms:modified>
</cp:coreProperties>
</file>