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307" r:id="rId3"/>
    <p:sldId id="308" r:id="rId4"/>
    <p:sldId id="310" r:id="rId5"/>
    <p:sldId id="309" r:id="rId6"/>
    <p:sldId id="311" r:id="rId7"/>
    <p:sldId id="330" r:id="rId8"/>
    <p:sldId id="283" r:id="rId9"/>
    <p:sldId id="320" r:id="rId10"/>
    <p:sldId id="323" r:id="rId11"/>
    <p:sldId id="327" r:id="rId12"/>
    <p:sldId id="328" r:id="rId13"/>
    <p:sldId id="322" r:id="rId14"/>
    <p:sldId id="321" r:id="rId15"/>
    <p:sldId id="324" r:id="rId16"/>
    <p:sldId id="325" r:id="rId17"/>
    <p:sldId id="326" r:id="rId18"/>
    <p:sldId id="282" r:id="rId19"/>
    <p:sldId id="312" r:id="rId20"/>
    <p:sldId id="315" r:id="rId21"/>
    <p:sldId id="316" r:id="rId22"/>
    <p:sldId id="314" r:id="rId23"/>
    <p:sldId id="313" r:id="rId24"/>
    <p:sldId id="329"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48A5"/>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372" autoAdjust="0"/>
  </p:normalViewPr>
  <p:slideViewPr>
    <p:cSldViewPr>
      <p:cViewPr varScale="1">
        <p:scale>
          <a:sx n="76" d="100"/>
          <a:sy n="76" d="100"/>
        </p:scale>
        <p:origin x="528" y="39"/>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use</a:t>
            </a:r>
            <a:r>
              <a:rPr lang="en-US" baseline="0" dirty="0"/>
              <a:t> graphical elements to effectively label and draw the </a:t>
            </a:r>
            <a:r>
              <a:rPr lang="en-US" baseline="0"/>
              <a:t>viewer’s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1000905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13</a:t>
            </a:fld>
            <a:endParaRPr lang="en-US"/>
          </a:p>
        </p:txBody>
      </p:sp>
    </p:spTree>
    <p:extLst>
      <p:ext uri="{BB962C8B-B14F-4D97-AF65-F5344CB8AC3E}">
        <p14:creationId xmlns:p14="http://schemas.microsoft.com/office/powerpoint/2010/main" val="664770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www.ayasdi.com</a:t>
            </a:r>
            <a:r>
              <a:rPr lang="en-US" dirty="0"/>
              <a:t>/platform/</a:t>
            </a:r>
          </a:p>
          <a:p>
            <a:r>
              <a:rPr lang="en-US" dirty="0"/>
              <a:t>Company using automated methods of detecting patterns – can see here that color, brightness</a:t>
            </a:r>
            <a:r>
              <a:rPr lang="en-US" baseline="0" dirty="0"/>
              <a:t> and shape are used. Now it is using the rainbow color scheme here!?</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14</a:t>
            </a:fld>
            <a:endParaRPr lang="en-US"/>
          </a:p>
        </p:txBody>
      </p:sp>
    </p:spTree>
    <p:extLst>
      <p:ext uri="{BB962C8B-B14F-4D97-AF65-F5344CB8AC3E}">
        <p14:creationId xmlns:p14="http://schemas.microsoft.com/office/powerpoint/2010/main" val="4024692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Refined</a:t>
            </a:r>
            <a:r>
              <a:rPr lang="en-US" baseline="0" dirty="0"/>
              <a:t> color scheme with brightness. Discuss yellow as a special case  highlighter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15</a:t>
            </a:fld>
            <a:endParaRPr lang="en-US"/>
          </a:p>
        </p:txBody>
      </p:sp>
    </p:spTree>
    <p:extLst>
      <p:ext uri="{BB962C8B-B14F-4D97-AF65-F5344CB8AC3E}">
        <p14:creationId xmlns:p14="http://schemas.microsoft.com/office/powerpoint/2010/main" val="3037020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Brushing and linking </a:t>
            </a:r>
          </a:p>
          <a:p>
            <a:r>
              <a:rPr lang="en-US" sz="1200" kern="1200" dirty="0">
                <a:solidFill>
                  <a:schemeClr val="tx1"/>
                </a:solidFill>
                <a:effectLst/>
                <a:latin typeface="+mn-lt"/>
                <a:ea typeface="+mn-ea"/>
                <a:cs typeface="+mn-cs"/>
              </a:rPr>
              <a:t>Selected time histograms from a 227 time-step earthquake data</a:t>
            </a:r>
          </a:p>
          <a:p>
            <a:r>
              <a:rPr lang="en-US" sz="1200" kern="1200" dirty="0">
                <a:solidFill>
                  <a:schemeClr val="tx1"/>
                </a:solidFill>
                <a:effectLst/>
                <a:latin typeface="+mn-lt"/>
                <a:ea typeface="+mn-ea"/>
                <a:cs typeface="+mn-cs"/>
              </a:rPr>
              <a:t>set, featuring brushing and linking. In (a), the time histogram, which is</a:t>
            </a:r>
          </a:p>
          <a:p>
            <a:r>
              <a:rPr lang="en-US" sz="1200" kern="1200" dirty="0">
                <a:solidFill>
                  <a:schemeClr val="tx1"/>
                </a:solidFill>
                <a:effectLst/>
                <a:latin typeface="+mn-lt"/>
                <a:ea typeface="+mn-ea"/>
                <a:cs typeface="+mn-cs"/>
              </a:rPr>
              <a:t>15.13 time-step low coefficient trends, the user has brushed a trend of</a:t>
            </a:r>
          </a:p>
          <a:p>
            <a:r>
              <a:rPr lang="en-US" sz="1200" kern="1200" dirty="0">
                <a:solidFill>
                  <a:schemeClr val="tx1"/>
                </a:solidFill>
                <a:effectLst/>
                <a:latin typeface="+mn-lt"/>
                <a:ea typeface="+mn-ea"/>
                <a:cs typeface="+mn-cs"/>
              </a:rPr>
              <a:t>interest, and the time curves that pass through the brushed area are</a:t>
            </a:r>
          </a:p>
          <a:p>
            <a:r>
              <a:rPr lang="en-US" sz="1200" kern="1200" dirty="0">
                <a:solidFill>
                  <a:schemeClr val="tx1"/>
                </a:solidFill>
                <a:effectLst/>
                <a:latin typeface="+mn-lt"/>
                <a:ea typeface="+mn-ea"/>
                <a:cs typeface="+mn-cs"/>
              </a:rPr>
              <a:t>highlighted. The same time curves or data points are linked in the other</a:t>
            </a:r>
          </a:p>
          <a:p>
            <a:r>
              <a:rPr lang="en-US" sz="1200" kern="1200" dirty="0">
                <a:solidFill>
                  <a:schemeClr val="tx1"/>
                </a:solidFill>
                <a:effectLst/>
                <a:latin typeface="+mn-lt"/>
                <a:ea typeface="+mn-ea"/>
                <a:cs typeface="+mn-cs"/>
              </a:rPr>
              <a:t>time histograms. (b) The same data at the same frequency band but is</a:t>
            </a:r>
          </a:p>
          <a:p>
            <a:r>
              <a:rPr lang="en-US" sz="1200" kern="1200" dirty="0">
                <a:solidFill>
                  <a:schemeClr val="tx1"/>
                </a:solidFill>
                <a:effectLst/>
                <a:latin typeface="+mn-lt"/>
                <a:ea typeface="+mn-ea"/>
                <a:cs typeface="+mn-cs"/>
              </a:rPr>
              <a:t>showing high wavelet coefficients. (c) The original data time histogram.</a:t>
            </a:r>
          </a:p>
          <a:p>
            <a:r>
              <a:rPr lang="en-US" sz="1200" kern="1200" dirty="0">
                <a:solidFill>
                  <a:schemeClr val="tx1"/>
                </a:solidFill>
                <a:effectLst/>
                <a:latin typeface="+mn-lt"/>
                <a:ea typeface="+mn-ea"/>
                <a:cs typeface="+mn-cs"/>
              </a:rPr>
              <a:t>The user is able to brush and alter the selection in all of the linked time</a:t>
            </a:r>
          </a:p>
          <a:p>
            <a:r>
              <a:rPr lang="en-US" sz="1200" kern="1200" dirty="0">
                <a:solidFill>
                  <a:schemeClr val="tx1"/>
                </a:solidFill>
                <a:effectLst/>
                <a:latin typeface="+mn-lt"/>
                <a:ea typeface="+mn-ea"/>
                <a:cs typeface="+mn-cs"/>
              </a:rPr>
              <a:t>histogram cells.</a:t>
            </a:r>
          </a:p>
          <a:p>
            <a:endParaRPr lang="en-US" dirty="0"/>
          </a:p>
          <a:p>
            <a:r>
              <a:rPr lang="en-US" dirty="0"/>
              <a:t>http://</a:t>
            </a:r>
            <a:r>
              <a:rPr lang="en-US" dirty="0" err="1"/>
              <a:t>citeseerx.ist.psu.edu</a:t>
            </a:r>
            <a:r>
              <a:rPr lang="en-US" dirty="0"/>
              <a:t>/</a:t>
            </a:r>
            <a:r>
              <a:rPr lang="en-US" dirty="0" err="1"/>
              <a:t>viewdoc</a:t>
            </a:r>
            <a:r>
              <a:rPr lang="en-US" dirty="0"/>
              <a:t>/</a:t>
            </a:r>
            <a:r>
              <a:rPr lang="en-US" dirty="0" err="1"/>
              <a:t>download?doi</a:t>
            </a:r>
            <a:r>
              <a:rPr lang="en-US" dirty="0"/>
              <a:t>=10.1.1.162.2257&amp;rep=rep1&amp;type=</a:t>
            </a:r>
            <a:r>
              <a:rPr lang="en-US" dirty="0" err="1"/>
              <a:t>pdf</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16</a:t>
            </a:fld>
            <a:endParaRPr lang="en-US"/>
          </a:p>
        </p:txBody>
      </p:sp>
    </p:spTree>
    <p:extLst>
      <p:ext uri="{BB962C8B-B14F-4D97-AF65-F5344CB8AC3E}">
        <p14:creationId xmlns:p14="http://schemas.microsoft.com/office/powerpoint/2010/main" val="4192129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Kodara</a:t>
            </a:r>
            <a:r>
              <a:rPr lang="en-US" baseline="0" dirty="0"/>
              <a:t> et al. 2002 called semantic depth of field (See this reference) offers a visual technique similar to a photograph.</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17</a:t>
            </a:fld>
            <a:endParaRPr lang="en-US"/>
          </a:p>
        </p:txBody>
      </p:sp>
    </p:spTree>
    <p:extLst>
      <p:ext uri="{BB962C8B-B14F-4D97-AF65-F5344CB8AC3E}">
        <p14:creationId xmlns:p14="http://schemas.microsoft.com/office/powerpoint/2010/main" val="400627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Enhancement of edges, here</a:t>
            </a:r>
            <a:r>
              <a:rPr lang="en-US" baseline="0" dirty="0"/>
              <a:t> against a darker background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18</a:t>
            </a:fld>
            <a:endParaRPr lang="en-US"/>
          </a:p>
        </p:txBody>
      </p:sp>
    </p:spTree>
    <p:extLst>
      <p:ext uri="{BB962C8B-B14F-4D97-AF65-F5344CB8AC3E}">
        <p14:creationId xmlns:p14="http://schemas.microsoft.com/office/powerpoint/2010/main" val="2883021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20</a:t>
            </a:fld>
            <a:endParaRPr lang="en-US"/>
          </a:p>
        </p:txBody>
      </p:sp>
    </p:spTree>
    <p:extLst>
      <p:ext uri="{BB962C8B-B14F-4D97-AF65-F5344CB8AC3E}">
        <p14:creationId xmlns:p14="http://schemas.microsoft.com/office/powerpoint/2010/main" val="1964271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degree-of-relevance highlighting , we are interested in displaying all of the information on the screen at once, but because of its density it</a:t>
            </a:r>
            <a:r>
              <a:rPr lang="en-US" baseline="0" dirty="0"/>
              <a:t> cannot all be made legible. A simple interaction solves the problem; touching an object causes both it and other task-relevant data objects to be highlighted, and the highlighted objects may also reveal additional detail. Degree of relevance is calculated using a computer algorithm designed to rate the task relevance of other entities in the database based on interaction history. The simplest version of this involves only the most recent selection.</a:t>
            </a:r>
          </a:p>
          <a:p>
            <a:endParaRPr lang="en-US" baseline="0" dirty="0"/>
          </a:p>
          <a:p>
            <a:pPr marL="228600" indent="-228600">
              <a:buAutoNum type="arabicPeriod"/>
            </a:pPr>
            <a:r>
              <a:rPr lang="en-US" dirty="0"/>
              <a:t>Construct a visual query to find a symbol that may lead to useful information (information scent). 2. Execute an epistemic action by selecting a symbol. 3. Computer highlights all symbols with a high degree of relevance to selected symbol. 4. Execute a visual pattern query among highlighted symbols for additional information scent. 5. If a very high relevance symbol is found, execute an epistemic action to drill down for additional information. Usually this will be presented in a different display window. 6. Repeat from 1 as needed, cognitively marking visited symbols.</a:t>
            </a:r>
          </a:p>
          <a:p>
            <a:pPr marL="228600" indent="-228600">
              <a:buAutoNum type="arabicPeriod"/>
            </a:pPr>
            <a:endParaRPr lang="en-US" dirty="0"/>
          </a:p>
          <a:p>
            <a:pPr marL="228600" indent="-228600">
              <a:buAutoNum type="arabicPeriod"/>
            </a:pPr>
            <a:r>
              <a:rPr lang="en-US" dirty="0" err="1"/>
              <a:t>MEgraph</a:t>
            </a:r>
            <a:r>
              <a:rPr lang="en-US" dirty="0"/>
              <a:t> used Fortune 500 companies as a test example, illustrated in Figure 11.20 . This graph is actually a kind of social network, showing links between companies (colored dots) via members of the boards of directors (gray dots) for those companies. When board members are on the boards of more than one company, they form a high-level social link between the companies. In </a:t>
            </a:r>
            <a:r>
              <a:rPr lang="en-US" dirty="0" err="1"/>
              <a:t>MEgraph</a:t>
            </a:r>
            <a:r>
              <a:rPr lang="en-US" dirty="0"/>
              <a:t>, touching a node causes motion highlighting of the social links between nodes and the labels of the companies to appear.</a:t>
            </a:r>
          </a:p>
        </p:txBody>
      </p:sp>
      <p:sp>
        <p:nvSpPr>
          <p:cNvPr id="4" name="Slide Number Placeholder 3"/>
          <p:cNvSpPr>
            <a:spLocks noGrp="1"/>
          </p:cNvSpPr>
          <p:nvPr>
            <p:ph type="sldNum" sz="quarter" idx="10"/>
          </p:nvPr>
        </p:nvSpPr>
        <p:spPr/>
        <p:txBody>
          <a:bodyPr/>
          <a:lstStyle/>
          <a:p>
            <a:fld id="{84CB6C83-B894-2740-9986-97D8BB6F6D98}" type="slidenum">
              <a:rPr lang="en-US" smtClean="0"/>
              <a:t>22</a:t>
            </a:fld>
            <a:endParaRPr lang="en-US"/>
          </a:p>
        </p:txBody>
      </p:sp>
    </p:spTree>
    <p:extLst>
      <p:ext uri="{BB962C8B-B14F-4D97-AF65-F5344CB8AC3E}">
        <p14:creationId xmlns:p14="http://schemas.microsoft.com/office/powerpoint/2010/main" val="2553224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two, then make highlighting part of a larger</a:t>
            </a:r>
            <a:r>
              <a:rPr lang="en-US" baseline="0" dirty="0"/>
              <a:t> process that supports the analyst exploration and decision making process.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23</a:t>
            </a:fld>
            <a:endParaRPr lang="en-US"/>
          </a:p>
        </p:txBody>
      </p:sp>
    </p:spTree>
    <p:extLst>
      <p:ext uri="{BB962C8B-B14F-4D97-AF65-F5344CB8AC3E}">
        <p14:creationId xmlns:p14="http://schemas.microsoft.com/office/powerpoint/2010/main" val="67061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Becker and Cleveland describe</a:t>
            </a:r>
            <a:r>
              <a:rPr lang="en-US" baseline="0" dirty="0"/>
              <a:t> it as brushing special color to paint the object;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350448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robust definition comes from    Color and</a:t>
            </a:r>
            <a:r>
              <a:rPr lang="en-US" baseline="0" dirty="0"/>
              <a:t> contrast provides one of the best effective means to highlight data.</a:t>
            </a:r>
          </a:p>
          <a:p>
            <a:endParaRPr lang="en-US" baseline="0" dirty="0"/>
          </a:p>
          <a:p>
            <a:endParaRPr lang="en-US" dirty="0"/>
          </a:p>
          <a:p>
            <a:r>
              <a:rPr lang="en-US" dirty="0"/>
              <a:t>Possibly</a:t>
            </a:r>
            <a:r>
              <a:rPr lang="en-US" baseline="0" dirty="0"/>
              <a:t> assign: </a:t>
            </a:r>
            <a:r>
              <a:rPr lang="sk-SK" baseline="0" dirty="0"/>
              <a:t>https://opus.lib.uts.edu.au/bitstream/10453/16114/1/2010001402.pdf</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3504484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Primarily be using the term to discuss</a:t>
            </a:r>
            <a:r>
              <a:rPr lang="en-US" baseline="0" dirty="0"/>
              <a:t> this first concept, but helpful to be aware of the other term’s as way of thinking about highlighting as a tool not just to attract attention but in a broader sense as a way to help the analyst accomplish a task or make a decision.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3504484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how does one do it effectively? Color, light, size, shape, motion, and presentation.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a:p>
        </p:txBody>
      </p:sp>
    </p:spTree>
    <p:extLst>
      <p:ext uri="{BB962C8B-B14F-4D97-AF65-F5344CB8AC3E}">
        <p14:creationId xmlns:p14="http://schemas.microsoft.com/office/powerpoint/2010/main" val="1447927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Making</a:t>
            </a:r>
            <a:r>
              <a:rPr lang="en-US" baseline="0" dirty="0"/>
              <a:t> certain data stand out from the rest.</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423311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visualization Data </a:t>
            </a:r>
            <a:r>
              <a:rPr lang="en-US" dirty="0" err="1"/>
              <a:t>Visualisation</a:t>
            </a:r>
            <a:r>
              <a:rPr lang="en-US" dirty="0"/>
              <a:t>: a Handbook for Data Driven Design talks about ‘make gray your best friend’. I know many designers love using gray to soften the look and feel – but in this case, when it comes to highlighting it’s actually quite effective.</a:t>
            </a:r>
            <a:r>
              <a:rPr lang="en-US" baseline="0" dirty="0"/>
              <a:t> Here we can see the shape pop out.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a:p>
        </p:txBody>
      </p:sp>
    </p:spTree>
    <p:extLst>
      <p:ext uri="{BB962C8B-B14F-4D97-AF65-F5344CB8AC3E}">
        <p14:creationId xmlns:p14="http://schemas.microsoft.com/office/powerpoint/2010/main" val="2361463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visualization Data </a:t>
            </a:r>
            <a:r>
              <a:rPr lang="en-US" dirty="0" err="1"/>
              <a:t>Visualisation</a:t>
            </a:r>
            <a:r>
              <a:rPr lang="en-US" dirty="0"/>
              <a:t>: a Handbook for Data Driven Design talks about ‘make gray your best friend’. I know many designers love using gray to soften the look and feel – but in this case, when it comes to highlighting it’s actually quite effective.</a:t>
            </a:r>
            <a:r>
              <a:rPr lang="en-US" baseline="0" dirty="0"/>
              <a:t> Here we can see the shape pop out.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http://</a:t>
            </a:r>
            <a:r>
              <a:rPr lang="en-US" dirty="0" err="1"/>
              <a:t>www.visualisingdata.com</a:t>
            </a:r>
            <a:r>
              <a:rPr lang="en-US" dirty="0"/>
              <a:t>/2015/01/make-grey-best-friend/</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9</a:t>
            </a:fld>
            <a:endParaRPr lang="en-US"/>
          </a:p>
        </p:txBody>
      </p:sp>
    </p:spTree>
    <p:extLst>
      <p:ext uri="{BB962C8B-B14F-4D97-AF65-F5344CB8AC3E}">
        <p14:creationId xmlns:p14="http://schemas.microsoft.com/office/powerpoint/2010/main" val="2361463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2014 was an average temperature of 11.9 ° C, the warmest year since the beginning of the observations in Uccle. This graph shows, in 8 steps how warming Belgium. Brush over</a:t>
            </a:r>
            <a:r>
              <a:rPr lang="en-US" baseline="0" dirty="0"/>
              <a:t> year</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12</a:t>
            </a:fld>
            <a:endParaRPr lang="en-US"/>
          </a:p>
        </p:txBody>
      </p:sp>
    </p:spTree>
    <p:extLst>
      <p:ext uri="{BB962C8B-B14F-4D97-AF65-F5344CB8AC3E}">
        <p14:creationId xmlns:p14="http://schemas.microsoft.com/office/powerpoint/2010/main" val="360509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FDA78D-F215-42DF-9B83-6796C1E09096}"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FDA78D-F215-42DF-9B83-6796C1E09096}"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FDA78D-F215-42DF-9B83-6796C1E09096}"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F0CF78-BAF2-4139-91F3-215362EF2725}"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CF78-BAF2-4139-91F3-215362EF2725}"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F0CF78-BAF2-4139-91F3-215362EF2725}"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normAutofit/>
          </a:bodyPr>
          <a:lstStyle/>
          <a:p>
            <a:r>
              <a:rPr lang="en-US" dirty="0"/>
              <a:t>Highlighting</a:t>
            </a:r>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56092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5867400"/>
            <a:ext cx="8229600" cy="307777"/>
          </a:xfrm>
          <a:prstGeom prst="rect">
            <a:avLst/>
          </a:prstGeom>
        </p:spPr>
        <p:txBody>
          <a:bodyPr wrap="square">
            <a:spAutoFit/>
          </a:bodyPr>
          <a:lstStyle/>
          <a:p>
            <a:r>
              <a:rPr lang="en-US" sz="1400" dirty="0"/>
              <a:t>Source: Stone, M. (2006). Choosing colors for data visualization. </a:t>
            </a:r>
            <a:r>
              <a:rPr lang="en-US" sz="1400" i="1" dirty="0"/>
              <a:t>Business Intelligence Network</a:t>
            </a:r>
            <a:r>
              <a:rPr lang="en-US" sz="1400" dirty="0"/>
              <a:t>, 2.</a:t>
            </a:r>
          </a:p>
        </p:txBody>
      </p:sp>
      <p:pic>
        <p:nvPicPr>
          <p:cNvPr id="3" name="Picture 2" descr="Screen Shot 2017-01-25 at 11.36.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9010"/>
            <a:ext cx="9168658" cy="4412190"/>
          </a:xfrm>
          <a:prstGeom prst="rect">
            <a:avLst/>
          </a:prstGeom>
        </p:spPr>
      </p:pic>
      <p:pic>
        <p:nvPicPr>
          <p:cNvPr id="6" name="Picture 5" descr="Screen Shot 2017-01-25 at 11.36.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1" y="1447800"/>
            <a:ext cx="9207689" cy="4267200"/>
          </a:xfrm>
          <a:prstGeom prst="rect">
            <a:avLst/>
          </a:prstGeom>
        </p:spPr>
      </p:pic>
    </p:spTree>
    <p:extLst>
      <p:ext uri="{BB962C8B-B14F-4D97-AF65-F5344CB8AC3E}">
        <p14:creationId xmlns:p14="http://schemas.microsoft.com/office/powerpoint/2010/main" val="31219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5867400"/>
            <a:ext cx="8229600" cy="307777"/>
          </a:xfrm>
          <a:prstGeom prst="rect">
            <a:avLst/>
          </a:prstGeom>
        </p:spPr>
        <p:txBody>
          <a:bodyPr wrap="square">
            <a:spAutoFit/>
          </a:bodyPr>
          <a:lstStyle/>
          <a:p>
            <a:r>
              <a:rPr lang="en-US" sz="1400" dirty="0"/>
              <a:t>Source: Stone, M. (2006). Choosing colors for data visualization. </a:t>
            </a:r>
            <a:r>
              <a:rPr lang="en-US" sz="1400" i="1" dirty="0"/>
              <a:t>Business Intelligence Network</a:t>
            </a:r>
            <a:r>
              <a:rPr lang="en-US" sz="1400" dirty="0"/>
              <a:t>, 2.</a:t>
            </a:r>
          </a:p>
        </p:txBody>
      </p:sp>
      <p:pic>
        <p:nvPicPr>
          <p:cNvPr id="3" name="Picture 2" descr="Screen Shot 2017-01-25 at 11.36.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393737"/>
            <a:ext cx="9296400" cy="4473663"/>
          </a:xfrm>
          <a:prstGeom prst="rect">
            <a:avLst/>
          </a:prstGeom>
        </p:spPr>
      </p:pic>
    </p:spTree>
    <p:extLst>
      <p:ext uri="{BB962C8B-B14F-4D97-AF65-F5344CB8AC3E}">
        <p14:creationId xmlns:p14="http://schemas.microsoft.com/office/powerpoint/2010/main" val="343354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ectangle 3"/>
          <p:cNvSpPr/>
          <p:nvPr/>
        </p:nvSpPr>
        <p:spPr>
          <a:xfrm>
            <a:off x="3124200" y="6248400"/>
            <a:ext cx="2569934" cy="307777"/>
          </a:xfrm>
          <a:prstGeom prst="rect">
            <a:avLst/>
          </a:prstGeom>
        </p:spPr>
        <p:txBody>
          <a:bodyPr wrap="none">
            <a:spAutoFit/>
          </a:bodyPr>
          <a:lstStyle/>
          <a:p>
            <a:r>
              <a:rPr lang="en-US" sz="1400" dirty="0"/>
              <a:t>http://</a:t>
            </a:r>
            <a:r>
              <a:rPr lang="en-US" sz="1400" dirty="0" err="1"/>
              <a:t>multimedia.tijd.be</a:t>
            </a:r>
            <a:r>
              <a:rPr lang="en-US" sz="1400" dirty="0"/>
              <a:t>/warm/</a:t>
            </a:r>
          </a:p>
        </p:txBody>
      </p:sp>
      <p:pic>
        <p:nvPicPr>
          <p:cNvPr id="5" name="Picture 4" descr="Screen Shot 2017-01-26 at 4.57.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9200"/>
            <a:ext cx="9144000" cy="4915218"/>
          </a:xfrm>
          <a:prstGeom prst="rect">
            <a:avLst/>
          </a:prstGeom>
        </p:spPr>
      </p:pic>
    </p:spTree>
    <p:extLst>
      <p:ext uri="{BB962C8B-B14F-4D97-AF65-F5344CB8AC3E}">
        <p14:creationId xmlns:p14="http://schemas.microsoft.com/office/powerpoint/2010/main" val="212551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pic>
        <p:nvPicPr>
          <p:cNvPr id="5" name="Picture 4" descr="Screen Shot 2017-01-26 at 5.00.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400"/>
            <a:ext cx="9144000" cy="5604095"/>
          </a:xfrm>
          <a:prstGeom prst="rect">
            <a:avLst/>
          </a:prstGeom>
        </p:spPr>
      </p:pic>
      <p:sp>
        <p:nvSpPr>
          <p:cNvPr id="6" name="Rectangle 5"/>
          <p:cNvSpPr/>
          <p:nvPr/>
        </p:nvSpPr>
        <p:spPr>
          <a:xfrm>
            <a:off x="2667000" y="6248400"/>
            <a:ext cx="6248400" cy="307777"/>
          </a:xfrm>
          <a:prstGeom prst="rect">
            <a:avLst/>
          </a:prstGeom>
        </p:spPr>
        <p:txBody>
          <a:bodyPr wrap="square">
            <a:spAutoFit/>
          </a:bodyPr>
          <a:lstStyle/>
          <a:p>
            <a:r>
              <a:rPr lang="en-US" sz="1400" dirty="0"/>
              <a:t>Source: http://</a:t>
            </a:r>
            <a:r>
              <a:rPr lang="en-US" sz="1400" dirty="0" err="1"/>
              <a:t>bryanchristiedesign.com</a:t>
            </a:r>
            <a:r>
              <a:rPr lang="en-US" sz="1400" dirty="0"/>
              <a:t>/heart-in-figure</a:t>
            </a:r>
          </a:p>
        </p:txBody>
      </p:sp>
    </p:spTree>
    <p:extLst>
      <p:ext uri="{BB962C8B-B14F-4D97-AF65-F5344CB8AC3E}">
        <p14:creationId xmlns:p14="http://schemas.microsoft.com/office/powerpoint/2010/main" val="362482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1-26 at 5.13.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1" y="1447800"/>
            <a:ext cx="9144000" cy="4285534"/>
          </a:xfrm>
          <a:prstGeom prst="rect">
            <a:avLst/>
          </a:prstGeom>
        </p:spPr>
      </p:pic>
      <p:sp>
        <p:nvSpPr>
          <p:cNvPr id="5" name="Rectangle 4"/>
          <p:cNvSpPr/>
          <p:nvPr/>
        </p:nvSpPr>
        <p:spPr>
          <a:xfrm>
            <a:off x="2819400" y="6096000"/>
            <a:ext cx="3570208" cy="369332"/>
          </a:xfrm>
          <a:prstGeom prst="rect">
            <a:avLst/>
          </a:prstGeom>
        </p:spPr>
        <p:txBody>
          <a:bodyPr wrap="none">
            <a:spAutoFit/>
          </a:bodyPr>
          <a:lstStyle/>
          <a:p>
            <a:r>
              <a:rPr lang="en-US" dirty="0"/>
              <a:t>https://</a:t>
            </a:r>
            <a:r>
              <a:rPr lang="en-US" dirty="0" err="1"/>
              <a:t>www.ayasdi.com</a:t>
            </a:r>
            <a:r>
              <a:rPr lang="en-US" dirty="0"/>
              <a:t>/platform/</a:t>
            </a:r>
          </a:p>
        </p:txBody>
      </p:sp>
    </p:spTree>
    <p:extLst>
      <p:ext uri="{BB962C8B-B14F-4D97-AF65-F5344CB8AC3E}">
        <p14:creationId xmlns:p14="http://schemas.microsoft.com/office/powerpoint/2010/main" val="377946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1-26 at 5.17.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533400"/>
            <a:ext cx="6934200" cy="5576533"/>
          </a:xfrm>
          <a:prstGeom prst="rect">
            <a:avLst/>
          </a:prstGeom>
        </p:spPr>
      </p:pic>
      <p:sp>
        <p:nvSpPr>
          <p:cNvPr id="5" name="Rectangle 4"/>
          <p:cNvSpPr/>
          <p:nvPr/>
        </p:nvSpPr>
        <p:spPr>
          <a:xfrm>
            <a:off x="1066800" y="6172200"/>
            <a:ext cx="7620000" cy="523220"/>
          </a:xfrm>
          <a:prstGeom prst="rect">
            <a:avLst/>
          </a:prstGeom>
        </p:spPr>
        <p:txBody>
          <a:bodyPr wrap="square">
            <a:spAutoFit/>
          </a:bodyPr>
          <a:lstStyle/>
          <a:p>
            <a:r>
              <a:rPr lang="en-US" sz="1400" dirty="0"/>
              <a:t>Image Source: https://</a:t>
            </a:r>
            <a:r>
              <a:rPr lang="en-US" sz="1400" dirty="0" err="1"/>
              <a:t>gigaom.com</a:t>
            </a:r>
            <a:r>
              <a:rPr lang="en-US" sz="1400" dirty="0"/>
              <a:t>/2013/05/13/visualization-is-the-future-6-startups-re-imagining-how-we-consume-data/</a:t>
            </a:r>
          </a:p>
        </p:txBody>
      </p:sp>
    </p:spTree>
    <p:extLst>
      <p:ext uri="{BB962C8B-B14F-4D97-AF65-F5344CB8AC3E}">
        <p14:creationId xmlns:p14="http://schemas.microsoft.com/office/powerpoint/2010/main" val="408134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7-01-26 at 5.32.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85800"/>
            <a:ext cx="7655786" cy="5029200"/>
          </a:xfrm>
          <a:prstGeom prst="rect">
            <a:avLst/>
          </a:prstGeom>
        </p:spPr>
      </p:pic>
      <p:sp>
        <p:nvSpPr>
          <p:cNvPr id="6" name="TextBox 5"/>
          <p:cNvSpPr txBox="1"/>
          <p:nvPr/>
        </p:nvSpPr>
        <p:spPr>
          <a:xfrm>
            <a:off x="76200" y="6096000"/>
            <a:ext cx="9372600" cy="861774"/>
          </a:xfrm>
          <a:prstGeom prst="rect">
            <a:avLst/>
          </a:prstGeom>
          <a:noFill/>
        </p:spPr>
        <p:txBody>
          <a:bodyPr wrap="square" rtlCol="0">
            <a:spAutoFit/>
          </a:bodyPr>
          <a:lstStyle/>
          <a:p>
            <a:r>
              <a:rPr lang="en-US" sz="1400" dirty="0" err="1"/>
              <a:t>Woodring</a:t>
            </a:r>
            <a:r>
              <a:rPr lang="en-US" sz="1400" dirty="0"/>
              <a:t>, J., &amp; </a:t>
            </a:r>
            <a:r>
              <a:rPr lang="en-US" sz="1400" dirty="0" err="1"/>
              <a:t>Shen</a:t>
            </a:r>
            <a:r>
              <a:rPr lang="en-US" sz="1400" dirty="0"/>
              <a:t>, H. W. (2009). </a:t>
            </a:r>
            <a:r>
              <a:rPr lang="en-US" sz="1400" dirty="0" err="1"/>
              <a:t>Multiscale</a:t>
            </a:r>
            <a:r>
              <a:rPr lang="en-US" sz="1400" dirty="0"/>
              <a:t> time activity data exploration via temporal clustering visualization spreadsheet. </a:t>
            </a:r>
            <a:r>
              <a:rPr lang="en-US" sz="1400" i="1" dirty="0"/>
              <a:t>IEEE Transactions on Visualization and Computer Graphics</a:t>
            </a:r>
            <a:r>
              <a:rPr lang="en-US" sz="1400" dirty="0"/>
              <a:t>, </a:t>
            </a:r>
            <a:r>
              <a:rPr lang="en-US" sz="1400" i="1" dirty="0"/>
              <a:t>15</a:t>
            </a:r>
            <a:r>
              <a:rPr lang="en-US" sz="1400" dirty="0"/>
              <a:t>(1), 123-137</a:t>
            </a:r>
            <a:r>
              <a:rPr lang="en-US" dirty="0">
                <a:solidFill>
                  <a:schemeClr val="bg1"/>
                </a:solidFill>
              </a:rPr>
              <a:t>.</a:t>
            </a:r>
          </a:p>
          <a:p>
            <a:endParaRPr lang="en-US" dirty="0"/>
          </a:p>
        </p:txBody>
      </p:sp>
    </p:spTree>
    <p:extLst>
      <p:ext uri="{BB962C8B-B14F-4D97-AF65-F5344CB8AC3E}">
        <p14:creationId xmlns:p14="http://schemas.microsoft.com/office/powerpoint/2010/main" val="1154306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Blur</a:t>
            </a:r>
          </a:p>
        </p:txBody>
      </p:sp>
      <p:pic>
        <p:nvPicPr>
          <p:cNvPr id="4" name="Picture 3" descr="Screen Shot 2016-12-25 at 1.03.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447800"/>
            <a:ext cx="4615774" cy="4420190"/>
          </a:xfrm>
          <a:prstGeom prst="rect">
            <a:avLst/>
          </a:prstGeom>
        </p:spPr>
      </p:pic>
      <p:sp>
        <p:nvSpPr>
          <p:cNvPr id="5" name="TextBox 4"/>
          <p:cNvSpPr txBox="1"/>
          <p:nvPr/>
        </p:nvSpPr>
        <p:spPr>
          <a:xfrm>
            <a:off x="1737159" y="6397823"/>
            <a:ext cx="5956824" cy="307777"/>
          </a:xfrm>
          <a:prstGeom prst="rect">
            <a:avLst/>
          </a:prstGeom>
          <a:noFill/>
        </p:spPr>
        <p:txBody>
          <a:bodyPr wrap="none" rtlCol="0">
            <a:spAutoFit/>
          </a:bodyPr>
          <a:lstStyle/>
          <a:p>
            <a:r>
              <a:rPr lang="en-US" sz="1400" dirty="0"/>
              <a:t>Source: Ware, C. (2013). </a:t>
            </a:r>
            <a:r>
              <a:rPr lang="en-US" sz="1400" i="1" dirty="0"/>
              <a:t>Information visualization, perception for design</a:t>
            </a:r>
            <a:r>
              <a:rPr lang="en-US" sz="1400" dirty="0"/>
              <a:t>.</a:t>
            </a:r>
          </a:p>
        </p:txBody>
      </p:sp>
      <p:cxnSp>
        <p:nvCxnSpPr>
          <p:cNvPr id="6" name="Straight Connector 5"/>
          <p:cNvCxnSpPr/>
          <p:nvPr/>
        </p:nvCxnSpPr>
        <p:spPr>
          <a:xfrm>
            <a:off x="457200" y="121920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5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“Haloing”</a:t>
            </a:r>
          </a:p>
        </p:txBody>
      </p:sp>
      <p:pic>
        <p:nvPicPr>
          <p:cNvPr id="4" name="Picture 3" descr="Screen Shot 2017-01-26 at 3.55.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0" y="1676400"/>
            <a:ext cx="8166100" cy="3975100"/>
          </a:xfrm>
          <a:prstGeom prst="rect">
            <a:avLst/>
          </a:prstGeom>
        </p:spPr>
      </p:pic>
      <p:sp>
        <p:nvSpPr>
          <p:cNvPr id="5" name="TextBox 4"/>
          <p:cNvSpPr txBox="1"/>
          <p:nvPr/>
        </p:nvSpPr>
        <p:spPr>
          <a:xfrm>
            <a:off x="1752600" y="5715000"/>
            <a:ext cx="5956824" cy="307777"/>
          </a:xfrm>
          <a:prstGeom prst="rect">
            <a:avLst/>
          </a:prstGeom>
          <a:noFill/>
        </p:spPr>
        <p:txBody>
          <a:bodyPr wrap="none" rtlCol="0">
            <a:spAutoFit/>
          </a:bodyPr>
          <a:lstStyle/>
          <a:p>
            <a:r>
              <a:rPr lang="en-US" sz="1400" dirty="0"/>
              <a:t>Source: Ware, C. (2013). </a:t>
            </a:r>
            <a:r>
              <a:rPr lang="en-US" sz="1400" i="1" dirty="0"/>
              <a:t>Information visualization, perception for design</a:t>
            </a:r>
            <a:r>
              <a:rPr lang="en-US" sz="1400" dirty="0"/>
              <a:t>.</a:t>
            </a:r>
          </a:p>
        </p:txBody>
      </p:sp>
      <p:cxnSp>
        <p:nvCxnSpPr>
          <p:cNvPr id="6" name="Straight Connector 5"/>
          <p:cNvCxnSpPr/>
          <p:nvPr/>
        </p:nvCxnSpPr>
        <p:spPr>
          <a:xfrm>
            <a:off x="457200" y="121920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135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Forget Contrast Effects</a:t>
            </a:r>
          </a:p>
        </p:txBody>
      </p:sp>
      <p:sp>
        <p:nvSpPr>
          <p:cNvPr id="4" name="Rectangle 3"/>
          <p:cNvSpPr/>
          <p:nvPr/>
        </p:nvSpPr>
        <p:spPr>
          <a:xfrm>
            <a:off x="838200" y="5867400"/>
            <a:ext cx="7848600" cy="523220"/>
          </a:xfrm>
          <a:prstGeom prst="rect">
            <a:avLst/>
          </a:prstGeom>
        </p:spPr>
        <p:txBody>
          <a:bodyPr wrap="square">
            <a:spAutoFit/>
          </a:bodyPr>
          <a:lstStyle/>
          <a:p>
            <a:r>
              <a:rPr lang="en-US" sz="1400" dirty="0"/>
              <a:t> Source: </a:t>
            </a:r>
            <a:r>
              <a:rPr lang="en-US" sz="1400" dirty="0" err="1"/>
              <a:t>Siirtola</a:t>
            </a:r>
            <a:r>
              <a:rPr lang="en-US" sz="1400" dirty="0"/>
              <a:t>,  H.  &amp;  KJ,  R.  (2006).  Interacting  with  parallel coordinates.  </a:t>
            </a:r>
            <a:r>
              <a:rPr lang="en-US" sz="1400" i="1" dirty="0"/>
              <a:t>Interacting  With  Computers, 18</a:t>
            </a:r>
            <a:r>
              <a:rPr lang="en-US" sz="1400" dirty="0"/>
              <a:t>(6), 1278-1309. </a:t>
            </a:r>
          </a:p>
        </p:txBody>
      </p:sp>
      <p:pic>
        <p:nvPicPr>
          <p:cNvPr id="5" name="Picture 4" descr="Screen Shot 2017-01-26 at 4.21.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95400"/>
            <a:ext cx="7543800" cy="4153328"/>
          </a:xfrm>
          <a:prstGeom prst="rect">
            <a:avLst/>
          </a:prstGeom>
        </p:spPr>
      </p:pic>
      <p:cxnSp>
        <p:nvCxnSpPr>
          <p:cNvPr id="6" name="Straight Connector 5"/>
          <p:cNvCxnSpPr/>
          <p:nvPr/>
        </p:nvCxnSpPr>
        <p:spPr>
          <a:xfrm>
            <a:off x="457200" y="1251637"/>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7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Highlighting?</a:t>
            </a:r>
          </a:p>
        </p:txBody>
      </p:sp>
      <p:sp>
        <p:nvSpPr>
          <p:cNvPr id="3" name="Content Placeholder 2"/>
          <p:cNvSpPr>
            <a:spLocks noGrp="1"/>
          </p:cNvSpPr>
          <p:nvPr>
            <p:ph idx="1"/>
          </p:nvPr>
        </p:nvSpPr>
        <p:spPr/>
        <p:txBody>
          <a:bodyPr>
            <a:normAutofit fontScale="70000" lnSpcReduction="20000"/>
          </a:bodyPr>
          <a:lstStyle/>
          <a:p>
            <a:r>
              <a:rPr lang="en-US" sz="4100" dirty="0"/>
              <a:t>Brushing special color </a:t>
            </a:r>
          </a:p>
          <a:p>
            <a:pPr marL="0" indent="0">
              <a:buNone/>
            </a:pPr>
            <a:r>
              <a:rPr lang="en-US" sz="4100" dirty="0"/>
              <a:t>(Becker &amp; Cleveland, 1987)</a:t>
            </a:r>
          </a:p>
          <a:p>
            <a:pPr marL="0" indent="0">
              <a:buNone/>
            </a:pPr>
            <a:endParaRPr lang="en-US" sz="4100" dirty="0"/>
          </a:p>
          <a:p>
            <a:r>
              <a:rPr lang="en-US" sz="4100" dirty="0"/>
              <a:t>A visual link across multiple views</a:t>
            </a:r>
          </a:p>
          <a:p>
            <a:pPr marL="0" indent="0">
              <a:buNone/>
            </a:pPr>
            <a:r>
              <a:rPr lang="en-US" sz="4100" dirty="0"/>
              <a:t>(</a:t>
            </a:r>
            <a:r>
              <a:rPr lang="en-US" sz="4100" dirty="0" err="1"/>
              <a:t>Seo</a:t>
            </a:r>
            <a:r>
              <a:rPr lang="en-US" sz="4100" dirty="0"/>
              <a:t> &amp; </a:t>
            </a:r>
            <a:r>
              <a:rPr lang="en-US" sz="4100" dirty="0" err="1"/>
              <a:t>Shneiderman</a:t>
            </a:r>
            <a:r>
              <a:rPr lang="en-US" sz="4100" dirty="0"/>
              <a:t>, 2004)</a:t>
            </a:r>
          </a:p>
          <a:p>
            <a:pPr marL="0" indent="0">
              <a:buNone/>
            </a:pPr>
            <a:endParaRPr lang="en-US" sz="4100" dirty="0"/>
          </a:p>
          <a:p>
            <a:r>
              <a:rPr lang="en-US" sz="4100" dirty="0"/>
              <a:t>Used in dynamic motion/interactive vis </a:t>
            </a:r>
          </a:p>
          <a:p>
            <a:pPr marL="0" indent="0">
              <a:buNone/>
            </a:pPr>
            <a:r>
              <a:rPr lang="en-US" sz="4100" dirty="0"/>
              <a:t>(Ware &amp; Borrow, 2004)</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665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3600" dirty="0"/>
              <a:t>Information Search Highlighting</a:t>
            </a:r>
          </a:p>
        </p:txBody>
      </p:sp>
    </p:spTree>
    <p:extLst>
      <p:ext uri="{BB962C8B-B14F-4D97-AF65-F5344CB8AC3E}">
        <p14:creationId xmlns:p14="http://schemas.microsoft.com/office/powerpoint/2010/main" val="3501945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1143000"/>
          </a:xfrm>
        </p:spPr>
        <p:txBody>
          <a:bodyPr>
            <a:normAutofit fontScale="90000"/>
          </a:bodyPr>
          <a:lstStyle/>
          <a:p>
            <a:r>
              <a:rPr lang="en-US" dirty="0"/>
              <a:t>Degree of Relevance Highlighting</a:t>
            </a:r>
          </a:p>
        </p:txBody>
      </p:sp>
      <p:pic>
        <p:nvPicPr>
          <p:cNvPr id="5" name="Picture 4" descr="Screen Shot 2017-01-26 at 4.19.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057" y="1186351"/>
            <a:ext cx="7239000" cy="5448300"/>
          </a:xfrm>
          <a:prstGeom prst="rect">
            <a:avLst/>
          </a:prstGeom>
        </p:spPr>
      </p:pic>
      <p:sp>
        <p:nvSpPr>
          <p:cNvPr id="6" name="TextBox 5"/>
          <p:cNvSpPr txBox="1"/>
          <p:nvPr/>
        </p:nvSpPr>
        <p:spPr>
          <a:xfrm>
            <a:off x="1737159" y="6477000"/>
            <a:ext cx="5956824" cy="307777"/>
          </a:xfrm>
          <a:prstGeom prst="rect">
            <a:avLst/>
          </a:prstGeom>
          <a:noFill/>
        </p:spPr>
        <p:txBody>
          <a:bodyPr wrap="none" rtlCol="0">
            <a:spAutoFit/>
          </a:bodyPr>
          <a:lstStyle/>
          <a:p>
            <a:r>
              <a:rPr lang="en-US" sz="1400" dirty="0"/>
              <a:t>Source: Ware, C. (2013). </a:t>
            </a:r>
            <a:r>
              <a:rPr lang="en-US" sz="1400" i="1" dirty="0"/>
              <a:t>Information visualization, perception for design</a:t>
            </a:r>
            <a:r>
              <a:rPr lang="en-US" sz="1400" dirty="0"/>
              <a:t>.</a:t>
            </a:r>
          </a:p>
        </p:txBody>
      </p:sp>
      <p:cxnSp>
        <p:nvCxnSpPr>
          <p:cNvPr id="7" name="Straight Connector 6"/>
          <p:cNvCxnSpPr/>
          <p:nvPr/>
        </p:nvCxnSpPr>
        <p:spPr>
          <a:xfrm>
            <a:off x="457200" y="106680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894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Degree of Relevance Highlighting</a:t>
            </a:r>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a:t>Visual query</a:t>
            </a:r>
          </a:p>
          <a:p>
            <a:pPr marL="514350" indent="-514350">
              <a:buAutoNum type="arabicPeriod"/>
            </a:pPr>
            <a:r>
              <a:rPr lang="en-US" dirty="0"/>
              <a:t>Select a symbol/data attribute</a:t>
            </a:r>
          </a:p>
          <a:p>
            <a:pPr marL="514350" indent="-514350">
              <a:buAutoNum type="arabicPeriod"/>
            </a:pPr>
            <a:r>
              <a:rPr lang="en-US" dirty="0"/>
              <a:t>Algorithm highlights all similar symbols/ attributes with high relevance</a:t>
            </a:r>
          </a:p>
          <a:p>
            <a:pPr marL="514350" indent="-514350">
              <a:buAutoNum type="arabicPeriod"/>
            </a:pPr>
            <a:r>
              <a:rPr lang="en-US" dirty="0"/>
              <a:t>Analyst queries all highlighted (information scent)</a:t>
            </a:r>
          </a:p>
          <a:p>
            <a:pPr marL="514350" indent="-514350">
              <a:buAutoNum type="arabicPeriod"/>
            </a:pPr>
            <a:r>
              <a:rPr lang="en-US" dirty="0"/>
              <a:t>If relevance found: drill down</a:t>
            </a:r>
          </a:p>
          <a:p>
            <a:pPr marL="514350" indent="-514350">
              <a:buAutoNum type="arabicPeriod"/>
            </a:pPr>
            <a:r>
              <a:rPr lang="en-US" dirty="0"/>
              <a:t>Repeat as needed </a:t>
            </a:r>
          </a:p>
          <a:p>
            <a:pPr marL="0" indent="0" algn="r">
              <a:buNone/>
            </a:pPr>
            <a:r>
              <a:rPr lang="en-US" dirty="0"/>
              <a:t>    (Ware, 2013)</a:t>
            </a:r>
          </a:p>
        </p:txBody>
      </p:sp>
      <p:cxnSp>
        <p:nvCxnSpPr>
          <p:cNvPr id="4" name="Straight Connector 3"/>
          <p:cNvCxnSpPr/>
          <p:nvPr/>
        </p:nvCxnSpPr>
        <p:spPr>
          <a:xfrm>
            <a:off x="457200" y="121920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133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Guidelines</a:t>
            </a:r>
          </a:p>
        </p:txBody>
      </p:sp>
      <p:sp>
        <p:nvSpPr>
          <p:cNvPr id="3" name="Content Placeholder 2"/>
          <p:cNvSpPr>
            <a:spLocks noGrp="1"/>
          </p:cNvSpPr>
          <p:nvPr>
            <p:ph idx="1"/>
          </p:nvPr>
        </p:nvSpPr>
        <p:spPr/>
        <p:txBody>
          <a:bodyPr/>
          <a:lstStyle/>
          <a:p>
            <a:r>
              <a:rPr lang="en-US" dirty="0"/>
              <a:t>Use hue/luminance, size, shape, presentation, motion …</a:t>
            </a:r>
          </a:p>
          <a:p>
            <a:r>
              <a:rPr lang="en-US" dirty="0"/>
              <a:t>Remember contrast effects</a:t>
            </a:r>
          </a:p>
          <a:p>
            <a:r>
              <a:rPr lang="en-US" dirty="0"/>
              <a:t>Use to connect across views</a:t>
            </a:r>
          </a:p>
          <a:p>
            <a:r>
              <a:rPr lang="en-US" dirty="0"/>
              <a:t>Support tasks and analysis</a:t>
            </a:r>
          </a:p>
          <a:p>
            <a:pPr marL="0" indent="0">
              <a:buNone/>
            </a:pPr>
            <a:r>
              <a:rPr lang="en-US" dirty="0"/>
              <a:t>(e.g., automated additional views) </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19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Highlighting?</a:t>
            </a:r>
          </a:p>
        </p:txBody>
      </p:sp>
      <p:sp>
        <p:nvSpPr>
          <p:cNvPr id="6" name="Content Placeholder 2"/>
          <p:cNvSpPr txBox="1">
            <a:spLocks/>
          </p:cNvSpPr>
          <p:nvPr/>
        </p:nvSpPr>
        <p:spPr>
          <a:xfrm>
            <a:off x="457200" y="1676400"/>
            <a:ext cx="8229600" cy="4953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Attract viewer’s attention within </a:t>
            </a:r>
            <a:r>
              <a:rPr lang="en-US" dirty="0">
                <a:solidFill>
                  <a:srgbClr val="FFFFFF"/>
                </a:solidFill>
              </a:rPr>
              <a:t>a view</a:t>
            </a:r>
          </a:p>
          <a:p>
            <a:r>
              <a:rPr lang="en-US" dirty="0"/>
              <a:t>For interactive vis, navigation control to reach a target </a:t>
            </a:r>
          </a:p>
          <a:p>
            <a:r>
              <a:rPr lang="en-US" dirty="0"/>
              <a:t>For visual analytics, part of an AI process making graphical recommendations for decision-making</a:t>
            </a:r>
          </a:p>
          <a:p>
            <a:pPr marL="0" indent="0">
              <a:buFont typeface="Arial" panose="020B0604020202020204" pitchFamily="34" charset="0"/>
              <a:buNone/>
            </a:pPr>
            <a:r>
              <a:rPr lang="en-US" dirty="0"/>
              <a:t>(Liang &amp; Huang, 2010)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7" name="Straight Connector 6"/>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38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Highlighting?</a:t>
            </a:r>
          </a:p>
        </p:txBody>
      </p:sp>
      <p:sp>
        <p:nvSpPr>
          <p:cNvPr id="4" name="Rectangle 3"/>
          <p:cNvSpPr/>
          <p:nvPr/>
        </p:nvSpPr>
        <p:spPr>
          <a:xfrm>
            <a:off x="304800" y="1600200"/>
            <a:ext cx="8077200" cy="685800"/>
          </a:xfrm>
          <a:prstGeom prst="rect">
            <a:avLst/>
          </a:prstGeom>
          <a:solidFill>
            <a:schemeClr val="tx1">
              <a:lumMod val="75000"/>
              <a:lumOff val="25000"/>
              <a:alpha val="99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accent6">
                  <a:lumMod val="50000"/>
                </a:schemeClr>
              </a:solidFill>
            </a:endParaRPr>
          </a:p>
        </p:txBody>
      </p:sp>
      <p:sp>
        <p:nvSpPr>
          <p:cNvPr id="3" name="Content Placeholder 2"/>
          <p:cNvSpPr>
            <a:spLocks noGrp="1"/>
          </p:cNvSpPr>
          <p:nvPr>
            <p:ph idx="1"/>
          </p:nvPr>
        </p:nvSpPr>
        <p:spPr>
          <a:xfrm>
            <a:off x="457200" y="1676400"/>
            <a:ext cx="8229600" cy="4953000"/>
          </a:xfrm>
        </p:spPr>
        <p:txBody>
          <a:bodyPr>
            <a:normAutofit lnSpcReduction="10000"/>
          </a:bodyPr>
          <a:lstStyle/>
          <a:p>
            <a:r>
              <a:rPr lang="en-US" dirty="0">
                <a:solidFill>
                  <a:srgbClr val="FFFFFF"/>
                </a:solidFill>
              </a:rPr>
              <a:t>Attract viewer’s attention within a view</a:t>
            </a:r>
          </a:p>
          <a:p>
            <a:r>
              <a:rPr lang="en-US" dirty="0"/>
              <a:t>For interactive vis, navigation control to reach a target </a:t>
            </a:r>
          </a:p>
          <a:p>
            <a:r>
              <a:rPr lang="en-US" dirty="0"/>
              <a:t>For visual analytics, part of an AI process making graphical recommendations for decision-making</a:t>
            </a:r>
          </a:p>
          <a:p>
            <a:pPr marL="0" indent="0">
              <a:buNone/>
            </a:pPr>
            <a:r>
              <a:rPr lang="en-US" dirty="0"/>
              <a:t>(Liang &amp; Huang, 2010)</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9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1-26 at 3.39.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63" y="685800"/>
            <a:ext cx="8724900" cy="5740400"/>
          </a:xfrm>
          <a:prstGeom prst="rect">
            <a:avLst/>
          </a:prstGeom>
        </p:spPr>
      </p:pic>
      <p:sp>
        <p:nvSpPr>
          <p:cNvPr id="5" name="Rectangle 4"/>
          <p:cNvSpPr/>
          <p:nvPr/>
        </p:nvSpPr>
        <p:spPr>
          <a:xfrm>
            <a:off x="1295400" y="3124200"/>
            <a:ext cx="6934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295400" y="6019800"/>
            <a:ext cx="6934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85800" y="6057781"/>
            <a:ext cx="8686800" cy="800219"/>
          </a:xfrm>
          <a:prstGeom prst="rect">
            <a:avLst/>
          </a:prstGeom>
          <a:noFill/>
        </p:spPr>
        <p:txBody>
          <a:bodyPr wrap="square" rtlCol="0">
            <a:spAutoFit/>
          </a:bodyPr>
          <a:lstStyle/>
          <a:p>
            <a:r>
              <a:rPr lang="en-US" sz="1400" dirty="0"/>
              <a:t>Liang, J., &amp; Huang, M. L. (2010, July). Highlighting in information visualization: A survey. In </a:t>
            </a:r>
            <a:r>
              <a:rPr lang="en-US" sz="1400" i="1" dirty="0"/>
              <a:t>Information </a:t>
            </a:r>
            <a:r>
              <a:rPr lang="en-US" sz="1400" i="1" dirty="0" err="1"/>
              <a:t>Visualisation</a:t>
            </a:r>
            <a:r>
              <a:rPr lang="en-US" sz="1400" i="1" dirty="0"/>
              <a:t> (IV), 2010 14th International Conference</a:t>
            </a:r>
            <a:r>
              <a:rPr lang="en-US" sz="1400" dirty="0"/>
              <a:t> (pp. 79-85). IEEE.</a:t>
            </a:r>
          </a:p>
          <a:p>
            <a:endParaRPr lang="en-US" dirty="0"/>
          </a:p>
        </p:txBody>
      </p:sp>
    </p:spTree>
    <p:extLst>
      <p:ext uri="{BB962C8B-B14F-4D97-AF65-F5344CB8AC3E}">
        <p14:creationId xmlns:p14="http://schemas.microsoft.com/office/powerpoint/2010/main" val="56786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Screen Shot 2014-02-04 at 5.15.40 PM.png"/>
          <p:cNvPicPr>
            <a:picLocks noChangeAspect="1"/>
          </p:cNvPicPr>
          <p:nvPr/>
        </p:nvPicPr>
        <p:blipFill>
          <a:blip r:embed="rId2"/>
          <a:srcRect l="-11227" r="-11227"/>
          <a:stretch>
            <a:fillRect/>
          </a:stretch>
        </p:blipFill>
        <p:spPr>
          <a:xfrm>
            <a:off x="381000" y="990600"/>
            <a:ext cx="8229600" cy="4525963"/>
          </a:xfrm>
          <a:prstGeom prst="rect">
            <a:avLst/>
          </a:prstGeom>
        </p:spPr>
      </p:pic>
      <p:sp>
        <p:nvSpPr>
          <p:cNvPr id="3" name="TextBox 2"/>
          <p:cNvSpPr txBox="1"/>
          <p:nvPr/>
        </p:nvSpPr>
        <p:spPr>
          <a:xfrm>
            <a:off x="1404188" y="6310829"/>
            <a:ext cx="6390316" cy="369332"/>
          </a:xfrm>
          <a:prstGeom prst="rect">
            <a:avLst/>
          </a:prstGeom>
          <a:noFill/>
        </p:spPr>
        <p:txBody>
          <a:bodyPr wrap="none" rtlCol="0">
            <a:spAutoFit/>
          </a:bodyPr>
          <a:lstStyle/>
          <a:p>
            <a:r>
              <a:rPr lang="en-US" dirty="0"/>
              <a:t>http://mbostock.github.com/d3/talk/20111116/iris-parallel.html</a:t>
            </a:r>
          </a:p>
        </p:txBody>
      </p:sp>
    </p:spTree>
    <p:extLst>
      <p:ext uri="{BB962C8B-B14F-4D97-AF65-F5344CB8AC3E}">
        <p14:creationId xmlns:p14="http://schemas.microsoft.com/office/powerpoint/2010/main" val="78709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p>
          <a:p>
            <a:pPr marL="0" indent="0">
              <a:buNone/>
            </a:pPr>
            <a:r>
              <a:rPr lang="en-US" sz="3600" dirty="0"/>
              <a:t>Use a graphical dimension not used elsewhere in the design</a:t>
            </a:r>
          </a:p>
          <a:p>
            <a:pPr marL="0" indent="0">
              <a:buNone/>
            </a:pPr>
            <a:endParaRPr lang="en-US" sz="3600" dirty="0"/>
          </a:p>
          <a:p>
            <a:pPr marL="0" indent="0" algn="r">
              <a:buNone/>
            </a:pPr>
            <a:r>
              <a:rPr lang="en-US" sz="3600" dirty="0"/>
              <a:t>(Ware, 2013)</a:t>
            </a:r>
          </a:p>
        </p:txBody>
      </p:sp>
    </p:spTree>
    <p:extLst>
      <p:ext uri="{BB962C8B-B14F-4D97-AF65-F5344CB8AC3E}">
        <p14:creationId xmlns:p14="http://schemas.microsoft.com/office/powerpoint/2010/main" val="390581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3600" dirty="0"/>
              <a:t>Behold, the power of gray.</a:t>
            </a:r>
          </a:p>
        </p:txBody>
      </p:sp>
    </p:spTree>
    <p:extLst>
      <p:ext uri="{BB962C8B-B14F-4D97-AF65-F5344CB8AC3E}">
        <p14:creationId xmlns:p14="http://schemas.microsoft.com/office/powerpoint/2010/main" val="145933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3600" dirty="0">
                <a:solidFill>
                  <a:schemeClr val="tx1">
                    <a:lumMod val="50000"/>
                    <a:lumOff val="50000"/>
                  </a:schemeClr>
                </a:solidFill>
              </a:rPr>
              <a:t>Behold, the power of </a:t>
            </a:r>
            <a:r>
              <a:rPr lang="en-US" sz="3600" b="1" dirty="0">
                <a:solidFill>
                  <a:schemeClr val="tx1">
                    <a:lumMod val="65000"/>
                    <a:lumOff val="35000"/>
                  </a:schemeClr>
                </a:solidFill>
              </a:rPr>
              <a:t>gray.</a:t>
            </a:r>
          </a:p>
        </p:txBody>
      </p:sp>
    </p:spTree>
    <p:extLst>
      <p:ext uri="{BB962C8B-B14F-4D97-AF65-F5344CB8AC3E}">
        <p14:creationId xmlns:p14="http://schemas.microsoft.com/office/powerpoint/2010/main" val="2905842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7428</TotalTime>
  <Words>1393</Words>
  <Application>Microsoft Office PowerPoint</Application>
  <PresentationFormat>On-screen Show (4:3)</PresentationFormat>
  <Paragraphs>125</Paragraphs>
  <Slides>24</Slides>
  <Notes>18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24</vt:i4>
      </vt:variant>
    </vt:vector>
  </HeadingPairs>
  <TitlesOfParts>
    <vt:vector size="28" baseType="lpstr">
      <vt:lpstr>Arial</vt:lpstr>
      <vt:lpstr>Calibri</vt:lpstr>
      <vt:lpstr>Office Theme</vt:lpstr>
      <vt:lpstr>Custom Design</vt:lpstr>
      <vt:lpstr>Highlighting</vt:lpstr>
      <vt:lpstr>What Is Highlighting?</vt:lpstr>
      <vt:lpstr>What Is Highlighting?</vt:lpstr>
      <vt:lpstr>What Is Highlighting?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Blur</vt:lpstr>
      <vt:lpstr>“Haloing”</vt:lpstr>
      <vt:lpstr>Don’t Forget Contrast Effects</vt:lpstr>
      <vt:lpstr>PowerPoint Presentation</vt:lpstr>
      <vt:lpstr>Degree of Relevance Highlighting</vt:lpstr>
      <vt:lpstr>Degree of Relevance Highlighting</vt:lpstr>
      <vt:lpstr>Design Guidelines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2U LA</cp:lastModifiedBy>
  <cp:revision>160</cp:revision>
  <dcterms:created xsi:type="dcterms:W3CDTF">2016-03-21T14:12:59Z</dcterms:created>
  <dcterms:modified xsi:type="dcterms:W3CDTF">2017-02-02T18:36:21Z</dcterms:modified>
</cp:coreProperties>
</file>