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69" r:id="rId3"/>
    <p:sldId id="284" r:id="rId4"/>
    <p:sldId id="283" r:id="rId5"/>
    <p:sldId id="271" r:id="rId6"/>
    <p:sldId id="349" r:id="rId7"/>
    <p:sldId id="272" r:id="rId8"/>
    <p:sldId id="273" r:id="rId9"/>
    <p:sldId id="274" r:id="rId10"/>
    <p:sldId id="347" r:id="rId11"/>
    <p:sldId id="351" r:id="rId12"/>
    <p:sldId id="350" r:id="rId13"/>
    <p:sldId id="276" r:id="rId14"/>
    <p:sldId id="348" r:id="rId15"/>
    <p:sldId id="278" r:id="rId16"/>
    <p:sldId id="279" r:id="rId17"/>
    <p:sldId id="280" r:id="rId18"/>
    <p:sldId id="281" r:id="rId19"/>
    <p:sldId id="352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5" autoAdjust="0"/>
    <p:restoredTop sz="94787" autoAdjust="0"/>
  </p:normalViewPr>
  <p:slideViewPr>
    <p:cSldViewPr>
      <p:cViewPr varScale="1">
        <p:scale>
          <a:sx n="83" d="100"/>
          <a:sy n="83" d="100"/>
        </p:scale>
        <p:origin x="110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16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4624F-BF29-2F47-9354-F7A1316DE107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A070-A2A8-C64F-BE84-65E10949A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Krish</a:t>
            </a:r>
            <a:r>
              <a:rPr lang="en-US" dirty="0"/>
              <a:t> and </a:t>
            </a:r>
            <a:r>
              <a:rPr lang="en-US" dirty="0" err="1"/>
              <a:t>Maglio</a:t>
            </a:r>
            <a:r>
              <a:rPr lang="en-US" dirty="0"/>
              <a:t> (1994) -epistemic</a:t>
            </a:r>
            <a:r>
              <a:rPr lang="en-US" baseline="0" dirty="0"/>
              <a:t> actions = activities that uncover new information.</a:t>
            </a:r>
          </a:p>
          <a:p>
            <a:r>
              <a:rPr lang="en-US" baseline="0" dirty="0"/>
              <a:t>Otherwise, just clutter.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Photo: http://</a:t>
            </a:r>
            <a:r>
              <a:rPr lang="en-US" dirty="0" err="1"/>
              <a:t>www.dailycal.org</a:t>
            </a:r>
            <a:r>
              <a:rPr lang="en-US" dirty="0"/>
              <a:t>/2015/02/24/no-14-cal-mens-tennis-falls-stanford-defeats-gaels-gauchos/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no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5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Impacts on reaction time:</a:t>
            </a:r>
            <a:r>
              <a:rPr lang="en-US" baseline="0" dirty="0"/>
              <a:t>  visual noise, degree of accuracy.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Paul Fitts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Interaction and Perception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icrosoft-word-interface.png"/>
          <p:cNvPicPr>
            <a:picLocks noGrp="1" noChangeAspect="1"/>
          </p:cNvPicPr>
          <p:nvPr>
            <p:ph idx="1"/>
          </p:nvPr>
        </p:nvPicPr>
        <p:blipFill>
          <a:blip r:embed="rId3"/>
          <a:srcRect l="-8044" r="-8044"/>
          <a:stretch>
            <a:fillRect/>
          </a:stretch>
        </p:blipFill>
        <p:spPr>
          <a:xfrm>
            <a:off x="-685800" y="533400"/>
            <a:ext cx="10494993" cy="5771842"/>
          </a:xfrm>
        </p:spPr>
      </p:pic>
      <p:sp>
        <p:nvSpPr>
          <p:cNvPr id="5" name="TextBox 4"/>
          <p:cNvSpPr txBox="1"/>
          <p:nvPr/>
        </p:nvSpPr>
        <p:spPr>
          <a:xfrm>
            <a:off x="7983234" y="6324600"/>
            <a:ext cx="93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@ftrain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System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178057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0.1 s for visual continuity, feels like real time:</a:t>
            </a:r>
          </a:p>
          <a:p>
            <a:pPr>
              <a:buNone/>
            </a:pPr>
            <a:r>
              <a:rPr lang="en-US" sz="3600" dirty="0"/>
              <a:t>	animations, sliders</a:t>
            </a:r>
          </a:p>
          <a:p>
            <a:r>
              <a:rPr lang="en-US" sz="3600" dirty="0"/>
              <a:t>1 s for reasonable system response:</a:t>
            </a:r>
          </a:p>
          <a:p>
            <a:pPr>
              <a:buNone/>
            </a:pPr>
            <a:r>
              <a:rPr lang="en-US" sz="3600" dirty="0"/>
              <a:t>	pause in conversation</a:t>
            </a:r>
          </a:p>
          <a:p>
            <a:r>
              <a:rPr lang="en-US" sz="3600" dirty="0"/>
              <a:t>10 s for process expected to be slow:</a:t>
            </a:r>
          </a:p>
          <a:p>
            <a:pPr>
              <a:buNone/>
            </a:pPr>
            <a:r>
              <a:rPr lang="en-US" sz="3600" dirty="0"/>
              <a:t>	cognitive response</a:t>
            </a:r>
          </a:p>
          <a:p>
            <a:pPr>
              <a:buNone/>
            </a:pPr>
            <a:r>
              <a:rPr lang="en-US" sz="3600" dirty="0"/>
              <a:t>	threshold for suspecting system is broken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7-01-02 at 9.05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15" y="381000"/>
            <a:ext cx="7031285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8800" y="6096000"/>
            <a:ext cx="312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 source: Ware, 2010</a:t>
            </a:r>
          </a:p>
        </p:txBody>
      </p:sp>
    </p:spTree>
    <p:extLst>
      <p:ext uri="{BB962C8B-B14F-4D97-AF65-F5344CB8AC3E}">
        <p14:creationId xmlns:p14="http://schemas.microsoft.com/office/powerpoint/2010/main" val="348339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Fitts’s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3600" dirty="0"/>
              <a:t>Selection time = </a:t>
            </a:r>
            <a:r>
              <a:rPr lang="en-US" sz="3600" i="1" dirty="0"/>
              <a:t>a</a:t>
            </a:r>
            <a:r>
              <a:rPr lang="en-US" sz="3600" dirty="0"/>
              <a:t> + </a:t>
            </a:r>
            <a:r>
              <a:rPr lang="en-US" sz="3600" i="1" dirty="0"/>
              <a:t>b </a:t>
            </a:r>
            <a:r>
              <a:rPr lang="en-US" sz="3600" dirty="0"/>
              <a:t>log</a:t>
            </a:r>
            <a:r>
              <a:rPr lang="en-US" sz="3600" baseline="-25000" dirty="0"/>
              <a:t>2</a:t>
            </a:r>
            <a:r>
              <a:rPr lang="en-US" sz="3600" dirty="0"/>
              <a:t>(</a:t>
            </a:r>
            <a:r>
              <a:rPr lang="en-US" sz="3600" i="1" dirty="0"/>
              <a:t>D/W</a:t>
            </a:r>
            <a:r>
              <a:rPr lang="en-US" sz="3600" dirty="0"/>
              <a:t> + 1)</a:t>
            </a:r>
          </a:p>
          <a:p>
            <a:pPr algn="ctr">
              <a:buNone/>
            </a:pPr>
            <a:endParaRPr lang="en-US" sz="3600" dirty="0"/>
          </a:p>
          <a:p>
            <a:r>
              <a:rPr lang="en-US" sz="3600" i="1" dirty="0"/>
              <a:t>D</a:t>
            </a:r>
            <a:r>
              <a:rPr lang="en-US" sz="3600" dirty="0"/>
              <a:t> = distance to target</a:t>
            </a:r>
          </a:p>
          <a:p>
            <a:r>
              <a:rPr lang="en-US" sz="3600" i="1" dirty="0"/>
              <a:t>W</a:t>
            </a:r>
            <a:r>
              <a:rPr lang="en-US" sz="3600" dirty="0"/>
              <a:t> = width of target</a:t>
            </a:r>
          </a:p>
          <a:p>
            <a:r>
              <a:rPr lang="en-US" sz="3600" dirty="0"/>
              <a:t>log</a:t>
            </a:r>
            <a:r>
              <a:rPr lang="en-US" sz="3600" baseline="-25000" dirty="0"/>
              <a:t>2</a:t>
            </a:r>
            <a:r>
              <a:rPr lang="en-US" sz="3600" dirty="0"/>
              <a:t>(</a:t>
            </a:r>
            <a:r>
              <a:rPr lang="en-US" sz="3600" i="1" dirty="0"/>
              <a:t>D/W</a:t>
            </a:r>
            <a:r>
              <a:rPr lang="en-US" sz="3600" dirty="0"/>
              <a:t> + 1) is index of difficulty (in bits)</a:t>
            </a:r>
          </a:p>
          <a:p>
            <a:r>
              <a:rPr lang="en-US" sz="3600" i="1" dirty="0"/>
              <a:t>1/b</a:t>
            </a:r>
            <a:r>
              <a:rPr lang="en-US" sz="3600" dirty="0"/>
              <a:t> = index of performance (in bits/</a:t>
            </a:r>
            <a:r>
              <a:rPr lang="en-US" sz="3600" dirty="0" err="1"/>
              <a:t>s</a:t>
            </a:r>
            <a:r>
              <a:rPr lang="en-US" sz="3600" dirty="0"/>
              <a:t>), roughly constant, typically ~4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19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Fitts’s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Time increases as distance to target increases</a:t>
            </a:r>
          </a:p>
          <a:p>
            <a:r>
              <a:rPr lang="en-US" sz="3600" dirty="0"/>
              <a:t>Time increases as width of target gets smaller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48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Fitts’s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Keep controls that you want users to easily move between near each other.</a:t>
            </a:r>
          </a:p>
          <a:p>
            <a:r>
              <a:rPr lang="en-US" sz="3600" dirty="0"/>
              <a:t>Make click targets large.</a:t>
            </a:r>
          </a:p>
          <a:p>
            <a:r>
              <a:rPr lang="en-US" sz="3600" dirty="0"/>
              <a:t>Keep controls that users should use rarely away from commonly used controls.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2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Fitts’s</a:t>
            </a:r>
            <a:r>
              <a:rPr lang="en-US" dirty="0"/>
              <a:t> Law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05366" y="3175223"/>
            <a:ext cx="1924293" cy="6831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76031" y="3175223"/>
            <a:ext cx="1924293" cy="6831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All</a:t>
            </a:r>
          </a:p>
        </p:txBody>
      </p:sp>
      <p:sp>
        <p:nvSpPr>
          <p:cNvPr id="8" name="&quot;No&quot; Symbol 7"/>
          <p:cNvSpPr/>
          <p:nvPr/>
        </p:nvSpPr>
        <p:spPr>
          <a:xfrm>
            <a:off x="2031933" y="1524000"/>
            <a:ext cx="5080133" cy="5080133"/>
          </a:xfrm>
          <a:prstGeom prst="noSmoking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16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16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Information Seeking Mantra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sz="3600" b="1" dirty="0"/>
              <a:t>Overview first, zoom and filter, details on demand.</a:t>
            </a:r>
          </a:p>
          <a:p>
            <a:pPr algn="ctr">
              <a:buNone/>
            </a:pPr>
            <a:r>
              <a:rPr lang="en-US" sz="3600" b="1" dirty="0"/>
              <a:t>Overview first, zoom and filter, details on demand.</a:t>
            </a:r>
            <a:endParaRPr lang="en-US" sz="3600" dirty="0"/>
          </a:p>
          <a:p>
            <a:pPr algn="ctr">
              <a:buNone/>
            </a:pPr>
            <a:r>
              <a:rPr lang="en-US" sz="3600" b="1" dirty="0"/>
              <a:t>Overview first, zoom and filter, details on demand.</a:t>
            </a:r>
            <a:endParaRPr lang="en-US" sz="3600" dirty="0"/>
          </a:p>
          <a:p>
            <a:pPr algn="ctr">
              <a:buNone/>
            </a:pPr>
            <a:endParaRPr lang="en-US" sz="3600" dirty="0"/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</a:t>
            </a:r>
            <a:r>
              <a:rPr lang="en-US" dirty="0" err="1"/>
              <a:t>Infoviz</a:t>
            </a:r>
            <a:r>
              <a:rPr lang="en-US" dirty="0"/>
              <a:t>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Overview: See overall patterns, trends</a:t>
            </a:r>
          </a:p>
          <a:p>
            <a:r>
              <a:rPr lang="en-US" dirty="0"/>
              <a:t>Zoom: See subset</a:t>
            </a:r>
          </a:p>
          <a:p>
            <a:r>
              <a:rPr lang="en-US" dirty="0"/>
              <a:t>Filter: See subset based on attributes</a:t>
            </a:r>
          </a:p>
          <a:p>
            <a:r>
              <a:rPr lang="en-US" dirty="0"/>
              <a:t>Details on demand: See more about specific object</a:t>
            </a:r>
          </a:p>
          <a:p>
            <a:r>
              <a:rPr lang="en-US" dirty="0"/>
              <a:t>Relate: See relationships, compare values</a:t>
            </a:r>
          </a:p>
          <a:p>
            <a:r>
              <a:rPr lang="en-US" dirty="0"/>
              <a:t>History: Keep track of actions and insights </a:t>
            </a:r>
          </a:p>
          <a:p>
            <a:r>
              <a:rPr lang="en-US" dirty="0"/>
              <a:t>Extract: Mark and capture specific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Information Seeking Mantra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sz="3600" b="1" dirty="0"/>
              <a:t>Overview first, </a:t>
            </a:r>
          </a:p>
          <a:p>
            <a:pPr algn="ctr">
              <a:buNone/>
            </a:pPr>
            <a:r>
              <a:rPr lang="en-US" sz="3600" b="1" dirty="0"/>
              <a:t>zoom and filter, </a:t>
            </a:r>
          </a:p>
          <a:p>
            <a:pPr algn="ctr">
              <a:buNone/>
            </a:pPr>
            <a:r>
              <a:rPr lang="en-US" sz="3600" b="1" dirty="0"/>
              <a:t>details on demand.</a:t>
            </a:r>
            <a:endParaRPr lang="en-US" sz="3600" dirty="0"/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dirty="0"/>
              <a:t>—Ben Shneiderman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Feedback Loops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selection and manipulation</a:t>
            </a:r>
          </a:p>
          <a:p>
            <a:pPr lvl="1"/>
            <a:r>
              <a:rPr lang="en-US" sz="3600" dirty="0"/>
              <a:t>Most important for interactive visualization</a:t>
            </a:r>
          </a:p>
          <a:p>
            <a:r>
              <a:rPr lang="en-US" sz="3600" dirty="0"/>
              <a:t>Exploration and navigation</a:t>
            </a:r>
          </a:p>
          <a:p>
            <a:r>
              <a:rPr lang="en-US" sz="3600" dirty="0"/>
              <a:t>Problem solving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0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7-01-08 at 9.18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7400" y="348817"/>
            <a:ext cx="11277600" cy="7194983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 bwMode="gray">
          <a:xfrm>
            <a:off x="1828800" y="76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>
                <a:solidFill>
                  <a:schemeClr val="bg1"/>
                </a:solidFill>
                <a:ea typeface="Bebas Neue" charset="0"/>
                <a:cs typeface="Bebas Neue" charset="0"/>
              </a:rPr>
              <a:t>Reaction times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1013" y="7159823"/>
            <a:ext cx="902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Daily Cal</a:t>
            </a:r>
          </a:p>
        </p:txBody>
      </p:sp>
    </p:spTree>
    <p:extLst>
      <p:ext uri="{BB962C8B-B14F-4D97-AF65-F5344CB8AC3E}">
        <p14:creationId xmlns:p14="http://schemas.microsoft.com/office/powerpoint/2010/main" val="60468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Reaction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Optimal (finger at the ready)</a:t>
            </a:r>
          </a:p>
          <a:p>
            <a:r>
              <a:rPr lang="en-US" sz="3600" dirty="0"/>
              <a:t>~130 ms (Kohlberg, 1971) </a:t>
            </a:r>
          </a:p>
          <a:p>
            <a:endParaRPr lang="en-US" sz="3600" dirty="0"/>
          </a:p>
          <a:p>
            <a:pPr>
              <a:buNone/>
            </a:pPr>
            <a:r>
              <a:rPr lang="en-US" sz="3600" dirty="0"/>
              <a:t>Infrequent (still at the ready)</a:t>
            </a:r>
          </a:p>
          <a:p>
            <a:r>
              <a:rPr lang="en-US" sz="3600" dirty="0"/>
              <a:t>Up to 700 ms (Warrick et al., 1964)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3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Reaction Times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6274" y="1676400"/>
            <a:ext cx="71514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Hick-Hyman law: </a:t>
            </a:r>
          </a:p>
          <a:p>
            <a:endParaRPr lang="en-US" sz="3600" dirty="0"/>
          </a:p>
          <a:p>
            <a:r>
              <a:rPr lang="en-US" sz="3600" dirty="0"/>
              <a:t>Reaction Time = </a:t>
            </a:r>
            <a:r>
              <a:rPr lang="en-US" sz="3600" i="1" dirty="0"/>
              <a:t>a</a:t>
            </a:r>
            <a:r>
              <a:rPr lang="en-US" sz="3600" dirty="0"/>
              <a:t> + </a:t>
            </a:r>
            <a:r>
              <a:rPr lang="en-US" sz="3600" i="1" dirty="0"/>
              <a:t>b</a:t>
            </a:r>
            <a:r>
              <a:rPr lang="en-US" sz="3600" dirty="0"/>
              <a:t>log</a:t>
            </a:r>
            <a:r>
              <a:rPr lang="en-US" sz="3600" baseline="-25000" dirty="0"/>
              <a:t>2</a:t>
            </a:r>
            <a:r>
              <a:rPr lang="en-US" sz="3600" dirty="0"/>
              <a:t>(</a:t>
            </a:r>
            <a:r>
              <a:rPr lang="en-US" sz="3600" i="1" dirty="0"/>
              <a:t>C</a:t>
            </a:r>
            <a:r>
              <a:rPr lang="en-US" sz="3600" dirty="0"/>
              <a:t>)</a:t>
            </a:r>
          </a:p>
          <a:p>
            <a:r>
              <a:rPr lang="en-US" sz="3600" dirty="0"/>
              <a:t>			</a:t>
            </a:r>
          </a:p>
          <a:p>
            <a:r>
              <a:rPr lang="en-US" sz="3600" dirty="0"/>
              <a:t>Where </a:t>
            </a:r>
            <a:r>
              <a:rPr lang="en-US" sz="3600" i="1" dirty="0"/>
              <a:t>C</a:t>
            </a:r>
            <a:r>
              <a:rPr lang="en-US" sz="3600" dirty="0"/>
              <a:t> = number of choices, </a:t>
            </a:r>
          </a:p>
          <a:p>
            <a:r>
              <a:rPr lang="en-US" sz="3600" dirty="0"/>
              <a:t>and </a:t>
            </a:r>
            <a:r>
              <a:rPr lang="en-US" sz="3600" i="1" dirty="0"/>
              <a:t>a</a:t>
            </a:r>
            <a:r>
              <a:rPr lang="en-US" sz="3600" dirty="0"/>
              <a:t> and </a:t>
            </a:r>
            <a:r>
              <a:rPr lang="en-US" sz="3600" i="1" dirty="0"/>
              <a:t>b</a:t>
            </a:r>
            <a:r>
              <a:rPr lang="en-US" sz="3600" dirty="0"/>
              <a:t> are constants.</a:t>
            </a:r>
          </a:p>
          <a:p>
            <a:r>
              <a:rPr lang="en-US" sz="3600" dirty="0"/>
              <a:t>log</a:t>
            </a:r>
            <a:r>
              <a:rPr lang="en-US" sz="3600" baseline="-25000" dirty="0"/>
              <a:t>2</a:t>
            </a:r>
            <a:r>
              <a:rPr lang="en-US" sz="3600" dirty="0"/>
              <a:t>(</a:t>
            </a:r>
            <a:r>
              <a:rPr lang="en-US" sz="3600" i="1" dirty="0"/>
              <a:t>C</a:t>
            </a:r>
            <a:r>
              <a:rPr lang="en-US" sz="3600" dirty="0"/>
              <a:t>) is information processed by humans in bits.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4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Reaction Times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5830" y="1905116"/>
            <a:ext cx="739616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Hick-Hyman law:</a:t>
            </a:r>
          </a:p>
          <a:p>
            <a:endParaRPr lang="en-US" sz="3600" dirty="0"/>
          </a:p>
          <a:p>
            <a:r>
              <a:rPr lang="en-US" sz="3600" dirty="0"/>
              <a:t>Dealing with choice is expensive </a:t>
            </a:r>
          </a:p>
          <a:p>
            <a:endParaRPr lang="en-US" dirty="0"/>
          </a:p>
          <a:p>
            <a:endParaRPr lang="en-US" sz="23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1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</a:p>
          <a:p>
            <a:pPr marL="0" indent="0" algn="ctr">
              <a:buNone/>
            </a:pPr>
            <a:r>
              <a:rPr lang="en-US" sz="4000" dirty="0"/>
              <a:t>Minimize visual noise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8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395</Words>
  <Application>Microsoft Office PowerPoint</Application>
  <PresentationFormat>On-screen Show (4:3)</PresentationFormat>
  <Paragraphs>94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Bebas Neue</vt:lpstr>
      <vt:lpstr>Calibri</vt:lpstr>
      <vt:lpstr>Office Theme</vt:lpstr>
      <vt:lpstr>Custom Design</vt:lpstr>
      <vt:lpstr>Interaction and Perception</vt:lpstr>
      <vt:lpstr>Taxonomy of Infoviz Tasks</vt:lpstr>
      <vt:lpstr>Visual Information Seeking Mantra</vt:lpstr>
      <vt:lpstr>Three Types of Feedback Loops</vt:lpstr>
      <vt:lpstr>PowerPoint Presentation</vt:lpstr>
      <vt:lpstr>Simple Reaction Times</vt:lpstr>
      <vt:lpstr>Choice Reaction Times</vt:lpstr>
      <vt:lpstr>Choice Reaction Times</vt:lpstr>
      <vt:lpstr>PowerPoint Presentation</vt:lpstr>
      <vt:lpstr>PowerPoint Presentation</vt:lpstr>
      <vt:lpstr>PowerPoint Presentation</vt:lpstr>
      <vt:lpstr>Three Thresholds</vt:lpstr>
      <vt:lpstr>PowerPoint Presentation</vt:lpstr>
      <vt:lpstr>Fitts’s Law</vt:lpstr>
      <vt:lpstr>Fitts’s Law</vt:lpstr>
      <vt:lpstr>Fitts’s Law</vt:lpstr>
      <vt:lpstr>Fitts’s Law</vt:lpstr>
      <vt:lpstr>Visual Information Seeking Mantra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122</cp:revision>
  <dcterms:created xsi:type="dcterms:W3CDTF">2017-02-02T16:52:53Z</dcterms:created>
  <dcterms:modified xsi:type="dcterms:W3CDTF">2017-02-02T22:45:43Z</dcterms:modified>
</cp:coreProperties>
</file>