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85" r:id="rId3"/>
    <p:sldId id="294" r:id="rId4"/>
    <p:sldId id="292" r:id="rId5"/>
    <p:sldId id="295" r:id="rId6"/>
    <p:sldId id="296" r:id="rId7"/>
    <p:sldId id="297" r:id="rId8"/>
    <p:sldId id="302" r:id="rId9"/>
    <p:sldId id="293" r:id="rId10"/>
    <p:sldId id="298" r:id="rId11"/>
    <p:sldId id="299" r:id="rId12"/>
    <p:sldId id="286" r:id="rId13"/>
    <p:sldId id="301" r:id="rId14"/>
    <p:sldId id="287" r:id="rId15"/>
    <p:sldId id="28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667" autoAdjust="0"/>
    <p:restoredTop sz="86372" autoAdjust="0"/>
  </p:normalViewPr>
  <p:slideViewPr>
    <p:cSldViewPr>
      <p:cViewPr varScale="1">
        <p:scale>
          <a:sx n="96" d="100"/>
          <a:sy n="96" d="100"/>
        </p:scale>
        <p:origin x="-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68" y="16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4624F-BF29-2F47-9354-F7A1316DE107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A070-A2A8-C64F-BE84-65E10949A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1360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020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6716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mentioned in </a:t>
            </a:r>
            <a:r>
              <a:rPr lang="en-US" smtClean="0"/>
              <a:t>the taxonomy.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346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communicated clearly.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6499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Written</a:t>
            </a:r>
            <a:r>
              <a:rPr lang="en-US" baseline="0" dirty="0"/>
              <a:t> for tool devs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9539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9539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9539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all inclusive,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areas to think about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9539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talk about navigation</a:t>
            </a:r>
            <a:r>
              <a:rPr lang="en-US" baseline="0" dirty="0" smtClean="0"/>
              <a:t> in a different segment.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71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= mark</a:t>
            </a:r>
            <a:r>
              <a:rPr lang="en-US" baseline="0" dirty="0" smtClean="0"/>
              <a:t> something as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7765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Interaction Techniques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315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2392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When a </a:t>
            </a:r>
            <a:r>
              <a:rPr lang="en-US" sz="3600" b="1" dirty="0" smtClean="0"/>
              <a:t>large</a:t>
            </a:r>
            <a:r>
              <a:rPr lang="en-US" sz="3600" dirty="0" smtClean="0"/>
              <a:t> number of items:</a:t>
            </a:r>
          </a:p>
          <a:p>
            <a:r>
              <a:rPr lang="en-US" sz="3600" dirty="0" smtClean="0"/>
              <a:t>Scroll</a:t>
            </a:r>
          </a:p>
          <a:p>
            <a:r>
              <a:rPr lang="en-US" sz="3600" dirty="0" smtClean="0"/>
              <a:t>Hierarchy</a:t>
            </a:r>
          </a:p>
          <a:p>
            <a:r>
              <a:rPr lang="en-US" sz="3600" dirty="0" smtClean="0"/>
              <a:t>Search with autocomplete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7-01-29 at 11.57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191000"/>
            <a:ext cx="5080000" cy="2159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 descr="datavalidationscroll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91000"/>
            <a:ext cx="2438400" cy="237837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2429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Mouseover</a:t>
            </a:r>
            <a:r>
              <a:rPr lang="en-US" sz="3600" dirty="0" smtClean="0"/>
              <a:t>/hover</a:t>
            </a:r>
          </a:p>
          <a:p>
            <a:r>
              <a:rPr lang="en-US" sz="3600" dirty="0" smtClean="0"/>
              <a:t>Sticky </a:t>
            </a:r>
            <a:r>
              <a:rPr lang="en-US" sz="3600" dirty="0" err="1" smtClean="0"/>
              <a:t>mouseover</a:t>
            </a:r>
            <a:endParaRPr lang="en-US" sz="3600" dirty="0" smtClean="0"/>
          </a:p>
          <a:p>
            <a:r>
              <a:rPr lang="en-US" sz="3600" dirty="0" smtClean="0"/>
              <a:t>Tap/click</a:t>
            </a:r>
          </a:p>
          <a:p>
            <a:r>
              <a:rPr lang="en-US" sz="3600" dirty="0" smtClean="0"/>
              <a:t>Drag</a:t>
            </a:r>
          </a:p>
          <a:p>
            <a:r>
              <a:rPr lang="en-US" sz="3600" dirty="0" smtClean="0"/>
              <a:t>Keyboard </a:t>
            </a:r>
            <a:br>
              <a:rPr lang="en-US" sz="3600" dirty="0" smtClean="0"/>
            </a:br>
            <a:r>
              <a:rPr lang="en-US" sz="3600" dirty="0" smtClean="0"/>
              <a:t>(tab, keyboard </a:t>
            </a:r>
            <a:br>
              <a:rPr lang="en-US" sz="3600" dirty="0" smtClean="0"/>
            </a:br>
            <a:r>
              <a:rPr lang="en-US" sz="3600" dirty="0" smtClean="0"/>
              <a:t>cursor)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7-01-29 at 7.18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75" y="2362200"/>
            <a:ext cx="6207125" cy="341176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963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Annotation</a:t>
            </a:r>
            <a:endParaRPr lang="en-US" dirty="0"/>
          </a:p>
        </p:txBody>
      </p:sp>
      <p:pic>
        <p:nvPicPr>
          <p:cNvPr id="4" name="Picture 3" descr="Screen Shot 2017-01-08 at 1.37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8200" y="1447800"/>
            <a:ext cx="7304529" cy="4986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351454"/>
            <a:ext cx="272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[Kong &amp; </a:t>
            </a:r>
            <a:r>
              <a:rPr lang="en-US" dirty="0" err="1" smtClean="0"/>
              <a:t>Agrawala</a:t>
            </a:r>
            <a:r>
              <a:rPr lang="en-US" dirty="0" smtClean="0"/>
              <a:t>, 2009]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7775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Drag</a:t>
            </a:r>
          </a:p>
          <a:p>
            <a:r>
              <a:rPr lang="en-US" sz="3600" dirty="0" smtClean="0"/>
              <a:t>Keyboard (e.g., arrow keys)</a:t>
            </a:r>
          </a:p>
          <a:p>
            <a:r>
              <a:rPr lang="en-US" sz="3600" dirty="0" smtClean="0"/>
              <a:t>Sort by selection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7-01-29 at 7.26.24 PM.png"/>
          <p:cNvPicPr>
            <a:picLocks noChangeAspect="1"/>
          </p:cNvPicPr>
          <p:nvPr/>
        </p:nvPicPr>
        <p:blipFill>
          <a:blip r:embed="rId2"/>
          <a:srcRect r="28094" b="11429"/>
          <a:stretch>
            <a:fillRect/>
          </a:stretch>
        </p:blipFill>
        <p:spPr>
          <a:xfrm>
            <a:off x="381000" y="3505200"/>
            <a:ext cx="5384103" cy="3260402"/>
          </a:xfrm>
          <a:prstGeom prst="rect">
            <a:avLst/>
          </a:prstGeom>
        </p:spPr>
      </p:pic>
      <p:pic>
        <p:nvPicPr>
          <p:cNvPr id="6" name="Picture 5" descr="sortbycolumn_3.png"/>
          <p:cNvPicPr>
            <a:picLocks noChangeAspect="1"/>
          </p:cNvPicPr>
          <p:nvPr/>
        </p:nvPicPr>
        <p:blipFill>
          <a:blip r:embed="rId3"/>
          <a:srcRect l="61390"/>
          <a:stretch>
            <a:fillRect/>
          </a:stretch>
        </p:blipFill>
        <p:spPr>
          <a:xfrm>
            <a:off x="5562600" y="3048000"/>
            <a:ext cx="3530510" cy="3346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59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Select and apply</a:t>
            </a:r>
          </a:p>
          <a:p>
            <a:r>
              <a:rPr lang="en-US" sz="3600" dirty="0" smtClean="0"/>
              <a:t>Select and use keyboard (e.g., delete key)</a:t>
            </a:r>
          </a:p>
          <a:p>
            <a:r>
              <a:rPr lang="en-US" sz="3600" dirty="0" smtClean="0"/>
              <a:t>Drag out</a:t>
            </a:r>
          </a:p>
          <a:p>
            <a:r>
              <a:rPr lang="en-US" sz="3600" dirty="0" smtClean="0"/>
              <a:t>Swipe right or left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wipe-to-delete-427x480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26" y="2819400"/>
            <a:ext cx="4876374" cy="548163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831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2819400"/>
            <a:ext cx="3124200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Explore</a:t>
            </a:r>
            <a:endParaRPr lang="en-US" sz="2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810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Interactive Dynamics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2171" y="5791200"/>
            <a:ext cx="31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Heer</a:t>
            </a:r>
            <a:r>
              <a:rPr lang="en-US" dirty="0" smtClean="0"/>
              <a:t> &amp; </a:t>
            </a:r>
            <a:r>
              <a:rPr lang="en-US" dirty="0" err="1" smtClean="0"/>
              <a:t>Shneiderman</a:t>
            </a:r>
            <a:r>
              <a:rPr lang="en-US" dirty="0" smtClean="0"/>
              <a:t>, 2012)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52400" y="3352800"/>
            <a:ext cx="95250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813561"/>
          <a:ext cx="8229600" cy="94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7812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 and View Specification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Visualize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data by choosing visual encodings.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Filter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out data to focus on relevant items.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Sort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items to expose patterns.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Derive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values or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models from source data.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3874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Taxonomy of Interactive Dynamics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2171" y="5791200"/>
            <a:ext cx="31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Heer</a:t>
            </a:r>
            <a:r>
              <a:rPr lang="en-US" dirty="0" smtClean="0"/>
              <a:t> &amp; </a:t>
            </a:r>
            <a:r>
              <a:rPr lang="en-US" dirty="0" err="1" smtClean="0"/>
              <a:t>Shneiderman</a:t>
            </a:r>
            <a:r>
              <a:rPr lang="en-US" dirty="0" smtClean="0"/>
              <a:t>, 2012)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52400" y="2209800"/>
            <a:ext cx="9525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52400" y="4419600"/>
            <a:ext cx="9525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2819400"/>
          <a:ext cx="8229600" cy="94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7812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View Manipulation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Select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items to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highlight, filter, or manipulate them.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Navigate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to examine high-level patterns and low-level detail.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Coordinate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views for linked, multidimensional exploration.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Organize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multiple windows and workspaces.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1872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Interactive Dynamics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2171" y="5791200"/>
            <a:ext cx="31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Heer</a:t>
            </a:r>
            <a:r>
              <a:rPr lang="en-US" dirty="0" smtClean="0"/>
              <a:t> &amp; </a:t>
            </a:r>
            <a:r>
              <a:rPr lang="en-US" dirty="0" err="1" smtClean="0"/>
              <a:t>Shneiderman</a:t>
            </a:r>
            <a:r>
              <a:rPr lang="en-US" dirty="0" smtClean="0"/>
              <a:t>, 2012)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4008121"/>
          <a:ext cx="8229600" cy="94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7812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Process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 and Provenance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Record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analysis histories for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revisitation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review and sharing.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Annotate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patterns to document findings.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Share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views and annotations to enable collaboration.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Guide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users through analysis tasks or stories.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6193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2171" y="5791200"/>
            <a:ext cx="31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Heer</a:t>
            </a:r>
            <a:r>
              <a:rPr lang="en-US" dirty="0" smtClean="0"/>
              <a:t> &amp; </a:t>
            </a:r>
            <a:r>
              <a:rPr lang="en-US" dirty="0" err="1" smtClean="0"/>
              <a:t>Shneiderman</a:t>
            </a:r>
            <a:r>
              <a:rPr lang="en-US" dirty="0" smtClean="0"/>
              <a:t>, 2012)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813561"/>
          <a:ext cx="8229600" cy="283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7812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 and View Specification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Visualize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data by choosing visual encodings.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Filter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out data to focus on relevant items.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Sort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items to expose patterns.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Derive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values or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models from source data.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1296">
                <a:tc>
                  <a:txBody>
                    <a:bodyPr/>
                    <a:lstStyle/>
                    <a:p>
                      <a:r>
                        <a:rPr lang="en-US" dirty="0" smtClean="0"/>
                        <a:t>View Manipulation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Select </a:t>
                      </a:r>
                      <a:r>
                        <a:rPr lang="en-US" sz="1400" dirty="0" smtClean="0"/>
                        <a:t>items to</a:t>
                      </a:r>
                      <a:r>
                        <a:rPr lang="en-US" sz="1400" baseline="0" dirty="0" smtClean="0"/>
                        <a:t> highlight, filter, or manipulate them.</a:t>
                      </a:r>
                    </a:p>
                    <a:p>
                      <a:r>
                        <a:rPr lang="en-US" sz="1400" b="1" baseline="0" dirty="0" smtClean="0"/>
                        <a:t>Navigate </a:t>
                      </a:r>
                      <a:r>
                        <a:rPr lang="en-US" sz="1400" baseline="0" dirty="0" smtClean="0"/>
                        <a:t>to examine high-level patterns and low-level detail.</a:t>
                      </a:r>
                    </a:p>
                    <a:p>
                      <a:r>
                        <a:rPr lang="en-US" sz="1400" b="1" baseline="0" dirty="0" smtClean="0"/>
                        <a:t>Coordinate </a:t>
                      </a:r>
                      <a:r>
                        <a:rPr lang="en-US" sz="1400" baseline="0" dirty="0" smtClean="0"/>
                        <a:t>views for linked, multidimensional exploration.</a:t>
                      </a:r>
                    </a:p>
                    <a:p>
                      <a:r>
                        <a:rPr lang="en-US" sz="1400" b="1" baseline="0" dirty="0" smtClean="0"/>
                        <a:t>Organize </a:t>
                      </a:r>
                      <a:r>
                        <a:rPr lang="en-US" sz="1400" baseline="0" dirty="0" smtClean="0"/>
                        <a:t>multiple windows and workspaces.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1296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and Provenance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Record </a:t>
                      </a:r>
                      <a:r>
                        <a:rPr lang="en-US" sz="1400" dirty="0" smtClean="0"/>
                        <a:t>analysis histories for </a:t>
                      </a:r>
                      <a:r>
                        <a:rPr lang="en-US" sz="1400" dirty="0" err="1" smtClean="0"/>
                        <a:t>revisitation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review and sharing.</a:t>
                      </a:r>
                    </a:p>
                    <a:p>
                      <a:r>
                        <a:rPr lang="en-US" sz="1400" b="1" baseline="0" dirty="0" smtClean="0"/>
                        <a:t>Annotate </a:t>
                      </a:r>
                      <a:r>
                        <a:rPr lang="en-US" sz="1400" baseline="0" dirty="0" smtClean="0"/>
                        <a:t>patterns to document findings.</a:t>
                      </a:r>
                    </a:p>
                    <a:p>
                      <a:r>
                        <a:rPr lang="en-US" sz="1400" b="1" baseline="0" dirty="0" smtClean="0"/>
                        <a:t>Share </a:t>
                      </a:r>
                      <a:r>
                        <a:rPr lang="en-US" sz="1400" baseline="0" dirty="0" smtClean="0"/>
                        <a:t>views and annotations to enable collaboration.</a:t>
                      </a:r>
                    </a:p>
                    <a:p>
                      <a:r>
                        <a:rPr lang="en-US" sz="1400" b="1" baseline="0" dirty="0" smtClean="0"/>
                        <a:t>Guide </a:t>
                      </a:r>
                      <a:r>
                        <a:rPr lang="en-US" sz="1400" baseline="0" dirty="0" smtClean="0"/>
                        <a:t>users through analysis tasks or stories.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895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Fundamental Interactions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Filter to focus on certain data </a:t>
            </a:r>
          </a:p>
          <a:p>
            <a:pPr marL="0" indent="0">
              <a:buNone/>
            </a:pPr>
            <a:r>
              <a:rPr lang="en-US" sz="4000" dirty="0" smtClean="0"/>
              <a:t>(e.g., time segment, categories)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9858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When a </a:t>
            </a:r>
            <a:r>
              <a:rPr lang="en-US" sz="4000" b="1" dirty="0" smtClean="0"/>
              <a:t>small</a:t>
            </a:r>
            <a:r>
              <a:rPr lang="en-US" sz="4000" dirty="0" smtClean="0"/>
              <a:t> number of items:</a:t>
            </a:r>
          </a:p>
          <a:p>
            <a:r>
              <a:rPr lang="en-US" sz="4000" dirty="0" smtClean="0"/>
              <a:t>Radio buttons</a:t>
            </a:r>
          </a:p>
          <a:p>
            <a:r>
              <a:rPr lang="en-US" sz="4000" dirty="0" smtClean="0"/>
              <a:t>Check boxes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7-01-29 at 11.43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89400"/>
            <a:ext cx="1612900" cy="1625600"/>
          </a:xfrm>
          <a:prstGeom prst="rect">
            <a:avLst/>
          </a:prstGeom>
        </p:spPr>
      </p:pic>
      <p:pic>
        <p:nvPicPr>
          <p:cNvPr id="6" name="Picture 5" descr="r7UVQ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051300"/>
            <a:ext cx="3886200" cy="16383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6717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415</Words>
  <Application>Microsoft Macintosh PowerPoint</Application>
  <PresentationFormat>On-screen Show (4:3)</PresentationFormat>
  <Paragraphs>89</Paragraphs>
  <Slides>15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Common Interaction Techniques</vt:lpstr>
      <vt:lpstr>Slide 2</vt:lpstr>
      <vt:lpstr>Taxonomy of Interactive Dynamics</vt:lpstr>
      <vt:lpstr>Taxonomy of Interactive Dynamics</vt:lpstr>
      <vt:lpstr>Taxonomy of Interactive Dynamics</vt:lpstr>
      <vt:lpstr>Slide 6</vt:lpstr>
      <vt:lpstr>Slide 7</vt:lpstr>
      <vt:lpstr>Filter </vt:lpstr>
      <vt:lpstr>Filter </vt:lpstr>
      <vt:lpstr>Filter </vt:lpstr>
      <vt:lpstr>Selection</vt:lpstr>
      <vt:lpstr>Perceptual Annotation</vt:lpstr>
      <vt:lpstr>Sort</vt:lpstr>
      <vt:lpstr>Deletion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125</cp:revision>
  <dcterms:created xsi:type="dcterms:W3CDTF">2017-02-01T20:38:04Z</dcterms:created>
  <dcterms:modified xsi:type="dcterms:W3CDTF">2017-02-01T20:48:23Z</dcterms:modified>
</cp:coreProperties>
</file>