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49" r:id="rId3"/>
    <p:sldId id="297" r:id="rId4"/>
    <p:sldId id="360" r:id="rId5"/>
    <p:sldId id="296" r:id="rId6"/>
    <p:sldId id="312" r:id="rId7"/>
    <p:sldId id="313" r:id="rId8"/>
    <p:sldId id="314" r:id="rId9"/>
    <p:sldId id="315" r:id="rId10"/>
    <p:sldId id="316" r:id="rId11"/>
    <p:sldId id="317" r:id="rId12"/>
    <p:sldId id="322" r:id="rId13"/>
    <p:sldId id="326" r:id="rId14"/>
    <p:sldId id="327" r:id="rId15"/>
    <p:sldId id="328" r:id="rId16"/>
    <p:sldId id="329" r:id="rId17"/>
    <p:sldId id="330" r:id="rId18"/>
    <p:sldId id="359" r:id="rId19"/>
    <p:sldId id="361" r:id="rId20"/>
    <p:sldId id="298" r:id="rId21"/>
    <p:sldId id="299" r:id="rId22"/>
    <p:sldId id="301" r:id="rId23"/>
    <p:sldId id="302" r:id="rId24"/>
    <p:sldId id="374" r:id="rId25"/>
    <p:sldId id="332" r:id="rId26"/>
    <p:sldId id="372" r:id="rId27"/>
    <p:sldId id="365" r:id="rId28"/>
    <p:sldId id="367" r:id="rId29"/>
    <p:sldId id="369" r:id="rId30"/>
    <p:sldId id="370" r:id="rId31"/>
    <p:sldId id="371" r:id="rId32"/>
    <p:sldId id="364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0513" autoAdjust="0"/>
    <p:restoredTop sz="86372" autoAdjust="0"/>
  </p:normalViewPr>
  <p:slideViewPr>
    <p:cSldViewPr>
      <p:cViewPr varScale="1">
        <p:scale>
          <a:sx n="96" d="100"/>
          <a:sy n="96" d="100"/>
        </p:scale>
        <p:origin x="-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window's worth, you need to navigate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8283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Zoomed in, you get details for each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304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pan target runs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1320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the</a:t>
            </a:r>
            <a:r>
              <a:rPr lang="en-US" baseline="0" dirty="0" smtClean="0"/>
              <a:t> start and finish are near the same zoom factor but far apart by panning?</a:t>
            </a:r>
          </a:p>
          <a:p>
            <a:r>
              <a:rPr lang="en-US" baseline="0" dirty="0" smtClean="0"/>
              <a:t>Can't just interpolate</a:t>
            </a:r>
          </a:p>
          <a:p>
            <a:r>
              <a:rPr lang="en-US" baseline="0" dirty="0" smtClean="0"/>
              <a:t>Too much optic flow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75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</a:t>
            </a:r>
            <a:r>
              <a:rPr lang="en-US" baseline="0" dirty="0" smtClean="0"/>
              <a:t> dominated by pan, can seem to take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447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 out, pan a little,</a:t>
            </a:r>
            <a:r>
              <a:rPr lang="en-US" baseline="0" dirty="0" smtClean="0"/>
              <a:t> zoom back in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690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 want a</a:t>
            </a:r>
            <a:r>
              <a:rPr lang="en-US" baseline="0" dirty="0" smtClean="0"/>
              <a:t> smooth experience</a:t>
            </a:r>
          </a:p>
          <a:p>
            <a:r>
              <a:rPr lang="en-US" baseline="0" dirty="0" smtClean="0"/>
              <a:t>How do you figure out the best trajectory?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33220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Wijk</a:t>
            </a:r>
            <a:r>
              <a:rPr lang="en-US" dirty="0" smtClean="0"/>
              <a:t> and </a:t>
            </a:r>
            <a:r>
              <a:rPr lang="en-US" dirty="0" err="1" smtClean="0"/>
              <a:t>Nuij</a:t>
            </a:r>
            <a:r>
              <a:rPr lang="en-US" dirty="0" smtClean="0"/>
              <a:t> studied what</a:t>
            </a:r>
            <a:r>
              <a:rPr lang="en-US" baseline="0" dirty="0" smtClean="0"/>
              <a:t> users prefer.</a:t>
            </a:r>
          </a:p>
          <a:p>
            <a:r>
              <a:rPr lang="en-US" dirty="0" smtClean="0"/>
              <a:t>Change in rho</a:t>
            </a:r>
          </a:p>
          <a:p>
            <a:r>
              <a:rPr lang="en-US" dirty="0" smtClean="0"/>
              <a:t>Trade-off between zooming and panning –</a:t>
            </a:r>
          </a:p>
          <a:p>
            <a:r>
              <a:rPr lang="en-US" dirty="0" smtClean="0"/>
              <a:t> people preferred more perception</a:t>
            </a:r>
            <a:r>
              <a:rPr lang="en-US" baseline="0" dirty="0" smtClean="0"/>
              <a:t> of zooming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9104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r>
              <a:rPr lang="en-US" baseline="0" dirty="0" smtClean="0"/>
              <a:t> has automatic transitions for zoom behavior using </a:t>
            </a:r>
            <a:r>
              <a:rPr lang="en-US" baseline="0" dirty="0" err="1" smtClean="0"/>
              <a:t>transition.call</a:t>
            </a:r>
            <a:r>
              <a:rPr lang="en-US" baseline="0" dirty="0" smtClean="0"/>
              <a:t> applies van</a:t>
            </a:r>
            <a:r>
              <a:rPr lang="en-US" baseline="0" dirty="0" err="1" smtClean="0"/>
              <a:t>Wijk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Nuij’s</a:t>
            </a:r>
            <a:r>
              <a:rPr lang="en-US" baseline="0" dirty="0" smtClean="0"/>
              <a:t> zooming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bl.ocks.org</a:t>
            </a:r>
            <a:r>
              <a:rPr lang="en-US" dirty="0" smtClean="0"/>
              <a:t>/</a:t>
            </a:r>
            <a:r>
              <a:rPr lang="en-US" dirty="0" err="1" smtClean="0"/>
              <a:t>mbostock</a:t>
            </a:r>
            <a:r>
              <a:rPr lang="en-US" dirty="0" smtClean="0"/>
              <a:t>/6238040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4214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813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49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Fundamental problem: show detail but also show everything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61408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 has sample code, Brush</a:t>
            </a:r>
            <a:r>
              <a:rPr lang="en-US" baseline="0" dirty="0" smtClean="0"/>
              <a:t> and Zoom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2580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</a:t>
            </a:r>
            <a:r>
              <a:rPr lang="en-US" baseline="0" dirty="0" err="1" smtClean="0"/>
              <a:t>citeseerx.ist.psu.edu/viewdoc/download?doi</a:t>
            </a:r>
            <a:r>
              <a:rPr lang="en-US" baseline="0" dirty="0" smtClean="0"/>
              <a:t>=10.1.1.443.1483&amp;rep=rep1&amp;type=</a:t>
            </a:r>
            <a:r>
              <a:rPr lang="en-US" baseline="0" dirty="0" err="1" smtClean="0"/>
              <a:t>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9647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536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 a table of small multiples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zoomed rows, columns show detail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applies spatial concept to graphs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6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tree diagram, not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also called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hypertree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selected node centered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farther away branches are more compressed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141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JIT library includes a </a:t>
            </a:r>
            <a:r>
              <a:rPr lang="en-US" dirty="0" err="1" smtClean="0"/>
              <a:t>hypertree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53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tools keep</a:t>
            </a:r>
            <a:r>
              <a:rPr lang="en-US" baseline="0" dirty="0"/>
              <a:t> getting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4546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tools keep</a:t>
            </a:r>
            <a:r>
              <a:rPr lang="en-US" baseline="0"/>
              <a:t> getting better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Zooming=magnifying</a:t>
            </a:r>
          </a:p>
          <a:p>
            <a:r>
              <a:rPr lang="en-US" dirty="0"/>
              <a:t>Panning=moving side to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830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923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– makes details bigger/smaller</a:t>
            </a:r>
          </a:p>
          <a:p>
            <a:r>
              <a:rPr lang="en-US" baseline="0" dirty="0" smtClean="0"/>
              <a:t>Semantic – different representation (good maps do this)</a:t>
            </a:r>
          </a:p>
          <a:p>
            <a:r>
              <a:rPr lang="en-US" baseline="0" dirty="0" smtClean="0"/>
              <a:t>Intelligent = Fisheye = focus plus context, zoom within fixed overview, distort edges of zoomed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5497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Powers of Ten movie outbound is standard, inbound is semantic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279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home town</a:t>
            </a:r>
          </a:p>
          <a:p>
            <a:r>
              <a:rPr lang="en-US" dirty="0" smtClean="0"/>
              <a:t>Notice A marker</a:t>
            </a:r>
          </a:p>
          <a:p>
            <a:r>
              <a:rPr lang="en-US" dirty="0" smtClean="0"/>
              <a:t>Almost</a:t>
            </a:r>
            <a:r>
              <a:rPr lang="en-US" baseline="0" dirty="0" smtClean="0"/>
              <a:t> nothing there, just a couple street labels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74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new detail that wasn't </a:t>
            </a:r>
            <a:r>
              <a:rPr lang="en-US" smtClean="0"/>
              <a:t>there</a:t>
            </a:r>
            <a:r>
              <a:rPr lang="en-US" baseline="0" smtClean="0"/>
              <a:t>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913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UI for Windows 8</a:t>
            </a:r>
          </a:p>
          <a:p>
            <a:r>
              <a:rPr lang="en-US" dirty="0" smtClean="0"/>
              <a:t>Zoomed out, see</a:t>
            </a:r>
            <a:r>
              <a:rPr lang="en-US" baseline="0" dirty="0" smtClean="0"/>
              <a:t> a summary of messages for each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489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942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Zoomed-in view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96331"/>
            <a:ext cx="5207000" cy="29337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128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and Panning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Zooming is logarithmic</a:t>
            </a:r>
          </a:p>
          <a:p>
            <a:r>
              <a:rPr lang="en-US" sz="3600" dirty="0" smtClean="0"/>
              <a:t>Panning is linear</a:t>
            </a:r>
          </a:p>
          <a:p>
            <a:r>
              <a:rPr lang="en-US" sz="3600" dirty="0" smtClean="0"/>
              <a:t>If calculated separately, panning can't keep up with zooming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0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and Panning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if you pan from one zoomed-in spot to another near the same zoom but far away?</a:t>
            </a:r>
          </a:p>
          <a:p>
            <a:r>
              <a:rPr lang="en-US" sz="3600" dirty="0" smtClean="0"/>
              <a:t>How do you keep it smooth and efficient?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7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37084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Pan </a:t>
            </a:r>
            <a:r>
              <a:rPr lang="en-US" sz="3600" dirty="0" err="1" smtClean="0"/>
              <a:t>waaaaaaay</a:t>
            </a:r>
            <a:r>
              <a:rPr lang="en-US" sz="3600" dirty="0" smtClean="0"/>
              <a:t> over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25800" y="3937000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3938588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3938588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03600" y="42232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15" name="Oval 14"/>
          <p:cNvSpPr/>
          <p:nvPr/>
        </p:nvSpPr>
        <p:spPr>
          <a:xfrm>
            <a:off x="3071994" y="3999762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2897" y="4002088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14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47117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3600" y="52265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Zoom out, pan, then zoom back in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882900" y="3668712"/>
            <a:ext cx="1689100" cy="100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29100" y="3325812"/>
            <a:ext cx="774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718844" y="3612356"/>
            <a:ext cx="1687512" cy="11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5800" y="5103812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510540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5105400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08494" y="5163081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097" y="5165407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446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47117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3600" y="52265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Zoom out, pan, then zoom back in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smoothly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25800" y="5103812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510540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5105400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187700" y="2842683"/>
            <a:ext cx="2882900" cy="2110317"/>
          </a:xfrm>
          <a:custGeom>
            <a:avLst/>
            <a:gdLst>
              <a:gd name="connsiteX0" fmla="*/ 0 w 2882900"/>
              <a:gd name="connsiteY0" fmla="*/ 2110317 h 2110317"/>
              <a:gd name="connsiteX1" fmla="*/ 1295400 w 2882900"/>
              <a:gd name="connsiteY1" fmla="*/ 2117 h 2110317"/>
              <a:gd name="connsiteX2" fmla="*/ 2882900 w 2882900"/>
              <a:gd name="connsiteY2" fmla="*/ 2097617 h 21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900" h="2110317">
                <a:moveTo>
                  <a:pt x="0" y="2110317"/>
                </a:moveTo>
                <a:cubicBezTo>
                  <a:pt x="407458" y="1057275"/>
                  <a:pt x="814917" y="4234"/>
                  <a:pt x="1295400" y="2117"/>
                </a:cubicBezTo>
                <a:cubicBezTo>
                  <a:pt x="1775883" y="0"/>
                  <a:pt x="2329391" y="1048808"/>
                  <a:pt x="2882900" y="2097617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34597" y="5171971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2500" y="5174297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Wijk</a:t>
            </a:r>
            <a:r>
              <a:rPr lang="en-US" dirty="0" smtClean="0"/>
              <a:t> and </a:t>
            </a:r>
            <a:r>
              <a:rPr lang="en-US" dirty="0" err="1" smtClean="0"/>
              <a:t>Nuij</a:t>
            </a:r>
            <a:r>
              <a:rPr lang="en-US" dirty="0" smtClean="0"/>
              <a:t>, 2003</a:t>
            </a:r>
            <a:endParaRPr lang="en-US" dirty="0"/>
          </a:p>
        </p:txBody>
      </p:sp>
      <p:pic>
        <p:nvPicPr>
          <p:cNvPr id="6" name="Content Placeholder 5" descr="Screen Shot 2014-02-07 at 4.08.25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113" r="-13113"/>
          <a:stretch>
            <a:fillRect/>
          </a:stretch>
        </p:blipFill>
        <p:spPr>
          <a:xfrm>
            <a:off x="-228600" y="2057400"/>
            <a:ext cx="5597052" cy="3078163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7" descr="Screen Shot 2014-02-07 at 4.08.42 PM.png"/>
          <p:cNvPicPr>
            <a:picLocks noChangeAspect="1"/>
          </p:cNvPicPr>
          <p:nvPr/>
        </p:nvPicPr>
        <p:blipFill>
          <a:blip r:embed="rId4"/>
          <a:srcRect l="-17582" r="-17582"/>
          <a:stretch>
            <a:fillRect/>
          </a:stretch>
        </p:blipFill>
        <p:spPr>
          <a:xfrm>
            <a:off x="3810000" y="2057400"/>
            <a:ext cx="5819317" cy="3200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241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/>
              <a:t>A</a:t>
            </a:r>
            <a:r>
              <a:rPr lang="en-US" sz="3600" dirty="0" smtClean="0"/>
              <a:t>utomatic transitions for zoom behavior</a:t>
            </a:r>
          </a:p>
          <a:p>
            <a:pPr marL="0" indent="0" algn="ctr">
              <a:buNone/>
            </a:pPr>
            <a:r>
              <a:rPr lang="en-US" sz="3600" dirty="0" err="1" smtClean="0">
                <a:latin typeface="Courier"/>
                <a:cs typeface="Courier"/>
              </a:rPr>
              <a:t>transition.call()</a:t>
            </a:r>
            <a:endParaRPr lang="en-US" sz="3600" dirty="0">
              <a:latin typeface="Courier"/>
              <a:cs typeface="Courier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3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Overview Plus Detail</a:t>
            </a:r>
            <a:endParaRPr lang="en-US" sz="3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093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Plus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Overview and detail shown simultaneously</a:t>
            </a:r>
          </a:p>
          <a:p>
            <a:r>
              <a:rPr lang="en-US" sz="3600" dirty="0" smtClean="0"/>
              <a:t>Two separate views</a:t>
            </a:r>
          </a:p>
          <a:p>
            <a:r>
              <a:rPr lang="en-US" sz="3600" dirty="0" smtClean="0"/>
              <a:t>No distortion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91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Zooming and </a:t>
            </a:r>
            <a:r>
              <a:rPr lang="en-US" sz="3600" dirty="0" smtClean="0"/>
              <a:t>panning</a:t>
            </a:r>
          </a:p>
          <a:p>
            <a:r>
              <a:rPr lang="en-US" sz="3600" dirty="0" smtClean="0"/>
              <a:t>Overview plus detail</a:t>
            </a:r>
          </a:p>
          <a:p>
            <a:r>
              <a:rPr lang="en-US" sz="3600" dirty="0" smtClean="0"/>
              <a:t>Focus plus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Techniques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11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  <a:endParaRPr lang="en-US" dirty="0"/>
          </a:p>
        </p:txBody>
      </p:sp>
      <p:pic>
        <p:nvPicPr>
          <p:cNvPr id="4" name="Content Placeholder 3" descr="Screen Shot 2014-02-03 at 8.55.5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5787" r="-357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071777" y="5301660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}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760038">
            <a:off x="3540699" y="3386904"/>
            <a:ext cx="1951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Detail</a:t>
            </a:r>
            <a:endParaRPr lang="en-US" sz="45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78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User has to shift attention</a:t>
            </a:r>
          </a:p>
          <a:p>
            <a:r>
              <a:rPr lang="en-US" sz="3600" dirty="0" smtClean="0"/>
              <a:t>Both views take up space</a:t>
            </a:r>
          </a:p>
          <a:p>
            <a:r>
              <a:rPr lang="en-US" sz="3600" dirty="0" smtClean="0"/>
              <a:t>You lose some context in overview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6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http://bl.ocks.org/mbostock/1667367</a:t>
            </a:r>
            <a:endParaRPr lang="en-US" sz="3200" dirty="0"/>
          </a:p>
        </p:txBody>
      </p:sp>
      <p:pic>
        <p:nvPicPr>
          <p:cNvPr id="5" name="Picture 4" descr="Screen Shot 2014-02-04 at 3.54.41 PM.png"/>
          <p:cNvPicPr>
            <a:picLocks noChangeAspect="1"/>
          </p:cNvPicPr>
          <p:nvPr/>
        </p:nvPicPr>
        <p:blipFill>
          <a:blip r:embed="rId3"/>
          <a:srcRect t="12669"/>
          <a:stretch>
            <a:fillRect/>
          </a:stretch>
        </p:blipFill>
        <p:spPr>
          <a:xfrm>
            <a:off x="457200" y="2076808"/>
            <a:ext cx="8408946" cy="45438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524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Brush &amp; Zoom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Zoom</a:t>
            </a:r>
            <a:endParaRPr lang="en-US" dirty="0"/>
          </a:p>
        </p:txBody>
      </p:sp>
      <p:pic>
        <p:nvPicPr>
          <p:cNvPr id="4" name="Picture 3" descr="Screen Shot 2017-01-22 at 10.31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39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6210181"/>
            <a:ext cx="9143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Source: </a:t>
            </a:r>
            <a:r>
              <a:rPr lang="en-US" sz="1400" dirty="0" err="1"/>
              <a:t>Javed</a:t>
            </a:r>
            <a:r>
              <a:rPr lang="en-US" sz="1400" dirty="0"/>
              <a:t>, W., &amp; </a:t>
            </a:r>
            <a:r>
              <a:rPr lang="en-US" sz="1400" dirty="0" err="1"/>
              <a:t>Elmqvist</a:t>
            </a:r>
            <a:r>
              <a:rPr lang="en-US" sz="1400" dirty="0"/>
              <a:t>, N. (2010, March). Stack zooming for multi-focus interaction in time-series data visualization. In </a:t>
            </a:r>
            <a:r>
              <a:rPr lang="en-US" sz="1400" i="1" dirty="0"/>
              <a:t>Visualization Symposium (</a:t>
            </a:r>
            <a:r>
              <a:rPr lang="en-US" sz="1400" i="1" dirty="0" err="1"/>
              <a:t>PacificVis</a:t>
            </a:r>
            <a:r>
              <a:rPr lang="en-US" sz="1400" i="1" dirty="0"/>
              <a:t>), 2010 IEEE Pacific</a:t>
            </a:r>
            <a:r>
              <a:rPr lang="en-US" sz="1400" dirty="0"/>
              <a:t> (pp. 33-40). IEEE.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2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Pan/Zoom vs. Overview/Detail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Why not do both?</a:t>
            </a:r>
          </a:p>
          <a:p>
            <a:pPr>
              <a:buNone/>
            </a:pPr>
            <a:r>
              <a:rPr lang="en-US" sz="3600" dirty="0" err="1" smtClean="0"/>
              <a:t>Pietriga</a:t>
            </a:r>
            <a:r>
              <a:rPr lang="en-US" sz="3600" dirty="0" smtClean="0"/>
              <a:t> et al. (2007)</a:t>
            </a:r>
          </a:p>
          <a:p>
            <a:endParaRPr lang="en-US" sz="3600" dirty="0" smtClean="0"/>
          </a:p>
          <a:p>
            <a:r>
              <a:rPr lang="en-US" sz="3600" dirty="0" smtClean="0"/>
              <a:t>Zoom and pan</a:t>
            </a:r>
          </a:p>
          <a:p>
            <a:r>
              <a:rPr lang="en-US" sz="3600" dirty="0" smtClean="0"/>
              <a:t>Fisheye distortion lens</a:t>
            </a:r>
          </a:p>
          <a:p>
            <a:r>
              <a:rPr lang="en-US" sz="3600" dirty="0" smtClean="0"/>
              <a:t>Overview + detail lens ("</a:t>
            </a:r>
            <a:r>
              <a:rPr lang="en-US" sz="3600" dirty="0" err="1" smtClean="0"/>
              <a:t>dragmag</a:t>
            </a:r>
            <a:r>
              <a:rPr lang="en-US" sz="3600" dirty="0" smtClean="0"/>
              <a:t>") (second best)</a:t>
            </a:r>
          </a:p>
          <a:p>
            <a:r>
              <a:rPr lang="en-US" sz="3600" dirty="0" smtClean="0"/>
              <a:t>Overview + detail with zoom and pan (best)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32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Focus Plus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Plus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556260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Shows overview and detail</a:t>
            </a:r>
          </a:p>
          <a:p>
            <a:r>
              <a:rPr lang="en-US" sz="3600" dirty="0" smtClean="0"/>
              <a:t>No separate </a:t>
            </a:r>
            <a:br>
              <a:rPr lang="en-US" sz="3600" dirty="0" smtClean="0"/>
            </a:br>
            <a:r>
              <a:rPr lang="en-US" sz="3600" dirty="0" smtClean="0"/>
              <a:t>view</a:t>
            </a:r>
          </a:p>
          <a:p>
            <a:r>
              <a:rPr lang="en-US" sz="3600" dirty="0" smtClean="0"/>
              <a:t>Often uses </a:t>
            </a:r>
            <a:br>
              <a:rPr lang="en-US" sz="3600" dirty="0" smtClean="0"/>
            </a:br>
            <a:r>
              <a:rPr lang="en-US" sz="3600" dirty="0" smtClean="0"/>
              <a:t>distortion to </a:t>
            </a:r>
            <a:br>
              <a:rPr lang="en-US" sz="3600" dirty="0" smtClean="0"/>
            </a:br>
            <a:r>
              <a:rPr lang="en-US" sz="3600" dirty="0" smtClean="0"/>
              <a:t>show context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1-08 at 12.0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404586" y="2362200"/>
            <a:ext cx="5434614" cy="4056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24600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www.olivierbau.com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1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TableLens</a:t>
            </a:r>
            <a:endParaRPr lang="en-US" dirty="0"/>
          </a:p>
        </p:txBody>
      </p:sp>
      <p:pic>
        <p:nvPicPr>
          <p:cNvPr id="6" name="Content Placeholder 5" descr="Screen Shot 2014-02-04 at 5.00.51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8634" r="-863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461878" y="6126163"/>
            <a:ext cx="322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Ramana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and Stuart Card, PARC, 1994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2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Hyperbolic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96" y="1522910"/>
            <a:ext cx="5029904" cy="5207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3709" y="1600200"/>
            <a:ext cx="188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Lamping, </a:t>
            </a:r>
            <a:r>
              <a:rPr lang="en-US" dirty="0" err="1" smtClean="0"/>
              <a:t>Ramana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and Peter </a:t>
            </a:r>
            <a:r>
              <a:rPr lang="en-US" dirty="0" err="1" smtClean="0"/>
              <a:t>Pirolli</a:t>
            </a:r>
            <a:r>
              <a:rPr lang="en-US" dirty="0" smtClean="0"/>
              <a:t>, PARC, 1995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25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Infovis</a:t>
            </a:r>
            <a:r>
              <a:rPr lang="en-US" dirty="0" smtClean="0"/>
              <a:t> Toolkit </a:t>
            </a:r>
            <a:r>
              <a:rPr lang="en-US" dirty="0" err="1" smtClean="0"/>
              <a:t>Hypertree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26" y="6126163"/>
            <a:ext cx="772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http://philogb.github.io/jit/static/v20/Jit/Examples/Hypertree/example1.html</a:t>
            </a:r>
          </a:p>
          <a:p>
            <a:endParaRPr lang="en-US" dirty="0"/>
          </a:p>
        </p:txBody>
      </p:sp>
      <p:pic>
        <p:nvPicPr>
          <p:cNvPr id="7" name="Content Placeholder 6" descr="Screen Shot 2014-02-03 at 10.18.16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676" r="-4676"/>
          <a:stretch>
            <a:fillRect/>
          </a:stretch>
        </p:blipFill>
        <p:spPr/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932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Zooming and Panning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67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Distorted data can be hard to interpret</a:t>
            </a:r>
          </a:p>
          <a:p>
            <a:r>
              <a:rPr lang="en-US" sz="3600" dirty="0" smtClean="0"/>
              <a:t>Distorted labels can be hard to read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3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Conformal Magnifier</a:t>
            </a:r>
            <a:endParaRPr lang="en-US" dirty="0"/>
          </a:p>
        </p:txBody>
      </p:sp>
      <p:pic>
        <p:nvPicPr>
          <p:cNvPr id="4" name="Picture 3" descr="Screen Shot 2017-01-08 at 12.18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38400" y="1447800"/>
            <a:ext cx="3968371" cy="5075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248400"/>
            <a:ext cx="2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[Zhao et al., 2012]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51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 smtClean="0"/>
              <a:t>Manipulate the </a:t>
            </a:r>
            <a:r>
              <a:rPr lang="en-US" sz="3600" i="1" dirty="0" smtClean="0"/>
              <a:t>viewport</a:t>
            </a:r>
          </a:p>
          <a:p>
            <a:pPr algn="ctr">
              <a:buNone/>
            </a:pPr>
            <a:r>
              <a:rPr lang="en-US" sz="3600" dirty="0" smtClean="0"/>
              <a:t> onto the data space</a:t>
            </a:r>
            <a:endParaRPr lang="en-US" sz="3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63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Zooming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(geometric): see more detail</a:t>
            </a:r>
          </a:p>
          <a:p>
            <a:r>
              <a:rPr lang="en-US" dirty="0" smtClean="0"/>
              <a:t>Semantic: see different representations</a:t>
            </a:r>
          </a:p>
          <a:p>
            <a:r>
              <a:rPr lang="en-US" dirty="0" smtClean="0"/>
              <a:t>Intelligent, fisheye: focus plus context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83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vs. Semantic Zooming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3806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Standard</a:t>
            </a:r>
          </a:p>
          <a:p>
            <a:endParaRPr lang="en-US" sz="2800" dirty="0" smtClean="0"/>
          </a:p>
          <a:p>
            <a:r>
              <a:rPr lang="en-US" sz="2800" dirty="0" smtClean="0"/>
              <a:t>View depends on physical properties of object</a:t>
            </a:r>
          </a:p>
          <a:p>
            <a:endParaRPr lang="en-US" sz="2800" dirty="0" smtClean="0"/>
          </a:p>
          <a:p>
            <a:r>
              <a:rPr lang="en-US" sz="2800" dirty="0" smtClean="0"/>
              <a:t>Zoom out: see smaller version</a:t>
            </a:r>
          </a:p>
          <a:p>
            <a:r>
              <a:rPr lang="en-US" sz="2800" dirty="0" smtClean="0"/>
              <a:t>Zoom in: see larger version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59784" y="1417638"/>
            <a:ext cx="3927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Semantic</a:t>
            </a:r>
          </a:p>
          <a:p>
            <a:endParaRPr lang="en-US" sz="2800" dirty="0" smtClean="0"/>
          </a:p>
          <a:p>
            <a:r>
              <a:rPr lang="en-US" sz="2800" dirty="0" smtClean="0"/>
              <a:t>View depends on semantic meaning of object at that scale</a:t>
            </a:r>
          </a:p>
          <a:p>
            <a:endParaRPr lang="en-US" sz="2800" dirty="0" smtClean="0"/>
          </a:p>
          <a:p>
            <a:r>
              <a:rPr lang="en-US" sz="2800" dirty="0" smtClean="0"/>
              <a:t>Zoom out or in: see different representation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78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Zooming in Maps</a:t>
            </a:r>
            <a:endParaRPr lang="en-US" dirty="0"/>
          </a:p>
        </p:txBody>
      </p:sp>
      <p:pic>
        <p:nvPicPr>
          <p:cNvPr id="4" name="Picture 3" descr="Screen Shot 2014-02-07 at 11.05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447"/>
            <a:ext cx="9144000" cy="57943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168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Zooming in Maps</a:t>
            </a:r>
            <a:endParaRPr lang="en-US" dirty="0"/>
          </a:p>
        </p:txBody>
      </p:sp>
      <p:pic>
        <p:nvPicPr>
          <p:cNvPr id="6" name="Picture 5" descr="Screen Shot 2014-02-07 at 11.14.0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4124"/>
            <a:ext cx="9144000" cy="579437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15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Zoomed-out view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3" y="2504147"/>
            <a:ext cx="5207000" cy="2933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00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837</Words>
  <Application>Microsoft Macintosh PowerPoint</Application>
  <PresentationFormat>On-screen Show (4:3)</PresentationFormat>
  <Paragraphs>179</Paragraphs>
  <Slides>32</Slides>
  <Notes>28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Navigation</vt:lpstr>
      <vt:lpstr>Three Techniques</vt:lpstr>
      <vt:lpstr>Slide 3</vt:lpstr>
      <vt:lpstr>Slide 4</vt:lpstr>
      <vt:lpstr>Types of Zooming</vt:lpstr>
      <vt:lpstr>Standard vs. Semantic Zooming</vt:lpstr>
      <vt:lpstr>Semantic Zooming in Maps</vt:lpstr>
      <vt:lpstr>Semantic Zooming in Maps</vt:lpstr>
      <vt:lpstr>Semantic Zoom in Windows</vt:lpstr>
      <vt:lpstr>Semantic Zoom in Windows</vt:lpstr>
      <vt:lpstr>Zooming and Panning Together</vt:lpstr>
      <vt:lpstr>Zooming and Panning Together</vt:lpstr>
      <vt:lpstr>One Possibility</vt:lpstr>
      <vt:lpstr>Another Possibility</vt:lpstr>
      <vt:lpstr>Better Possibility</vt:lpstr>
      <vt:lpstr>van Wijk and Nuij, 2003</vt:lpstr>
      <vt:lpstr>Zoom in D3</vt:lpstr>
      <vt:lpstr>Slide 18</vt:lpstr>
      <vt:lpstr>Overview Plus Detail</vt:lpstr>
      <vt:lpstr>Google Maps</vt:lpstr>
      <vt:lpstr>Drawbacks</vt:lpstr>
      <vt:lpstr>http://bl.ocks.org/mbostock/1667367</vt:lpstr>
      <vt:lpstr>Stacked Zoom</vt:lpstr>
      <vt:lpstr>Pan/Zoom vs. Overview/Detail</vt:lpstr>
      <vt:lpstr>Slide 25</vt:lpstr>
      <vt:lpstr>Focus Plus Context</vt:lpstr>
      <vt:lpstr>TableLens</vt:lpstr>
      <vt:lpstr>Hyperbolic Tree</vt:lpstr>
      <vt:lpstr>Javascript Infovis Toolkit Hypertree</vt:lpstr>
      <vt:lpstr>Drawbacks</vt:lpstr>
      <vt:lpstr>Conformal Magnifier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127</cp:revision>
  <dcterms:created xsi:type="dcterms:W3CDTF">2017-02-02T19:00:01Z</dcterms:created>
  <dcterms:modified xsi:type="dcterms:W3CDTF">2017-02-02T19:21:50Z</dcterms:modified>
</cp:coreProperties>
</file>