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handoutMasterIdLst>
    <p:handoutMasterId r:id="rId16"/>
  </p:handoutMasterIdLst>
  <p:sldIdLst>
    <p:sldId id="333" r:id="rId3"/>
    <p:sldId id="353" r:id="rId4"/>
    <p:sldId id="354" r:id="rId5"/>
    <p:sldId id="355" r:id="rId6"/>
    <p:sldId id="358" r:id="rId7"/>
    <p:sldId id="359" r:id="rId8"/>
    <p:sldId id="361" r:id="rId9"/>
    <p:sldId id="360" r:id="rId10"/>
    <p:sldId id="364" r:id="rId11"/>
    <p:sldId id="363" r:id="rId12"/>
    <p:sldId id="362" r:id="rId13"/>
    <p:sldId id="3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52"/>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89027" autoAdjust="0"/>
  </p:normalViewPr>
  <p:slideViewPr>
    <p:cSldViewPr>
      <p:cViewPr varScale="1">
        <p:scale>
          <a:sx n="78" d="100"/>
          <a:sy n="78" d="100"/>
        </p:scale>
        <p:origin x="468" y="2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p:cViewPr varScale="1">
        <p:scale>
          <a:sx n="81" d="100"/>
          <a:sy n="81" d="100"/>
        </p:scale>
        <p:origin x="338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24624F-BF29-2F47-9354-F7A1316DE107}" type="datetimeFigureOut">
              <a:rPr lang="en-US" smtClean="0"/>
              <a:t>2/2/2017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9DA070-A2A8-C64F-BE84-65E10949A0AD}" type="slidenum">
              <a:rPr lang="en-US" smtClean="0"/>
              <a:t>‹#›</a:t>
            </a:fld>
            <a:endParaRPr lang="en-US"/>
          </a:p>
        </p:txBody>
      </p:sp>
    </p:spTree>
    <p:extLst>
      <p:ext uri="{BB962C8B-B14F-4D97-AF65-F5344CB8AC3E}">
        <p14:creationId xmlns:p14="http://schemas.microsoft.com/office/powerpoint/2010/main" val="1013605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cs.umd.edu/localphp/hcil/tech-reports-search.php?number=93-21"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cs.umd.edu/localphp/hcil/tech-reports-search.php?number=94-16"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a:t>
            </a:r>
            <a:r>
              <a:rPr lang="en-US" baseline="0" dirty="0"/>
              <a:t> programming, have to know the syntax; produces exact matches and might produce too few or too many hits, often returned as table, but can be applied to visual language too!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2</a:t>
            </a:fld>
            <a:endParaRPr lang="en-US"/>
          </a:p>
        </p:txBody>
      </p:sp>
    </p:spTree>
    <p:extLst>
      <p:ext uri="{BB962C8B-B14F-4D97-AF65-F5344CB8AC3E}">
        <p14:creationId xmlns:p14="http://schemas.microsoft.com/office/powerpoint/2010/main" val="2662591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www.cs.umd.edu</a:t>
            </a:r>
            <a:r>
              <a:rPr lang="en-US" dirty="0"/>
              <a:t>/</a:t>
            </a:r>
            <a:r>
              <a:rPr lang="en-US" dirty="0" err="1"/>
              <a:t>hcil</a:t>
            </a:r>
            <a:r>
              <a:rPr lang="en-US" dirty="0"/>
              <a:t>/</a:t>
            </a:r>
            <a:r>
              <a:rPr lang="en-US" dirty="0" err="1"/>
              <a:t>spotfire</a:t>
            </a:r>
            <a:r>
              <a:rPr lang="en-US" dirty="0"/>
              <a:t>/ </a:t>
            </a:r>
          </a:p>
          <a:p>
            <a:r>
              <a:rPr lang="en-US" dirty="0"/>
              <a:t>In the</a:t>
            </a:r>
            <a:r>
              <a:rPr lang="en-US" baseline="0" dirty="0"/>
              <a:t> early 1990’s (1992?)</a:t>
            </a:r>
            <a:r>
              <a:rPr lang="en-US" dirty="0"/>
              <a:t> </a:t>
            </a:r>
            <a:r>
              <a:rPr lang="en-US" dirty="0" err="1"/>
              <a:t>Vinit</a:t>
            </a:r>
            <a:r>
              <a:rPr lang="en-US" dirty="0"/>
              <a:t> Jain worked with Catherine </a:t>
            </a:r>
            <a:r>
              <a:rPr lang="en-US" dirty="0" err="1"/>
              <a:t>Plaisant</a:t>
            </a:r>
            <a:r>
              <a:rPr lang="en-US" dirty="0"/>
              <a:t> to build the first dynamic queries on </a:t>
            </a:r>
            <a:r>
              <a:rPr lang="en-US" dirty="0" err="1"/>
              <a:t>Choropleth</a:t>
            </a:r>
            <a:r>
              <a:rPr lang="en-US" dirty="0"/>
              <a:t> maps for the National Center for Health Statistics, using data from the Cancer Atlas. animate the map over 20 years of cancer rate data and filter the map by various demographic parameters such as income or college education </a:t>
            </a:r>
            <a:r>
              <a:rPr lang="en-US" dirty="0">
                <a:hlinkClick r:id="rId3"/>
              </a:rPr>
              <a:t>HCIL TR 93-21</a:t>
            </a:r>
            <a:r>
              <a:rPr lang="en-US" dirty="0"/>
              <a:t>, and </a:t>
            </a:r>
            <a:r>
              <a:rPr lang="en-US" dirty="0">
                <a:hlinkClick r:id="rId4"/>
              </a:rPr>
              <a:t>HCIL TR 94-16</a:t>
            </a:r>
            <a:r>
              <a:rPr lang="en-US" dirty="0"/>
              <a:t>. </a:t>
            </a:r>
          </a:p>
        </p:txBody>
      </p:sp>
      <p:sp>
        <p:nvSpPr>
          <p:cNvPr id="4" name="Slide Number Placeholder 3"/>
          <p:cNvSpPr>
            <a:spLocks noGrp="1"/>
          </p:cNvSpPr>
          <p:nvPr>
            <p:ph type="sldNum" sz="quarter" idx="10"/>
          </p:nvPr>
        </p:nvSpPr>
        <p:spPr/>
        <p:txBody>
          <a:bodyPr/>
          <a:lstStyle/>
          <a:p>
            <a:fld id="{84CB6C83-B894-2740-9986-97D8BB6F6D98}" type="slidenum">
              <a:rPr lang="en-US" smtClean="0"/>
              <a:t>3</a:t>
            </a:fld>
            <a:endParaRPr lang="en-US"/>
          </a:p>
        </p:txBody>
      </p:sp>
    </p:spTree>
    <p:extLst>
      <p:ext uri="{BB962C8B-B14F-4D97-AF65-F5344CB8AC3E}">
        <p14:creationId xmlns:p14="http://schemas.microsoft.com/office/powerpoint/2010/main" val="134343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4</a:t>
            </a:fld>
            <a:endParaRPr lang="en-US"/>
          </a:p>
        </p:txBody>
      </p:sp>
    </p:spTree>
    <p:extLst>
      <p:ext uri="{BB962C8B-B14F-4D97-AF65-F5344CB8AC3E}">
        <p14:creationId xmlns:p14="http://schemas.microsoft.com/office/powerpoint/2010/main" val="1744872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a:t>
            </a:r>
            <a:r>
              <a:rPr lang="en-US" baseline="0" dirty="0"/>
              <a:t> add information but also how to make sharing easy. provided a shareable </a:t>
            </a:r>
            <a:r>
              <a:rPr lang="en-US" baseline="0" dirty="0" err="1"/>
              <a:t>url</a:t>
            </a:r>
            <a:r>
              <a:rPr lang="en-US" baseline="0" dirty="0"/>
              <a:t> link?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7</a:t>
            </a:fld>
            <a:endParaRPr lang="en-US"/>
          </a:p>
        </p:txBody>
      </p:sp>
    </p:spTree>
    <p:extLst>
      <p:ext uri="{BB962C8B-B14F-4D97-AF65-F5344CB8AC3E}">
        <p14:creationId xmlns:p14="http://schemas.microsoft.com/office/powerpoint/2010/main" val="2130683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real interaction need JS, still</a:t>
            </a:r>
            <a:r>
              <a:rPr lang="en-US" baseline="0" dirty="0"/>
              <a:t> a bit limiting. Write your own or use a package</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8</a:t>
            </a:fld>
            <a:endParaRPr lang="en-US"/>
          </a:p>
        </p:txBody>
      </p:sp>
    </p:spTree>
    <p:extLst>
      <p:ext uri="{BB962C8B-B14F-4D97-AF65-F5344CB8AC3E}">
        <p14:creationId xmlns:p14="http://schemas.microsoft.com/office/powerpoint/2010/main" val="2750316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a:t>
            </a:r>
            <a:r>
              <a:rPr lang="en-US" baseline="0" dirty="0"/>
              <a:t> be domain or culturally specific. User expectations change – don’t assume!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9</a:t>
            </a:fld>
            <a:endParaRPr lang="en-US"/>
          </a:p>
        </p:txBody>
      </p:sp>
    </p:spTree>
    <p:extLst>
      <p:ext uri="{BB962C8B-B14F-4D97-AF65-F5344CB8AC3E}">
        <p14:creationId xmlns:p14="http://schemas.microsoft.com/office/powerpoint/2010/main" val="1678137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www.webdesignerdepot.com</a:t>
            </a:r>
            <a:r>
              <a:rPr lang="en-US" dirty="0"/>
              <a:t>/2014/06/how-to-solve-the-hamburger-icon-problem/</a:t>
            </a:r>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10</a:t>
            </a:fld>
            <a:endParaRPr lang="en-US"/>
          </a:p>
        </p:txBody>
      </p:sp>
    </p:spTree>
    <p:extLst>
      <p:ext uri="{BB962C8B-B14F-4D97-AF65-F5344CB8AC3E}">
        <p14:creationId xmlns:p14="http://schemas.microsoft.com/office/powerpoint/2010/main" val="1875835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reality and augmented reality. Is it actually helping perceptually?</a:t>
            </a:r>
            <a:r>
              <a:rPr lang="en-US" baseline="0" dirty="0"/>
              <a:t> Protein Data Bank Browser Software </a:t>
            </a:r>
          </a:p>
          <a:p>
            <a:r>
              <a:rPr lang="en-US" dirty="0"/>
              <a:t>https://</a:t>
            </a:r>
            <a:r>
              <a:rPr lang="en-US" dirty="0" err="1"/>
              <a:t>www.nsf.gov</a:t>
            </a:r>
            <a:r>
              <a:rPr lang="en-US" dirty="0"/>
              <a:t>/news/</a:t>
            </a:r>
            <a:r>
              <a:rPr lang="en-US" dirty="0" err="1"/>
              <a:t>mmg</a:t>
            </a:r>
            <a:r>
              <a:rPr lang="en-US" dirty="0"/>
              <a:t>/</a:t>
            </a:r>
            <a:r>
              <a:rPr lang="en-US" dirty="0" err="1"/>
              <a:t>mmg_disp.jsp?med_id</a:t>
            </a:r>
            <a:r>
              <a:rPr lang="en-US" dirty="0"/>
              <a:t>=62893&amp;</a:t>
            </a:r>
          </a:p>
        </p:txBody>
      </p:sp>
      <p:sp>
        <p:nvSpPr>
          <p:cNvPr id="4" name="Slide Number Placeholder 3"/>
          <p:cNvSpPr>
            <a:spLocks noGrp="1"/>
          </p:cNvSpPr>
          <p:nvPr>
            <p:ph type="sldNum" sz="quarter" idx="10"/>
          </p:nvPr>
        </p:nvSpPr>
        <p:spPr/>
        <p:txBody>
          <a:bodyPr/>
          <a:lstStyle/>
          <a:p>
            <a:fld id="{84CB6C83-B894-2740-9986-97D8BB6F6D98}" type="slidenum">
              <a:rPr lang="en-US" smtClean="0"/>
              <a:t>11</a:t>
            </a:fld>
            <a:endParaRPr lang="en-US"/>
          </a:p>
        </p:txBody>
      </p:sp>
    </p:spTree>
    <p:extLst>
      <p:ext uri="{BB962C8B-B14F-4D97-AF65-F5344CB8AC3E}">
        <p14:creationId xmlns:p14="http://schemas.microsoft.com/office/powerpoint/2010/main" val="3025441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900546"/>
          </a:xfrm>
        </p:spPr>
        <p:txBody>
          <a:bodyPr/>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5F0CF78-BAF2-4139-91F3-215362EF2725}"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F0CF78-BAF2-4139-91F3-215362EF2725}"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14568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F0CF78-BAF2-4139-91F3-215362EF2725}"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762029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7FDA78D-F215-42DF-9B83-6796C1E09096}"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23530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DA78D-F215-42DF-9B83-6796C1E09096}"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215583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FDA78D-F215-42DF-9B83-6796C1E09096}"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493429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FDA78D-F215-42DF-9B83-6796C1E09096}"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87040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FDA78D-F215-42DF-9B83-6796C1E09096}" type="datetimeFigureOut">
              <a:rPr lang="en-US" smtClean="0"/>
              <a:t>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148197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FDA78D-F215-42DF-9B83-6796C1E09096}" type="datetimeFigureOut">
              <a:rPr lang="en-US" smtClean="0"/>
              <a:t>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570209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DA78D-F215-42DF-9B83-6796C1E09096}" type="datetimeFigureOut">
              <a:rPr lang="en-US" smtClean="0"/>
              <a:t>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683294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67566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F0CF78-BAF2-4139-91F3-215362EF2725}"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187849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1803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DA78D-F215-42DF-9B83-6796C1E09096}"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426210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DA78D-F215-42DF-9B83-6796C1E09096}"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48519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0CF78-BAF2-4139-91F3-215362EF2725}"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F0CF78-BAF2-4139-91F3-215362EF2725}"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F0CF78-BAF2-4139-91F3-215362EF2725}" type="datetimeFigureOut">
              <a:rPr lang="en-US" smtClean="0"/>
              <a:t>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F0CF78-BAF2-4139-91F3-215362EF2725}" type="datetimeFigureOut">
              <a:rPr lang="en-US" smtClean="0"/>
              <a:t>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0CF78-BAF2-4139-91F3-215362EF2725}" type="datetimeFigureOut">
              <a:rPr lang="en-US" smtClean="0"/>
              <a:t>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3556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852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734812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0CF78-BAF2-4139-91F3-215362EF2725}" type="datetimeFigureOut">
              <a:rPr lang="en-US" smtClean="0"/>
              <a:t>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99840-EED6-4E7F-ABD0-291243E0C4FC}" type="slidenum">
              <a:rPr lang="en-US" smtClean="0"/>
              <a:t>‹#›</a:t>
            </a:fld>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13"/>
          <a:stretch>
            <a:fillRect/>
          </a:stretch>
        </p:blipFill>
        <p:spPr>
          <a:xfrm>
            <a:off x="6578550" y="62508"/>
            <a:ext cx="2143379" cy="248989"/>
          </a:xfrm>
          <a:prstGeom prst="rect">
            <a:avLst/>
          </a:prstGeom>
        </p:spPr>
      </p:pic>
      <p:sp>
        <p:nvSpPr>
          <p:cNvPr id="15" name="Rectangle 14"/>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DA78D-F215-42DF-9B83-6796C1E09096}" type="datetimeFigureOut">
              <a:rPr lang="en-US" smtClean="0"/>
              <a:t>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270C0-C7DC-4B4C-8145-AB8DD9F14162}" type="slidenum">
              <a:rPr lang="en-US" smtClean="0"/>
              <a:t>‹#›</a:t>
            </a:fld>
            <a:endParaRPr lang="en-US"/>
          </a:p>
        </p:txBody>
      </p:sp>
      <p:sp>
        <p:nvSpPr>
          <p:cNvPr id="9" name="Rectangle 8"/>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9201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onlinehelp.tableau.com/current/pro/desktop/"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bl.ocks.org/d3noob/957668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blog.dominodatalab.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Evolving Interactions</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850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Picture 4" descr="Screen Shot 2017-01-08 at 4.02.4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1" y="304800"/>
            <a:ext cx="11407587" cy="6477000"/>
          </a:xfrm>
          <a:prstGeom prst="rect">
            <a:avLst/>
          </a:prstGeom>
        </p:spPr>
      </p:pic>
      <p:sp>
        <p:nvSpPr>
          <p:cNvPr id="6" name="TextBox 5"/>
          <p:cNvSpPr txBox="1"/>
          <p:nvPr/>
        </p:nvSpPr>
        <p:spPr>
          <a:xfrm>
            <a:off x="5267092" y="6324600"/>
            <a:ext cx="3876908" cy="307777"/>
          </a:xfrm>
          <a:prstGeom prst="rect">
            <a:avLst/>
          </a:prstGeom>
          <a:noFill/>
        </p:spPr>
        <p:txBody>
          <a:bodyPr wrap="none" rtlCol="0">
            <a:spAutoFit/>
          </a:bodyPr>
          <a:lstStyle/>
          <a:p>
            <a:r>
              <a:rPr lang="en-US" sz="1400" dirty="0">
                <a:solidFill>
                  <a:schemeClr val="bg1"/>
                </a:solidFill>
              </a:rPr>
              <a:t>Image from http://</a:t>
            </a:r>
            <a:r>
              <a:rPr lang="en-US" sz="1400" dirty="0" err="1">
                <a:solidFill>
                  <a:schemeClr val="bg1"/>
                </a:solidFill>
              </a:rPr>
              <a:t>www.webdesignerdepot.com</a:t>
            </a:r>
            <a:endParaRPr lang="en-US" sz="1400" dirty="0">
              <a:solidFill>
                <a:schemeClr val="bg1"/>
              </a:solidFill>
            </a:endParaRPr>
          </a:p>
        </p:txBody>
      </p:sp>
    </p:spTree>
    <p:extLst>
      <p:ext uri="{BB962C8B-B14F-4D97-AF65-F5344CB8AC3E}">
        <p14:creationId xmlns:p14="http://schemas.microsoft.com/office/powerpoint/2010/main" val="2742804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1-08 at 3.43.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083" y="381000"/>
            <a:ext cx="9372600" cy="6977590"/>
          </a:xfrm>
          <a:prstGeom prst="rect">
            <a:avLst/>
          </a:prstGeom>
        </p:spPr>
      </p:pic>
      <p:sp>
        <p:nvSpPr>
          <p:cNvPr id="5" name="TextBox 4"/>
          <p:cNvSpPr txBox="1"/>
          <p:nvPr/>
        </p:nvSpPr>
        <p:spPr>
          <a:xfrm>
            <a:off x="39246" y="6211669"/>
            <a:ext cx="4608954" cy="646331"/>
          </a:xfrm>
          <a:prstGeom prst="rect">
            <a:avLst/>
          </a:prstGeom>
          <a:noFill/>
        </p:spPr>
        <p:txBody>
          <a:bodyPr wrap="none" rtlCol="0">
            <a:spAutoFit/>
          </a:bodyPr>
          <a:lstStyle/>
          <a:p>
            <a:r>
              <a:rPr lang="en-US" dirty="0">
                <a:solidFill>
                  <a:srgbClr val="FFFFFF"/>
                </a:solidFill>
              </a:rPr>
              <a:t>Image from https://www.nsf.gov/</a:t>
            </a:r>
          </a:p>
          <a:p>
            <a:r>
              <a:rPr lang="en-US" dirty="0">
                <a:solidFill>
                  <a:srgbClr val="FFFFFF"/>
                </a:solidFill>
              </a:rPr>
              <a:t>news/</a:t>
            </a:r>
            <a:r>
              <a:rPr lang="en-US" dirty="0" err="1">
                <a:solidFill>
                  <a:srgbClr val="FFFFFF"/>
                </a:solidFill>
              </a:rPr>
              <a:t>mmg</a:t>
            </a:r>
            <a:r>
              <a:rPr lang="en-US" dirty="0">
                <a:solidFill>
                  <a:srgbClr val="FFFFFF"/>
                </a:solidFill>
              </a:rPr>
              <a:t>/</a:t>
            </a:r>
            <a:r>
              <a:rPr lang="en-US" dirty="0" err="1">
                <a:solidFill>
                  <a:srgbClr val="FFFFFF"/>
                </a:solidFill>
              </a:rPr>
              <a:t>mmg_disp.jsp?med_id</a:t>
            </a:r>
            <a:r>
              <a:rPr lang="en-US" dirty="0">
                <a:solidFill>
                  <a:srgbClr val="FFFFFF"/>
                </a:solidFill>
              </a:rPr>
              <a:t>=62893&amp;</a:t>
            </a:r>
          </a:p>
        </p:txBody>
      </p:sp>
    </p:spTree>
    <p:extLst>
      <p:ext uri="{BB962C8B-B14F-4D97-AF65-F5344CB8AC3E}">
        <p14:creationId xmlns:p14="http://schemas.microsoft.com/office/powerpoint/2010/main" val="2618656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_logo1_rgb_xl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072" y="2724912"/>
            <a:ext cx="7229856" cy="1408176"/>
          </a:xfrm>
          <a:prstGeom prst="rect">
            <a:avLst/>
          </a:prstGeom>
        </p:spPr>
      </p:pic>
    </p:spTree>
    <p:extLst>
      <p:ext uri="{BB962C8B-B14F-4D97-AF65-F5344CB8AC3E}">
        <p14:creationId xmlns:p14="http://schemas.microsoft.com/office/powerpoint/2010/main" val="919343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Query</a:t>
            </a:r>
          </a:p>
        </p:txBody>
      </p:sp>
      <p:sp>
        <p:nvSpPr>
          <p:cNvPr id="3" name="Content Placeholder 2"/>
          <p:cNvSpPr>
            <a:spLocks noGrp="1"/>
          </p:cNvSpPr>
          <p:nvPr>
            <p:ph idx="1"/>
          </p:nvPr>
        </p:nvSpPr>
        <p:spPr>
          <a:xfrm>
            <a:off x="457200" y="1467685"/>
            <a:ext cx="8229600" cy="4525963"/>
          </a:xfrm>
        </p:spPr>
        <p:txBody>
          <a:bodyPr>
            <a:normAutofit/>
          </a:bodyPr>
          <a:lstStyle/>
          <a:p>
            <a:pPr marL="0" indent="0">
              <a:buNone/>
            </a:pPr>
            <a:r>
              <a:rPr lang="en-US" sz="3600" dirty="0"/>
              <a:t>Text-based dynamic query:</a:t>
            </a:r>
          </a:p>
          <a:p>
            <a:r>
              <a:rPr lang="en-US" sz="3600" dirty="0"/>
              <a:t>Programmatic </a:t>
            </a:r>
          </a:p>
          <a:p>
            <a:r>
              <a:rPr lang="en-US" sz="3600" dirty="0"/>
              <a:t>Not as flexible with matches</a:t>
            </a:r>
          </a:p>
        </p:txBody>
      </p:sp>
      <p:sp>
        <p:nvSpPr>
          <p:cNvPr id="6" name="TextBox 5"/>
          <p:cNvSpPr txBox="1"/>
          <p:nvPr/>
        </p:nvSpPr>
        <p:spPr>
          <a:xfrm>
            <a:off x="809259" y="6400800"/>
            <a:ext cx="8447983" cy="307777"/>
          </a:xfrm>
          <a:prstGeom prst="rect">
            <a:avLst/>
          </a:prstGeom>
          <a:noFill/>
        </p:spPr>
        <p:txBody>
          <a:bodyPr wrap="none" rtlCol="0">
            <a:spAutoFit/>
          </a:bodyPr>
          <a:lstStyle/>
          <a:p>
            <a:r>
              <a:rPr lang="en-US" sz="1400" dirty="0">
                <a:hlinkClick r:id="rId3"/>
              </a:rPr>
              <a:t>https://onlinehelp.tableau.com/current/pro/desktop/</a:t>
            </a:r>
            <a:r>
              <a:rPr lang="en-US" sz="1400" dirty="0"/>
              <a:t>en-us/calculations_calculatedfields_ex1create.html</a:t>
            </a:r>
          </a:p>
        </p:txBody>
      </p:sp>
      <p:pic>
        <p:nvPicPr>
          <p:cNvPr id="7" name="Picture 6" descr="Screen Shot 2017-01-08 at 3.54.3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0" y="3586079"/>
            <a:ext cx="5524500" cy="2806700"/>
          </a:xfrm>
          <a:prstGeom prst="rect">
            <a:avLst/>
          </a:prstGeom>
        </p:spPr>
      </p:pic>
      <p:cxnSp>
        <p:nvCxnSpPr>
          <p:cNvPr id="8" name="Straight Connector 7"/>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585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creen Shot 2017-01-02 at 10.26.1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12557"/>
          </a:xfrm>
          <a:prstGeom prst="rect">
            <a:avLst/>
          </a:prstGeom>
        </p:spPr>
      </p:pic>
      <p:sp>
        <p:nvSpPr>
          <p:cNvPr id="5" name="TextBox 4"/>
          <p:cNvSpPr txBox="1"/>
          <p:nvPr/>
        </p:nvSpPr>
        <p:spPr>
          <a:xfrm>
            <a:off x="2980659" y="6336268"/>
            <a:ext cx="2353341" cy="369332"/>
          </a:xfrm>
          <a:prstGeom prst="rect">
            <a:avLst/>
          </a:prstGeom>
          <a:noFill/>
        </p:spPr>
        <p:txBody>
          <a:bodyPr wrap="none" rtlCol="0">
            <a:spAutoFit/>
          </a:bodyPr>
          <a:lstStyle/>
          <a:p>
            <a:r>
              <a:rPr lang="en-US" dirty="0">
                <a:solidFill>
                  <a:schemeClr val="bg1"/>
                </a:solidFill>
              </a:rPr>
              <a:t>Jain &amp; </a:t>
            </a:r>
            <a:r>
              <a:rPr lang="en-US" dirty="0" err="1">
                <a:solidFill>
                  <a:schemeClr val="bg1"/>
                </a:solidFill>
              </a:rPr>
              <a:t>Plaisant</a:t>
            </a:r>
            <a:r>
              <a:rPr lang="en-US" dirty="0">
                <a:solidFill>
                  <a:schemeClr val="bg1"/>
                </a:solidFill>
              </a:rPr>
              <a:t>, 1992</a:t>
            </a:r>
            <a:endParaRPr lang="en-US" dirty="0"/>
          </a:p>
        </p:txBody>
      </p:sp>
    </p:spTree>
    <p:extLst>
      <p:ext uri="{BB962C8B-B14F-4D97-AF65-F5344CB8AC3E}">
        <p14:creationId xmlns:p14="http://schemas.microsoft.com/office/powerpoint/2010/main" val="2479515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D3 Dynamic Stock Data</a:t>
            </a:r>
          </a:p>
        </p:txBody>
      </p:sp>
      <p:pic>
        <p:nvPicPr>
          <p:cNvPr id="4" name="Picture 3" descr="Screen Shot 2017-01-02 at 10.23.5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761565"/>
            <a:ext cx="9144000" cy="4216400"/>
          </a:xfrm>
          <a:prstGeom prst="rect">
            <a:avLst/>
          </a:prstGeom>
        </p:spPr>
      </p:pic>
      <p:sp>
        <p:nvSpPr>
          <p:cNvPr id="5" name="TextBox 4"/>
          <p:cNvSpPr txBox="1"/>
          <p:nvPr/>
        </p:nvSpPr>
        <p:spPr>
          <a:xfrm>
            <a:off x="1600200" y="5867400"/>
            <a:ext cx="3675443" cy="646331"/>
          </a:xfrm>
          <a:prstGeom prst="rect">
            <a:avLst/>
          </a:prstGeom>
          <a:noFill/>
        </p:spPr>
        <p:txBody>
          <a:bodyPr wrap="none" rtlCol="0">
            <a:spAutoFit/>
          </a:bodyPr>
          <a:lstStyle/>
          <a:p>
            <a:r>
              <a:rPr lang="en-US" dirty="0">
                <a:hlinkClick r:id="rId4"/>
              </a:rPr>
              <a:t>http://bl.ocks.org/d3noob/9576689</a:t>
            </a:r>
            <a:endParaRPr lang="en-US" dirty="0"/>
          </a:p>
          <a:p>
            <a:endParaRPr lang="en-US" dirty="0"/>
          </a:p>
        </p:txBody>
      </p:sp>
      <p:cxnSp>
        <p:nvCxnSpPr>
          <p:cNvPr id="6" name="Straight Connector 5"/>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78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lgn="ctr">
              <a:buNone/>
            </a:pPr>
            <a:r>
              <a:rPr lang="en-US" sz="4000" dirty="0"/>
              <a:t>Supporting iterative analysis </a:t>
            </a:r>
          </a:p>
          <a:p>
            <a:pPr marL="0" indent="0" algn="ctr">
              <a:buNone/>
            </a:pPr>
            <a:r>
              <a:rPr lang="en-US" sz="4000" dirty="0"/>
              <a:t>and sharing</a:t>
            </a:r>
          </a:p>
        </p:txBody>
      </p:sp>
    </p:spTree>
    <p:extLst>
      <p:ext uri="{BB962C8B-B14F-4D97-AF65-F5344CB8AC3E}">
        <p14:creationId xmlns:p14="http://schemas.microsoft.com/office/powerpoint/2010/main" val="3330707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History</a:t>
            </a:r>
          </a:p>
        </p:txBody>
      </p:sp>
      <p:sp>
        <p:nvSpPr>
          <p:cNvPr id="3" name="Content Placeholder 2"/>
          <p:cNvSpPr>
            <a:spLocks noGrp="1"/>
          </p:cNvSpPr>
          <p:nvPr>
            <p:ph idx="1"/>
          </p:nvPr>
        </p:nvSpPr>
        <p:spPr/>
        <p:txBody>
          <a:bodyPr/>
          <a:lstStyle/>
          <a:p>
            <a:pPr marL="0" indent="0" algn="ctr">
              <a:buNone/>
            </a:pPr>
            <a:endParaRPr lang="en-US" dirty="0"/>
          </a:p>
        </p:txBody>
      </p:sp>
      <p:pic>
        <p:nvPicPr>
          <p:cNvPr id="4" name="Picture 3" descr="Screen Shot 2017-01-08 at 3.15.2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124200"/>
            <a:ext cx="7924800" cy="1223934"/>
          </a:xfrm>
          <a:prstGeom prst="rect">
            <a:avLst/>
          </a:prstGeom>
        </p:spPr>
      </p:pic>
      <p:cxnSp>
        <p:nvCxnSpPr>
          <p:cNvPr id="5" name="Straight Connector 4"/>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8561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2606"/>
            <a:ext cx="8229600" cy="1143000"/>
          </a:xfrm>
        </p:spPr>
        <p:txBody>
          <a:bodyPr/>
          <a:lstStyle/>
          <a:p>
            <a:r>
              <a:rPr lang="en-US" dirty="0"/>
              <a:t>Sharing</a:t>
            </a:r>
          </a:p>
        </p:txBody>
      </p:sp>
      <p:pic>
        <p:nvPicPr>
          <p:cNvPr id="4" name="Picture 3" descr="Screen Shot 2017-01-08 at 3.37.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01596"/>
            <a:ext cx="8229600" cy="4957296"/>
          </a:xfrm>
          <a:prstGeom prst="rect">
            <a:avLst/>
          </a:prstGeom>
        </p:spPr>
      </p:pic>
      <p:sp>
        <p:nvSpPr>
          <p:cNvPr id="5" name="TextBox 4"/>
          <p:cNvSpPr txBox="1"/>
          <p:nvPr/>
        </p:nvSpPr>
        <p:spPr>
          <a:xfrm>
            <a:off x="5715000" y="6428601"/>
            <a:ext cx="3295569" cy="276999"/>
          </a:xfrm>
          <a:prstGeom prst="rect">
            <a:avLst/>
          </a:prstGeom>
          <a:noFill/>
        </p:spPr>
        <p:txBody>
          <a:bodyPr wrap="none" rtlCol="0">
            <a:spAutoFit/>
          </a:bodyPr>
          <a:lstStyle/>
          <a:p>
            <a:r>
              <a:rPr lang="en-US" sz="1200" dirty="0"/>
              <a:t>http://</a:t>
            </a:r>
            <a:r>
              <a:rPr lang="en-US" sz="1200" dirty="0" err="1"/>
              <a:t>vis.berkeley.edu</a:t>
            </a:r>
            <a:r>
              <a:rPr lang="en-US" sz="1200" dirty="0"/>
              <a:t>/papers/</a:t>
            </a:r>
            <a:r>
              <a:rPr lang="en-US" sz="1200" dirty="0" err="1"/>
              <a:t>sense.us</a:t>
            </a:r>
            <a:r>
              <a:rPr lang="en-US" sz="1200" dirty="0"/>
              <a:t>/video/</a:t>
            </a:r>
          </a:p>
        </p:txBody>
      </p:sp>
      <p:cxnSp>
        <p:nvCxnSpPr>
          <p:cNvPr id="6" name="Straight Connector 5"/>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326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in </a:t>
            </a:r>
            <a:r>
              <a:rPr lang="en-US" dirty="0" err="1"/>
              <a:t>Jupyter</a:t>
            </a:r>
            <a:r>
              <a:rPr lang="en-US" dirty="0"/>
              <a:t> </a:t>
            </a:r>
          </a:p>
        </p:txBody>
      </p:sp>
      <p:pic>
        <p:nvPicPr>
          <p:cNvPr id="4" name="Picture 3" descr="Screen Shot 2017-01-08 at 3.30.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447800"/>
            <a:ext cx="6553684" cy="4818560"/>
          </a:xfrm>
          <a:prstGeom prst="rect">
            <a:avLst/>
          </a:prstGeom>
        </p:spPr>
      </p:pic>
      <p:sp>
        <p:nvSpPr>
          <p:cNvPr id="5" name="TextBox 4"/>
          <p:cNvSpPr txBox="1"/>
          <p:nvPr/>
        </p:nvSpPr>
        <p:spPr>
          <a:xfrm>
            <a:off x="4150896" y="6059269"/>
            <a:ext cx="3621504" cy="646331"/>
          </a:xfrm>
          <a:prstGeom prst="rect">
            <a:avLst/>
          </a:prstGeom>
          <a:noFill/>
        </p:spPr>
        <p:txBody>
          <a:bodyPr wrap="none" rtlCol="0">
            <a:spAutoFit/>
          </a:bodyPr>
          <a:lstStyle/>
          <a:p>
            <a:r>
              <a:rPr lang="en-US" dirty="0">
                <a:hlinkClick r:id="rId4"/>
              </a:rPr>
              <a:t>https://blog.dominodatalab.com/</a:t>
            </a:r>
            <a:endParaRPr lang="en-US" dirty="0"/>
          </a:p>
          <a:p>
            <a:r>
              <a:rPr lang="en-US" dirty="0"/>
              <a:t>interactive-dashboards-in-</a:t>
            </a:r>
            <a:r>
              <a:rPr lang="en-US" dirty="0" err="1"/>
              <a:t>jupyter</a:t>
            </a:r>
            <a:endParaRPr lang="en-US" dirty="0"/>
          </a:p>
        </p:txBody>
      </p:sp>
      <p:cxnSp>
        <p:nvCxnSpPr>
          <p:cNvPr id="6" name="Straight Connector 5"/>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9887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lgn="ctr">
              <a:buNone/>
            </a:pPr>
            <a:r>
              <a:rPr lang="en-US" sz="4400" dirty="0"/>
              <a:t>Changing Expectations</a:t>
            </a:r>
          </a:p>
        </p:txBody>
      </p:sp>
    </p:spTree>
    <p:extLst>
      <p:ext uri="{BB962C8B-B14F-4D97-AF65-F5344CB8AC3E}">
        <p14:creationId xmlns:p14="http://schemas.microsoft.com/office/powerpoint/2010/main" val="3673811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1792</TotalTime>
  <Words>362</Words>
  <Application>Microsoft Office PowerPoint</Application>
  <PresentationFormat>On-screen Show (4:3)</PresentationFormat>
  <Paragraphs>42</Paragraphs>
  <Slides>12</Slides>
  <Notes>8</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12</vt:i4>
      </vt:variant>
    </vt:vector>
  </HeadingPairs>
  <TitlesOfParts>
    <vt:vector size="16" baseType="lpstr">
      <vt:lpstr>Arial</vt:lpstr>
      <vt:lpstr>Calibri</vt:lpstr>
      <vt:lpstr>Office Theme</vt:lpstr>
      <vt:lpstr>Custom Design</vt:lpstr>
      <vt:lpstr>Evolving Interactions</vt:lpstr>
      <vt:lpstr>Dynamic Query</vt:lpstr>
      <vt:lpstr>PowerPoint Presentation</vt:lpstr>
      <vt:lpstr>D3 Dynamic Stock Data</vt:lpstr>
      <vt:lpstr>PowerPoint Presentation</vt:lpstr>
      <vt:lpstr>Visual History</vt:lpstr>
      <vt:lpstr>Sharing</vt:lpstr>
      <vt:lpstr>Interaction in Jupyter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Yalom’s curative factors</dc:title>
  <dc:creator>Administrator</dc:creator>
  <cp:lastModifiedBy>2U LA</cp:lastModifiedBy>
  <cp:revision>124</cp:revision>
  <dcterms:created xsi:type="dcterms:W3CDTF">2016-03-21T14:12:59Z</dcterms:created>
  <dcterms:modified xsi:type="dcterms:W3CDTF">2017-02-02T19:19:15Z</dcterms:modified>
</cp:coreProperties>
</file>