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69" r:id="rId3"/>
    <p:sldId id="275" r:id="rId4"/>
    <p:sldId id="266" r:id="rId5"/>
    <p:sldId id="270" r:id="rId6"/>
    <p:sldId id="278" r:id="rId7"/>
    <p:sldId id="282" r:id="rId8"/>
    <p:sldId id="281" r:id="rId9"/>
    <p:sldId id="279" r:id="rId10"/>
    <p:sldId id="280" r:id="rId11"/>
    <p:sldId id="271" r:id="rId12"/>
    <p:sldId id="283" r:id="rId13"/>
    <p:sldId id="284" r:id="rId14"/>
    <p:sldId id="285" r:id="rId15"/>
    <p:sldId id="286" r:id="rId16"/>
    <p:sldId id="272" r:id="rId17"/>
    <p:sldId id="277" r:id="rId18"/>
    <p:sldId id="273" r:id="rId19"/>
    <p:sldId id="274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9" autoAdjust="0"/>
    <p:restoredTop sz="86298" autoAdjust="0"/>
  </p:normalViewPr>
  <p:slideViewPr>
    <p:cSldViewPr>
      <p:cViewPr varScale="1">
        <p:scale>
          <a:sx n="76" d="100"/>
          <a:sy n="76" d="100"/>
        </p:scale>
        <p:origin x="52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Stephen Few suggests</a:t>
            </a:r>
            <a:r>
              <a:rPr lang="en-US" baseline="0" dirty="0"/>
              <a:t> that the following features are essential for good visual </a:t>
            </a:r>
            <a:r>
              <a:rPr lang="en-US" baseline="0" dirty="0" err="1"/>
              <a:t>eda</a:t>
            </a:r>
            <a:r>
              <a:rPr lang="en-US" baseline="0" dirty="0"/>
              <a:t> tools.</a:t>
            </a:r>
          </a:p>
          <a:p>
            <a:r>
              <a:rPr lang="en-US" baseline="0" dirty="0"/>
              <a:t>https://</a:t>
            </a:r>
            <a:r>
              <a:rPr lang="en-US" baseline="0" dirty="0" err="1"/>
              <a:t>www.perceptualedge.com</a:t>
            </a:r>
            <a:r>
              <a:rPr lang="en-US" baseline="0" dirty="0"/>
              <a:t>/articles/</a:t>
            </a:r>
            <a:r>
              <a:rPr lang="en-US" baseline="0" dirty="0" err="1"/>
              <a:t>visual_business_intelligence</a:t>
            </a:r>
            <a:r>
              <a:rPr lang="en-US" baseline="0" dirty="0"/>
              <a:t>/</a:t>
            </a:r>
            <a:r>
              <a:rPr lang="en-US" baseline="0" dirty="0" err="1"/>
              <a:t>evaluating_visual_eda_tools.pdf</a:t>
            </a:r>
            <a:endParaRPr lang="en-US" baseline="0" dirty="0"/>
          </a:p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to that next</a:t>
            </a:r>
            <a:r>
              <a:rPr lang="en-US" baseline="0" dirty="0"/>
              <a:t> view easily and rapidly.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74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tableau provides these features for exploration</a:t>
            </a:r>
          </a:p>
          <a:p>
            <a:r>
              <a:rPr lang="en-US" dirty="0"/>
              <a:t>visual</a:t>
            </a:r>
            <a:r>
              <a:rPr lang="en-US" baseline="0" dirty="0"/>
              <a:t> operations in the column/row panels, sum/bin features on measures, and calculated </a:t>
            </a:r>
            <a:r>
              <a:rPr lang="en-US" baseline="0" dirty="0" err="1"/>
              <a:t>fileds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</a:t>
            </a:r>
            <a:r>
              <a:rPr lang="en-US" baseline="0" dirty="0"/>
              <a:t> operations in the column/row panels, sum/bin features on measures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8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tableau provides these features for exploration</a:t>
            </a:r>
          </a:p>
          <a:p>
            <a:r>
              <a:rPr lang="en-US" dirty="0"/>
              <a:t>visual</a:t>
            </a:r>
            <a:r>
              <a:rPr lang="en-US" baseline="0" dirty="0"/>
              <a:t> operations in the column/row panels, sum/bin features on measures, and calculated </a:t>
            </a:r>
            <a:r>
              <a:rPr lang="en-US" baseline="0" dirty="0" err="1"/>
              <a:t>fileds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60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in pandas,</a:t>
            </a:r>
            <a:r>
              <a:rPr lang="en-US" baseline="0" dirty="0"/>
              <a:t> similarly</a:t>
            </a:r>
          </a:p>
          <a:p>
            <a:r>
              <a:rPr lang="en-US" baseline="0" dirty="0"/>
              <a:t>lots of options</a:t>
            </a:r>
          </a:p>
          <a:p>
            <a:r>
              <a:rPr lang="en-US" baseline="0" dirty="0"/>
              <a:t>build to work with underlying data architectures like spark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12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hammer</a:t>
            </a:r>
            <a:r>
              <a:rPr lang="en-US" baseline="0" dirty="0"/>
              <a:t> together the data in any way you want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90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source- make it reproducible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2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Designing Exploratory Visualization Tools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Rich data comparison</a:t>
            </a:r>
          </a:p>
        </p:txBody>
      </p:sp>
    </p:spTree>
    <p:extLst>
      <p:ext uri="{BB962C8B-B14F-4D97-AF65-F5344CB8AC3E}">
        <p14:creationId xmlns:p14="http://schemas.microsoft.com/office/powerpoint/2010/main" val="385016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2548731"/>
            <a:ext cx="7607300" cy="2628900"/>
          </a:xfrm>
        </p:spPr>
      </p:pic>
    </p:spTree>
    <p:extLst>
      <p:ext uri="{BB962C8B-B14F-4D97-AF65-F5344CB8AC3E}">
        <p14:creationId xmlns:p14="http://schemas.microsoft.com/office/powerpoint/2010/main" val="205191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2548731"/>
            <a:ext cx="7607300" cy="26289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769643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9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62200"/>
            <a:ext cx="4535396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96" y="1383002"/>
            <a:ext cx="4024189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6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62200"/>
            <a:ext cx="4535396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96" y="1383002"/>
            <a:ext cx="4024189" cy="4864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10" y="1397000"/>
            <a:ext cx="396439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74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Multifaceted views</a:t>
            </a:r>
          </a:p>
        </p:txBody>
      </p:sp>
    </p:spTree>
    <p:extLst>
      <p:ext uri="{BB962C8B-B14F-4D97-AF65-F5344CB8AC3E}">
        <p14:creationId xmlns:p14="http://schemas.microsoft.com/office/powerpoint/2010/main" val="2370408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01-02 at 3.3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7554882" cy="434717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77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Integrated statistical calculations</a:t>
            </a:r>
          </a:p>
        </p:txBody>
      </p:sp>
    </p:spTree>
    <p:extLst>
      <p:ext uri="{BB962C8B-B14F-4D97-AF65-F5344CB8AC3E}">
        <p14:creationId xmlns:p14="http://schemas.microsoft.com/office/powerpoint/2010/main" val="2505247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Data access and integration</a:t>
            </a:r>
          </a:p>
        </p:txBody>
      </p:sp>
    </p:spTree>
    <p:extLst>
      <p:ext uri="{BB962C8B-B14F-4D97-AF65-F5344CB8AC3E}">
        <p14:creationId xmlns:p14="http://schemas.microsoft.com/office/powerpoint/2010/main" val="1371215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charts for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Table</a:t>
            </a:r>
          </a:p>
          <a:p>
            <a:pPr marL="0" indent="0">
              <a:buNone/>
            </a:pPr>
            <a:r>
              <a:rPr lang="en-US" dirty="0"/>
              <a:t>Bar graph, dot plot</a:t>
            </a:r>
          </a:p>
          <a:p>
            <a:pPr marL="0" indent="0">
              <a:buNone/>
            </a:pPr>
            <a:r>
              <a:rPr lang="en-US" dirty="0"/>
              <a:t>Histogram, frequency polygon, strip plot</a:t>
            </a:r>
          </a:p>
          <a:p>
            <a:pPr marL="0" indent="0">
              <a:buNone/>
            </a:pPr>
            <a:r>
              <a:rPr lang="en-US" dirty="0"/>
              <a:t>Line graph</a:t>
            </a:r>
          </a:p>
          <a:p>
            <a:pPr marL="0" indent="0">
              <a:buNone/>
            </a:pPr>
            <a:r>
              <a:rPr lang="en-US" dirty="0"/>
              <a:t>Scatter plot, bubble (size for third variable)</a:t>
            </a:r>
          </a:p>
          <a:p>
            <a:pPr marL="0" indent="0">
              <a:buNone/>
            </a:pPr>
            <a:r>
              <a:rPr lang="en-US" dirty="0"/>
              <a:t>Box plot</a:t>
            </a:r>
          </a:p>
          <a:p>
            <a:pPr marL="0" indent="0">
              <a:buNone/>
            </a:pPr>
            <a:r>
              <a:rPr lang="en-US" dirty="0" err="1"/>
              <a:t>Heatmap</a:t>
            </a:r>
            <a:r>
              <a:rPr lang="en-US" dirty="0"/>
              <a:t> matrix</a:t>
            </a:r>
          </a:p>
          <a:p>
            <a:pPr marL="0" indent="0">
              <a:buNone/>
            </a:pPr>
            <a:r>
              <a:rPr lang="en-US" dirty="0"/>
              <a:t>Bar/line or bar/dot combination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09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What makes for a good visual EDA tool?</a:t>
            </a:r>
          </a:p>
        </p:txBody>
      </p:sp>
    </p:spTree>
    <p:extLst>
      <p:ext uri="{BB962C8B-B14F-4D97-AF65-F5344CB8AC3E}">
        <p14:creationId xmlns:p14="http://schemas.microsoft.com/office/powerpoint/2010/main" val="342063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Seamless data interaction</a:t>
            </a:r>
          </a:p>
        </p:txBody>
      </p:sp>
    </p:spTree>
    <p:extLst>
      <p:ext uri="{BB962C8B-B14F-4D97-AF65-F5344CB8AC3E}">
        <p14:creationId xmlns:p14="http://schemas.microsoft.com/office/powerpoint/2010/main" val="48522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33400"/>
            <a:ext cx="1858089" cy="5791200"/>
          </a:xfrm>
          <a:prstGeom prst="rect">
            <a:avLst/>
          </a:prstGeom>
          <a:ln>
            <a:solidFill>
              <a:srgbClr val="003252"/>
            </a:solidFill>
          </a:ln>
        </p:spPr>
      </p:pic>
    </p:spTree>
    <p:extLst>
      <p:ext uri="{BB962C8B-B14F-4D97-AF65-F5344CB8AC3E}">
        <p14:creationId xmlns:p14="http://schemas.microsoft.com/office/powerpoint/2010/main" val="189367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19400"/>
            <a:ext cx="7006936" cy="1079500"/>
          </a:xfrm>
          <a:prstGeom prst="rect">
            <a:avLst/>
          </a:prstGeom>
          <a:ln>
            <a:solidFill>
              <a:srgbClr val="003252"/>
            </a:solidFill>
          </a:ln>
        </p:spPr>
      </p:pic>
    </p:spTree>
    <p:extLst>
      <p:ext uri="{BB962C8B-B14F-4D97-AF65-F5344CB8AC3E}">
        <p14:creationId xmlns:p14="http://schemas.microsoft.com/office/powerpoint/2010/main" val="180867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09800"/>
            <a:ext cx="6489700" cy="2654300"/>
          </a:xfrm>
          <a:prstGeom prst="rect">
            <a:avLst/>
          </a:prstGeom>
          <a:ln w="19050">
            <a:solidFill>
              <a:srgbClr val="003252"/>
            </a:solidFill>
          </a:ln>
        </p:spPr>
      </p:pic>
    </p:spTree>
    <p:extLst>
      <p:ext uri="{BB962C8B-B14F-4D97-AF65-F5344CB8AC3E}">
        <p14:creationId xmlns:p14="http://schemas.microsoft.com/office/powerpoint/2010/main" val="170652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4" y="1295400"/>
            <a:ext cx="9144000" cy="1700141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36536" y="3886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Tx/>
              <a:buNone/>
            </a:pPr>
            <a:r>
              <a:rPr lang="en-US" dirty="0"/>
              <a:t>Data transformation operations (e.g.,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df.groupByKey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>
                <a:ea typeface="Courier" charset="0"/>
                <a:cs typeface="Courier" charset="0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1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"/>
            <a:ext cx="8458200" cy="6222968"/>
          </a:xfrm>
          <a:prstGeom prst="rect">
            <a:avLst/>
          </a:prstGeom>
          <a:ln>
            <a:solidFill>
              <a:srgbClr val="003252"/>
            </a:solidFill>
          </a:ln>
        </p:spPr>
      </p:pic>
    </p:spTree>
    <p:extLst>
      <p:ext uri="{BB962C8B-B14F-4D97-AF65-F5344CB8AC3E}">
        <p14:creationId xmlns:p14="http://schemas.microsoft.com/office/powerpoint/2010/main" val="34074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237</Words>
  <Application>Microsoft Office PowerPoint</Application>
  <PresentationFormat>On-screen Show (4:3)</PresentationFormat>
  <Paragraphs>51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</vt:lpstr>
      <vt:lpstr>Office Theme</vt:lpstr>
      <vt:lpstr>Custom Design</vt:lpstr>
      <vt:lpstr>Designing Exploratory Visualization Tools</vt:lpstr>
      <vt:lpstr>Basic charts for 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2U LA</cp:lastModifiedBy>
  <cp:revision>104</cp:revision>
  <dcterms:created xsi:type="dcterms:W3CDTF">2016-03-21T14:12:59Z</dcterms:created>
  <dcterms:modified xsi:type="dcterms:W3CDTF">2017-02-02T21:39:59Z</dcterms:modified>
</cp:coreProperties>
</file>