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69" r:id="rId3"/>
    <p:sldId id="278" r:id="rId4"/>
    <p:sldId id="280" r:id="rId5"/>
    <p:sldId id="286" r:id="rId6"/>
    <p:sldId id="294" r:id="rId7"/>
    <p:sldId id="276" r:id="rId8"/>
    <p:sldId id="285" r:id="rId9"/>
    <p:sldId id="287" r:id="rId10"/>
    <p:sldId id="274" r:id="rId11"/>
    <p:sldId id="275" r:id="rId12"/>
    <p:sldId id="295" r:id="rId13"/>
    <p:sldId id="296" r:id="rId14"/>
    <p:sldId id="271" r:id="rId15"/>
    <p:sldId id="298" r:id="rId16"/>
    <p:sldId id="272" r:id="rId17"/>
    <p:sldId id="282" r:id="rId18"/>
    <p:sldId id="297"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72" autoAdjust="0"/>
  </p:normalViewPr>
  <p:slideViewPr>
    <p:cSldViewPr>
      <p:cViewPr varScale="1">
        <p:scale>
          <a:sx n="74" d="100"/>
          <a:sy n="74" d="100"/>
        </p:scale>
        <p:origin x="531"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user studies?</a:t>
            </a:r>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372498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term</a:t>
            </a:r>
            <a:r>
              <a:rPr lang="en-US" baseline="0" dirty="0"/>
              <a:t> originating</a:t>
            </a:r>
            <a:r>
              <a:rPr lang="en-US" dirty="0"/>
              <a:t> from Peter</a:t>
            </a:r>
            <a:r>
              <a:rPr lang="en-US" baseline="0" dirty="0"/>
              <a:t> </a:t>
            </a:r>
            <a:r>
              <a:rPr lang="en-US" baseline="0" dirty="0" err="1"/>
              <a:t>Pirolli</a:t>
            </a:r>
            <a:r>
              <a:rPr lang="en-US" baseline="0" dirty="0"/>
              <a:t> and Stuart Card</a:t>
            </a:r>
            <a:r>
              <a:rPr lang="en-US" dirty="0"/>
              <a:t> PARC</a:t>
            </a:r>
            <a:r>
              <a:rPr lang="en-US" baseline="0" dirty="0"/>
              <a:t> looking at    meaning</a:t>
            </a:r>
          </a:p>
          <a:p>
            <a:r>
              <a:rPr lang="en-US" baseline="0" dirty="0"/>
              <a:t>Accounts for not just completion but also situating WHAT the person was doing, may wish to do think aloud as well. It’s not always obvious what leads to the challenge.  Like a detective, not always obvious. </a:t>
            </a:r>
            <a:r>
              <a:rPr lang="en-US" baseline="0" dirty="0" err="1"/>
              <a:t>Transating</a:t>
            </a:r>
            <a:r>
              <a:rPr lang="en-US" baseline="0" dirty="0"/>
              <a:t> to design.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a:p>
        </p:txBody>
      </p:sp>
    </p:spTree>
    <p:extLst>
      <p:ext uri="{BB962C8B-B14F-4D97-AF65-F5344CB8AC3E}">
        <p14:creationId xmlns:p14="http://schemas.microsoft.com/office/powerpoint/2010/main" val="682163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brief history,</a:t>
            </a:r>
            <a:r>
              <a:rPr lang="en-US" baseline="0" dirty="0"/>
              <a:t> came from the dynamic software development method.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3169535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brief history,</a:t>
            </a:r>
            <a:r>
              <a:rPr lang="en-US" baseline="0" dirty="0"/>
              <a:t> came from the dynamic software development method.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1062837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Ithere</a:t>
            </a:r>
            <a:r>
              <a:rPr lang="en-US" dirty="0"/>
              <a:t> are some limitations </a:t>
            </a:r>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a:p>
        </p:txBody>
      </p:sp>
    </p:spTree>
    <p:extLst>
      <p:ext uri="{BB962C8B-B14F-4D97-AF65-F5344CB8AC3E}">
        <p14:creationId xmlns:p14="http://schemas.microsoft.com/office/powerpoint/2010/main" val="98084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www.flickr.com</a:t>
            </a:r>
            <a:r>
              <a:rPr lang="en-US" dirty="0"/>
              <a:t>/photos/</a:t>
            </a:r>
            <a:r>
              <a:rPr lang="en-US" dirty="0" err="1"/>
              <a:t>zolakoma</a:t>
            </a:r>
            <a:r>
              <a:rPr lang="en-US" dirty="0"/>
              <a:t>/4118276928/sizes/l/</a:t>
            </a:r>
          </a:p>
        </p:txBody>
      </p:sp>
      <p:sp>
        <p:nvSpPr>
          <p:cNvPr id="4" name="Slide Number Placeholder 3"/>
          <p:cNvSpPr>
            <a:spLocks noGrp="1"/>
          </p:cNvSpPr>
          <p:nvPr>
            <p:ph type="sldNum" sz="quarter" idx="10"/>
          </p:nvPr>
        </p:nvSpPr>
        <p:spPr/>
        <p:txBody>
          <a:bodyPr/>
          <a:lstStyle/>
          <a:p>
            <a:fld id="{84CB6C83-B894-2740-9986-97D8BB6F6D98}" type="slidenum">
              <a:rPr lang="en-US" smtClean="0"/>
              <a:t>17</a:t>
            </a:fld>
            <a:endParaRPr lang="en-US"/>
          </a:p>
        </p:txBody>
      </p:sp>
    </p:spTree>
    <p:extLst>
      <p:ext uri="{BB962C8B-B14F-4D97-AF65-F5344CB8AC3E}">
        <p14:creationId xmlns:p14="http://schemas.microsoft.com/office/powerpoint/2010/main" val="205172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t>
            </a:r>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34333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Sorts of checks and balances to</a:t>
            </a:r>
            <a:r>
              <a:rPr lang="en-US" baseline="0" dirty="0"/>
              <a:t> strengthen validity for your visualization tool.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234333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sound familiar since we’ve already been </a:t>
            </a:r>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45621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en-US" baseline="0" dirty="0"/>
              <a:t> examples from paper.  Not a complete list of course but provides some areas. </a:t>
            </a:r>
          </a:p>
          <a:p>
            <a:r>
              <a:rPr lang="en-US" dirty="0"/>
              <a:t>https://</a:t>
            </a:r>
            <a:r>
              <a:rPr lang="en-US" dirty="0" err="1"/>
              <a:t>www.researchgate.net</a:t>
            </a:r>
            <a:r>
              <a:rPr lang="en-US" dirty="0"/>
              <a:t>/profile/</a:t>
            </a:r>
            <a:r>
              <a:rPr lang="en-US" dirty="0" err="1"/>
              <a:t>Huahai_Yang</a:t>
            </a:r>
            <a:r>
              <a:rPr lang="en-US" dirty="0"/>
              <a:t>/publication/262310059_Understand_Users%27_Comprehension_and_Preferences_for_Composing_Information_Visualizations/links/00b49539104ed214c9000000/Understand-Users-Comprehension-and-Preferences-for-Composing-Information-Visualizations.pdf</a:t>
            </a:r>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19753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depends 5 +- for</a:t>
            </a:r>
            <a:r>
              <a:rPr lang="en-US" baseline="0" dirty="0"/>
              <a:t> getting bigger issues, but for statistical sign twenty to thirty.</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299819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of it more the method conducting the study and handling the results. Do need some thought into.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1744060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are limitations to the type of data that can be robustly collected online dependent on the tool. </a:t>
            </a:r>
          </a:p>
          <a:p>
            <a:r>
              <a:rPr lang="en-US" dirty="0"/>
              <a:t>New ones coming out frequently – we’ll</a:t>
            </a:r>
            <a:r>
              <a:rPr lang="en-US" baseline="0" dirty="0"/>
              <a:t> have a more current list as an additional resource.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56880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a:t>
            </a:r>
            <a:r>
              <a:rPr lang="en-US" baseline="0" dirty="0"/>
              <a:t> the task completion recorded, does the analyst note it </a:t>
            </a:r>
            <a:r>
              <a:rPr lang="en-US" baseline="0" dirty="0" err="1"/>
              <a:t>themsleves</a:t>
            </a:r>
            <a:r>
              <a:rPr lang="en-US" baseline="0" dirty="0"/>
              <a:t>, do they write something down.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219717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DA78D-F215-42DF-9B83-6796C1E09096}"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DA78D-F215-42DF-9B83-6796C1E09096}"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CF78-BAF2-4139-91F3-215362EF2725}"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F0CF78-BAF2-4139-91F3-215362EF2725}"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a:t>Usability and User Studies</a:t>
            </a:r>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Online Tools</a:t>
            </a:r>
          </a:p>
        </p:txBody>
      </p:sp>
      <p:sp>
        <p:nvSpPr>
          <p:cNvPr id="3" name="Content Placeholder 2"/>
          <p:cNvSpPr>
            <a:spLocks noGrp="1"/>
          </p:cNvSpPr>
          <p:nvPr>
            <p:ph idx="1"/>
          </p:nvPr>
        </p:nvSpPr>
        <p:spPr/>
        <p:txBody>
          <a:bodyPr>
            <a:normAutofit/>
          </a:bodyPr>
          <a:lstStyle/>
          <a:p>
            <a:r>
              <a:rPr lang="en-US" sz="3600" dirty="0"/>
              <a:t>Surveys </a:t>
            </a:r>
          </a:p>
          <a:p>
            <a:r>
              <a:rPr lang="en-US" sz="3600" dirty="0"/>
              <a:t>Mouse tracking/navigation tracking</a:t>
            </a:r>
          </a:p>
          <a:p>
            <a:pPr marL="0" indent="0">
              <a:buNone/>
            </a:pPr>
            <a:endParaRPr lang="en-US" sz="3600"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10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You’ve Collected Data</a:t>
            </a:r>
          </a:p>
        </p:txBody>
      </p:sp>
      <p:sp>
        <p:nvSpPr>
          <p:cNvPr id="3" name="Content Placeholder 2"/>
          <p:cNvSpPr>
            <a:spLocks noGrp="1"/>
          </p:cNvSpPr>
          <p:nvPr>
            <p:ph idx="1"/>
          </p:nvPr>
        </p:nvSpPr>
        <p:spPr/>
        <p:txBody>
          <a:bodyPr/>
          <a:lstStyle/>
          <a:p>
            <a:r>
              <a:rPr lang="en-US" dirty="0"/>
              <a:t>Task completion </a:t>
            </a:r>
          </a:p>
          <a:p>
            <a:r>
              <a:rPr lang="en-US" dirty="0"/>
              <a:t>Time on task</a:t>
            </a:r>
          </a:p>
          <a:p>
            <a:r>
              <a:rPr lang="en-US" dirty="0"/>
              <a:t>Notes</a:t>
            </a:r>
          </a:p>
          <a:p>
            <a:r>
              <a:rPr lang="en-US" dirty="0"/>
              <a:t>Interview responses</a:t>
            </a:r>
          </a:p>
          <a:p>
            <a:r>
              <a:rPr lang="en-US" dirty="0"/>
              <a:t>Survey responses </a:t>
            </a:r>
          </a:p>
          <a:p>
            <a:pPr marL="0" indent="0">
              <a:buNone/>
            </a:pPr>
            <a:endParaRPr lang="en-US" dirty="0"/>
          </a:p>
          <a:p>
            <a:pPr marL="0" indent="0">
              <a:buNone/>
            </a:pPr>
            <a:r>
              <a:rPr lang="en-US" dirty="0"/>
              <a:t>… then what?</a:t>
            </a:r>
          </a:p>
          <a:p>
            <a:endParaRPr lang="en-US" dirty="0"/>
          </a:p>
          <a:p>
            <a:endParaRPr lang="en-US" dirty="0"/>
          </a:p>
        </p:txBody>
      </p:sp>
      <p:pic>
        <p:nvPicPr>
          <p:cNvPr id="4" name="Picture 3" descr="Screen Shot 2017-01-27 at 4.42.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600" y="1358900"/>
            <a:ext cx="3632200" cy="3975100"/>
          </a:xfrm>
          <a:prstGeom prst="rect">
            <a:avLst/>
          </a:prstGeom>
        </p:spPr>
      </p:pic>
      <p:sp>
        <p:nvSpPr>
          <p:cNvPr id="5" name="TextBox 4"/>
          <p:cNvSpPr txBox="1"/>
          <p:nvPr/>
        </p:nvSpPr>
        <p:spPr>
          <a:xfrm>
            <a:off x="3352800" y="5939393"/>
            <a:ext cx="5562600" cy="738664"/>
          </a:xfrm>
          <a:prstGeom prst="rect">
            <a:avLst/>
          </a:prstGeom>
          <a:noFill/>
        </p:spPr>
        <p:txBody>
          <a:bodyPr wrap="square" rtlCol="0">
            <a:spAutoFit/>
          </a:bodyPr>
          <a:lstStyle/>
          <a:p>
            <a:r>
              <a:rPr lang="en-US" sz="1400" dirty="0"/>
              <a:t>Table source: </a:t>
            </a:r>
            <a:r>
              <a:rPr lang="en-US" sz="1400" dirty="0" err="1"/>
              <a:t>Stasko</a:t>
            </a:r>
            <a:r>
              <a:rPr lang="en-US" sz="1400" dirty="0"/>
              <a:t>, J., </a:t>
            </a:r>
            <a:r>
              <a:rPr lang="en-US" sz="1400" dirty="0" err="1"/>
              <a:t>Catrambone</a:t>
            </a:r>
            <a:r>
              <a:rPr lang="en-US" sz="1400" dirty="0"/>
              <a:t>, R., </a:t>
            </a:r>
            <a:r>
              <a:rPr lang="en-US" sz="1400" dirty="0" err="1"/>
              <a:t>Guzdial</a:t>
            </a:r>
            <a:r>
              <a:rPr lang="en-US" sz="1400" dirty="0"/>
              <a:t>, M., &amp; McDonald, K. (2000). </a:t>
            </a:r>
            <a:r>
              <a:rPr lang="en-US" sz="1400" i="1" dirty="0"/>
              <a:t>An evaluation of space-filling information visualizations for depicting hierarchical structures</a:t>
            </a:r>
            <a:r>
              <a:rPr lang="en-US" sz="1400" dirty="0"/>
              <a:t>.</a:t>
            </a:r>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91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525963"/>
          </a:xfrm>
        </p:spPr>
        <p:txBody>
          <a:bodyPr/>
          <a:lstStyle/>
          <a:p>
            <a:pPr marL="0" indent="0">
              <a:buNone/>
            </a:pPr>
            <a:endParaRPr lang="en-US" dirty="0"/>
          </a:p>
          <a:p>
            <a:pPr marL="0" indent="0">
              <a:buNone/>
            </a:pPr>
            <a:endParaRPr lang="en-US" dirty="0"/>
          </a:p>
          <a:p>
            <a:pPr marL="0" indent="0" algn="ctr">
              <a:buNone/>
            </a:pPr>
            <a:r>
              <a:rPr lang="en-US" sz="3600" dirty="0"/>
              <a:t>What is the analyst’s </a:t>
            </a:r>
            <a:r>
              <a:rPr lang="en-US" sz="3600" b="1" dirty="0"/>
              <a:t>information scent</a:t>
            </a:r>
            <a:r>
              <a:rPr lang="en-US" sz="3600" dirty="0"/>
              <a:t>?</a:t>
            </a:r>
          </a:p>
        </p:txBody>
      </p:sp>
    </p:spTree>
    <p:extLst>
      <p:ext uri="{BB962C8B-B14F-4D97-AF65-F5344CB8AC3E}">
        <p14:creationId xmlns:p14="http://schemas.microsoft.com/office/powerpoint/2010/main" val="316609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err="1"/>
              <a:t>MoSCoW</a:t>
            </a:r>
            <a:r>
              <a:rPr lang="en-US" dirty="0"/>
              <a:t> Prioritization</a:t>
            </a:r>
          </a:p>
        </p:txBody>
      </p:sp>
      <p:sp>
        <p:nvSpPr>
          <p:cNvPr id="3" name="Content Placeholder 2"/>
          <p:cNvSpPr>
            <a:spLocks noGrp="1"/>
          </p:cNvSpPr>
          <p:nvPr>
            <p:ph idx="1"/>
          </p:nvPr>
        </p:nvSpPr>
        <p:spPr/>
        <p:txBody>
          <a:bodyPr>
            <a:normAutofit/>
          </a:bodyPr>
          <a:lstStyle/>
          <a:p>
            <a:r>
              <a:rPr lang="en-US" sz="3600" dirty="0"/>
              <a:t>Must</a:t>
            </a:r>
          </a:p>
          <a:p>
            <a:r>
              <a:rPr lang="en-US" sz="3600" dirty="0"/>
              <a:t>Should</a:t>
            </a:r>
          </a:p>
          <a:p>
            <a:r>
              <a:rPr lang="en-US" sz="3600" dirty="0"/>
              <a:t>Could</a:t>
            </a:r>
          </a:p>
          <a:p>
            <a:r>
              <a:rPr lang="en-US" sz="3600" dirty="0"/>
              <a:t>Won’t</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60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err="1"/>
              <a:t>MoSCoW</a:t>
            </a:r>
            <a:r>
              <a:rPr lang="en-US" dirty="0"/>
              <a:t> Prioritization</a:t>
            </a:r>
          </a:p>
        </p:txBody>
      </p:sp>
      <p:sp>
        <p:nvSpPr>
          <p:cNvPr id="3" name="Content Placeholder 2"/>
          <p:cNvSpPr>
            <a:spLocks noGrp="1"/>
          </p:cNvSpPr>
          <p:nvPr>
            <p:ph idx="1"/>
          </p:nvPr>
        </p:nvSpPr>
        <p:spPr/>
        <p:txBody>
          <a:bodyPr>
            <a:normAutofit/>
          </a:bodyPr>
          <a:lstStyle/>
          <a:p>
            <a:r>
              <a:rPr lang="en-US" sz="3600" dirty="0"/>
              <a:t>Must</a:t>
            </a:r>
          </a:p>
          <a:p>
            <a:r>
              <a:rPr lang="en-US" sz="3600" dirty="0"/>
              <a:t>Should</a:t>
            </a:r>
          </a:p>
          <a:p>
            <a:r>
              <a:rPr lang="en-US" sz="3600" dirty="0"/>
              <a:t>Could</a:t>
            </a:r>
          </a:p>
          <a:p>
            <a:r>
              <a:rPr lang="en-US" sz="3600" dirty="0"/>
              <a:t>Won’t</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3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Severity Ratings</a:t>
            </a:r>
          </a:p>
        </p:txBody>
      </p:sp>
      <p:sp>
        <p:nvSpPr>
          <p:cNvPr id="3" name="Content Placeholder 2"/>
          <p:cNvSpPr>
            <a:spLocks noGrp="1"/>
          </p:cNvSpPr>
          <p:nvPr>
            <p:ph idx="1"/>
          </p:nvPr>
        </p:nvSpPr>
        <p:spPr/>
        <p:txBody>
          <a:bodyPr>
            <a:normAutofit/>
          </a:bodyPr>
          <a:lstStyle/>
          <a:p>
            <a:pPr>
              <a:buNone/>
            </a:pPr>
            <a:r>
              <a:rPr lang="en-US" sz="3600" dirty="0"/>
              <a:t>0	Not a real problem</a:t>
            </a:r>
          </a:p>
          <a:p>
            <a:pPr>
              <a:buNone/>
            </a:pPr>
            <a:r>
              <a:rPr lang="en-US" sz="3600" dirty="0"/>
              <a:t>1	Cosmetic</a:t>
            </a:r>
          </a:p>
          <a:p>
            <a:pPr>
              <a:buNone/>
            </a:pPr>
            <a:r>
              <a:rPr lang="en-US" sz="3600" dirty="0"/>
              <a:t>2	Minor usability issue</a:t>
            </a:r>
          </a:p>
          <a:p>
            <a:pPr>
              <a:buNone/>
            </a:pPr>
            <a:r>
              <a:rPr lang="en-US" sz="3600" dirty="0"/>
              <a:t>3	Major usability issue</a:t>
            </a:r>
          </a:p>
          <a:p>
            <a:pPr>
              <a:buNone/>
            </a:pPr>
            <a:r>
              <a:rPr lang="en-US" sz="3600" dirty="0"/>
              <a:t>4	Critical issue</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15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Limitations </a:t>
            </a:r>
          </a:p>
        </p:txBody>
      </p:sp>
      <p:sp>
        <p:nvSpPr>
          <p:cNvPr id="3" name="Content Placeholder 2"/>
          <p:cNvSpPr>
            <a:spLocks noGrp="1"/>
          </p:cNvSpPr>
          <p:nvPr>
            <p:ph idx="1"/>
          </p:nvPr>
        </p:nvSpPr>
        <p:spPr/>
        <p:txBody>
          <a:bodyPr/>
          <a:lstStyle/>
          <a:p>
            <a:r>
              <a:rPr lang="en-US" sz="3600" dirty="0"/>
              <a:t>Ecological validity</a:t>
            </a:r>
          </a:p>
          <a:p>
            <a:r>
              <a:rPr lang="en-US" sz="3600" dirty="0"/>
              <a:t>Are performance-oriented tasks the complete story?</a:t>
            </a:r>
          </a:p>
          <a:p>
            <a:endParaRPr lang="en-US"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51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57200" y="274638"/>
            <a:ext cx="8229600" cy="1143000"/>
          </a:xfrm>
        </p:spPr>
        <p:txBody>
          <a:bodyPr/>
          <a:lstStyle/>
          <a:p>
            <a:endParaRPr lang="en-US"/>
          </a:p>
        </p:txBody>
      </p:sp>
      <p:pic>
        <p:nvPicPr>
          <p:cNvPr id="5" name="Picture 4" descr="Screen Shot 2017-01-27 at 4.50.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04800"/>
            <a:ext cx="10387642" cy="6477000"/>
          </a:xfrm>
          <a:prstGeom prst="rect">
            <a:avLst/>
          </a:prstGeom>
        </p:spPr>
      </p:pic>
      <p:sp>
        <p:nvSpPr>
          <p:cNvPr id="6" name="Rectangle 5"/>
          <p:cNvSpPr/>
          <p:nvPr/>
        </p:nvSpPr>
        <p:spPr>
          <a:xfrm>
            <a:off x="-1447800" y="4114800"/>
            <a:ext cx="5486400" cy="2057400"/>
          </a:xfrm>
          <a:prstGeom prst="rect">
            <a:avLst/>
          </a:prstGeom>
          <a:solidFill>
            <a:schemeClr val="tx1">
              <a:lumMod val="75000"/>
              <a:lumOff val="25000"/>
              <a:alpha val="99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Title 1"/>
          <p:cNvSpPr txBox="1">
            <a:spLocks/>
          </p:cNvSpPr>
          <p:nvPr/>
        </p:nvSpPr>
        <p:spPr>
          <a:xfrm>
            <a:off x="-2362200" y="4495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rPr>
              <a:t>Iterate</a:t>
            </a:r>
          </a:p>
        </p:txBody>
      </p:sp>
      <p:sp>
        <p:nvSpPr>
          <p:cNvPr id="2" name="TextBox 1"/>
          <p:cNvSpPr txBox="1"/>
          <p:nvPr/>
        </p:nvSpPr>
        <p:spPr>
          <a:xfrm>
            <a:off x="7037539" y="6474023"/>
            <a:ext cx="2030261" cy="307777"/>
          </a:xfrm>
          <a:prstGeom prst="rect">
            <a:avLst/>
          </a:prstGeom>
          <a:noFill/>
        </p:spPr>
        <p:txBody>
          <a:bodyPr wrap="none" rtlCol="0">
            <a:spAutoFit/>
          </a:bodyPr>
          <a:lstStyle/>
          <a:p>
            <a:r>
              <a:rPr lang="en-US" sz="1400" dirty="0">
                <a:solidFill>
                  <a:srgbClr val="FFFFFF"/>
                </a:solidFill>
              </a:rPr>
              <a:t>Flickr CC by  </a:t>
            </a:r>
            <a:r>
              <a:rPr lang="en-US" sz="1400" dirty="0" err="1">
                <a:solidFill>
                  <a:srgbClr val="FFFFFF"/>
                </a:solidFill>
              </a:rPr>
              <a:t>zolakoma</a:t>
            </a:r>
            <a:endParaRPr lang="en-US" sz="1400" dirty="0">
              <a:solidFill>
                <a:srgbClr val="FFFFFF"/>
              </a:solidFill>
            </a:endParaRPr>
          </a:p>
        </p:txBody>
      </p:sp>
    </p:spTree>
    <p:extLst>
      <p:ext uri="{BB962C8B-B14F-4D97-AF65-F5344CB8AC3E}">
        <p14:creationId xmlns:p14="http://schemas.microsoft.com/office/powerpoint/2010/main" val="421920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Validity Checks</a:t>
            </a:r>
          </a:p>
        </p:txBody>
      </p:sp>
      <p:sp>
        <p:nvSpPr>
          <p:cNvPr id="4" name="Content Placeholder 3"/>
          <p:cNvSpPr>
            <a:spLocks noGrp="1"/>
          </p:cNvSpPr>
          <p:nvPr>
            <p:ph idx="1"/>
          </p:nvPr>
        </p:nvSpPr>
        <p:spPr/>
        <p:txBody>
          <a:bodyPr>
            <a:normAutofit fontScale="62500" lnSpcReduction="20000"/>
          </a:bodyPr>
          <a:lstStyle/>
          <a:p>
            <a:pPr marL="0" indent="0">
              <a:buNone/>
            </a:pPr>
            <a:r>
              <a:rPr lang="en-US" b="1" dirty="0"/>
              <a:t>Earlier Stages</a:t>
            </a:r>
          </a:p>
          <a:p>
            <a:r>
              <a:rPr lang="en-US" dirty="0"/>
              <a:t>Observe and interview target users (needs assessment)</a:t>
            </a:r>
          </a:p>
          <a:p>
            <a:r>
              <a:rPr lang="en-US" dirty="0"/>
              <a:t>Design data abstraction/operation (data types, transformation, operations) </a:t>
            </a:r>
          </a:p>
          <a:p>
            <a:r>
              <a:rPr lang="en-US" dirty="0"/>
              <a:t>Justify encoding/interaction design (design heuristics, perception research)</a:t>
            </a:r>
          </a:p>
          <a:p>
            <a:r>
              <a:rPr lang="en-US" dirty="0"/>
              <a:t>Informal analysis/qualitative analysis of prototypes (task-based)</a:t>
            </a:r>
          </a:p>
          <a:p>
            <a:r>
              <a:rPr lang="en-US" dirty="0"/>
              <a:t>Algorithm complexity analysis/evaluation</a:t>
            </a:r>
          </a:p>
          <a:p>
            <a:pPr marL="0" indent="0">
              <a:buNone/>
            </a:pPr>
            <a:endParaRPr lang="en-US" dirty="0"/>
          </a:p>
          <a:p>
            <a:pPr marL="0" indent="0">
              <a:buNone/>
            </a:pPr>
            <a:r>
              <a:rPr lang="en-US" b="1" dirty="0"/>
              <a:t>Mid- and Later Stages</a:t>
            </a:r>
          </a:p>
          <a:p>
            <a:r>
              <a:rPr lang="en-US" dirty="0"/>
              <a:t>Qualitative analysis of system (task-based)</a:t>
            </a:r>
          </a:p>
          <a:p>
            <a:r>
              <a:rPr lang="en-US" dirty="0"/>
              <a:t>Algorithm performance analysis</a:t>
            </a:r>
          </a:p>
          <a:p>
            <a:r>
              <a:rPr lang="en-US" dirty="0"/>
              <a:t>Lab or </a:t>
            </a:r>
            <a:r>
              <a:rPr lang="en-US" dirty="0" err="1"/>
              <a:t>crowdsourced</a:t>
            </a:r>
            <a:r>
              <a:rPr lang="en-US" dirty="0"/>
              <a:t> user study </a:t>
            </a:r>
          </a:p>
          <a:p>
            <a:r>
              <a:rPr lang="en-US" dirty="0"/>
              <a:t>Field study of the deployed system</a:t>
            </a:r>
          </a:p>
          <a:p>
            <a:endParaRPr lang="en-US" dirty="0"/>
          </a:p>
          <a:p>
            <a:endParaRPr lang="en-US" dirty="0"/>
          </a:p>
        </p:txBody>
      </p:sp>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90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105400"/>
            <a:ext cx="4419600" cy="381000"/>
          </a:xfrm>
          <a:prstGeom prst="rect">
            <a:avLst/>
          </a:prstGeom>
          <a:solidFill>
            <a:schemeClr val="tx1">
              <a:lumMod val="75000"/>
              <a:lumOff val="25000"/>
              <a:alpha val="99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57200" y="274638"/>
            <a:ext cx="8229600" cy="1143000"/>
          </a:xfrm>
        </p:spPr>
        <p:txBody>
          <a:bodyPr/>
          <a:lstStyle/>
          <a:p>
            <a:r>
              <a:rPr lang="en-US" dirty="0"/>
              <a:t>Validity Checks</a:t>
            </a:r>
          </a:p>
        </p:txBody>
      </p:sp>
      <p:sp>
        <p:nvSpPr>
          <p:cNvPr id="4" name="Content Placeholder 3"/>
          <p:cNvSpPr>
            <a:spLocks noGrp="1"/>
          </p:cNvSpPr>
          <p:nvPr>
            <p:ph idx="1"/>
          </p:nvPr>
        </p:nvSpPr>
        <p:spPr/>
        <p:txBody>
          <a:bodyPr>
            <a:normAutofit fontScale="62500" lnSpcReduction="20000"/>
          </a:bodyPr>
          <a:lstStyle/>
          <a:p>
            <a:pPr marL="0" indent="0">
              <a:buNone/>
            </a:pPr>
            <a:r>
              <a:rPr lang="en-US" b="1" dirty="0"/>
              <a:t>Earlier Stages</a:t>
            </a:r>
          </a:p>
          <a:p>
            <a:r>
              <a:rPr lang="en-US" dirty="0"/>
              <a:t>Observe and interview target users (needs assessment)</a:t>
            </a:r>
          </a:p>
          <a:p>
            <a:r>
              <a:rPr lang="en-US" dirty="0"/>
              <a:t>Design data abstraction/operation (data types, transformation, operations) </a:t>
            </a:r>
          </a:p>
          <a:p>
            <a:r>
              <a:rPr lang="en-US" dirty="0"/>
              <a:t>Justify encoding/interaction design (design heuristics, perception research)</a:t>
            </a:r>
          </a:p>
          <a:p>
            <a:r>
              <a:rPr lang="en-US" dirty="0"/>
              <a:t>Informal analysis/qualitative analysis of prototypes (task-based)</a:t>
            </a:r>
          </a:p>
          <a:p>
            <a:r>
              <a:rPr lang="en-US" dirty="0"/>
              <a:t>Algorithm complexity analysis/evaluation</a:t>
            </a:r>
          </a:p>
          <a:p>
            <a:pPr marL="0" indent="0">
              <a:buNone/>
            </a:pPr>
            <a:endParaRPr lang="en-US" dirty="0"/>
          </a:p>
          <a:p>
            <a:pPr marL="0" indent="0">
              <a:buNone/>
            </a:pPr>
            <a:r>
              <a:rPr lang="en-US" b="1" dirty="0"/>
              <a:t>Mid- and Later Stages</a:t>
            </a:r>
          </a:p>
          <a:p>
            <a:r>
              <a:rPr lang="en-US" dirty="0"/>
              <a:t>Qualitative analysis of system (task-based)</a:t>
            </a:r>
          </a:p>
          <a:p>
            <a:r>
              <a:rPr lang="en-US" dirty="0"/>
              <a:t>Algorithm performance analysis</a:t>
            </a:r>
          </a:p>
          <a:p>
            <a:r>
              <a:rPr lang="en-US" dirty="0">
                <a:solidFill>
                  <a:schemeClr val="bg1"/>
                </a:solidFill>
              </a:rPr>
              <a:t>Lab or crowdsourced user study</a:t>
            </a:r>
          </a:p>
          <a:p>
            <a:r>
              <a:rPr lang="en-US" dirty="0"/>
              <a:t>Field study of the deployed system</a:t>
            </a:r>
          </a:p>
          <a:p>
            <a:endParaRPr lang="en-US" dirty="0"/>
          </a:p>
          <a:p>
            <a:pPr marL="0" indent="0">
              <a:buNone/>
            </a:pPr>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7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Formal Usability Study</a:t>
            </a:r>
          </a:p>
        </p:txBody>
      </p:sp>
      <p:sp>
        <p:nvSpPr>
          <p:cNvPr id="3" name="Content Placeholder 2"/>
          <p:cNvSpPr>
            <a:spLocks noGrp="1"/>
          </p:cNvSpPr>
          <p:nvPr>
            <p:ph idx="1"/>
          </p:nvPr>
        </p:nvSpPr>
        <p:spPr/>
        <p:txBody>
          <a:bodyPr>
            <a:normAutofit/>
          </a:bodyPr>
          <a:lstStyle/>
          <a:p>
            <a:pPr marL="0" indent="0">
              <a:buNone/>
            </a:pPr>
            <a:r>
              <a:rPr lang="en-US" sz="3600" b="1" dirty="0"/>
              <a:t>Goal: </a:t>
            </a:r>
            <a:r>
              <a:rPr lang="en-US" sz="3600" dirty="0"/>
              <a:t>Does the visualization allow the user/analyst to perform key tasks?  </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97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normAutofit/>
          </a:bodyPr>
          <a:lstStyle/>
          <a:p>
            <a:r>
              <a:rPr lang="en-US" dirty="0"/>
              <a:t>Task-Oriented Visual Insights</a:t>
            </a:r>
          </a:p>
        </p:txBody>
      </p:sp>
      <p:sp>
        <p:nvSpPr>
          <p:cNvPr id="4"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a:spLocks noGrp="1"/>
          </p:cNvSpPr>
          <p:nvPr>
            <p:ph idx="1"/>
          </p:nvPr>
        </p:nvSpPr>
        <p:spPr>
          <a:xfrm>
            <a:off x="609600" y="1524000"/>
            <a:ext cx="8229600" cy="5410200"/>
          </a:xfrm>
        </p:spPr>
        <p:txBody>
          <a:bodyPr>
            <a:normAutofit fontScale="92500" lnSpcReduction="20000"/>
          </a:bodyPr>
          <a:lstStyle/>
          <a:p>
            <a:pPr marL="0" indent="0">
              <a:buNone/>
            </a:pPr>
            <a:r>
              <a:rPr lang="en-US" b="1" i="1" dirty="0"/>
              <a:t>Basic Insights:</a:t>
            </a:r>
          </a:p>
          <a:p>
            <a:r>
              <a:rPr lang="en-US" dirty="0"/>
              <a:t>Read a value </a:t>
            </a:r>
          </a:p>
          <a:p>
            <a:r>
              <a:rPr lang="en-US" dirty="0"/>
              <a:t>Identify extrema </a:t>
            </a:r>
          </a:p>
          <a:p>
            <a:r>
              <a:rPr lang="en-US" dirty="0"/>
              <a:t>Characterize distribution</a:t>
            </a:r>
          </a:p>
          <a:p>
            <a:r>
              <a:rPr lang="en-US" dirty="0"/>
              <a:t>Describe correlation</a:t>
            </a:r>
            <a:endParaRPr lang="en-US" b="1" i="1" dirty="0"/>
          </a:p>
          <a:p>
            <a:pPr marL="0" indent="0">
              <a:buNone/>
            </a:pPr>
            <a:r>
              <a:rPr lang="en-US" b="1" i="1" dirty="0"/>
              <a:t>Comparative Insights:</a:t>
            </a:r>
          </a:p>
          <a:p>
            <a:r>
              <a:rPr lang="en-US" dirty="0"/>
              <a:t>Compare values</a:t>
            </a:r>
          </a:p>
          <a:p>
            <a:r>
              <a:rPr lang="en-US" dirty="0"/>
              <a:t>Compare extrema</a:t>
            </a:r>
          </a:p>
          <a:p>
            <a:r>
              <a:rPr lang="en-US" dirty="0"/>
              <a:t>Compare distribution</a:t>
            </a:r>
          </a:p>
          <a:p>
            <a:r>
              <a:rPr lang="en-US" dirty="0"/>
              <a:t>Compare correlation</a:t>
            </a:r>
          </a:p>
          <a:p>
            <a:pPr marL="0" indent="0">
              <a:buNone/>
            </a:pPr>
            <a:r>
              <a:rPr lang="en-US" dirty="0"/>
              <a:t>                                               </a:t>
            </a:r>
            <a:r>
              <a:rPr lang="en-US" sz="2200" dirty="0"/>
              <a:t>(Yang et al., 2014)</a:t>
            </a:r>
          </a:p>
          <a:p>
            <a:endParaRPr lang="en-US" dirty="0"/>
          </a:p>
          <a:p>
            <a:pPr marL="0" indent="0">
              <a:buNone/>
            </a:pPr>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17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Usability Study: Logistics</a:t>
            </a:r>
          </a:p>
        </p:txBody>
      </p:sp>
      <p:sp>
        <p:nvSpPr>
          <p:cNvPr id="4"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You will need: </a:t>
            </a:r>
          </a:p>
          <a:p>
            <a:r>
              <a:rPr lang="en-US" dirty="0"/>
              <a:t>Visualization with test data loaded</a:t>
            </a:r>
          </a:p>
          <a:p>
            <a:r>
              <a:rPr lang="en-US" dirty="0"/>
              <a:t>Consent form (if required)</a:t>
            </a:r>
          </a:p>
          <a:p>
            <a:r>
              <a:rPr lang="en-US" dirty="0"/>
              <a:t>Task list</a:t>
            </a:r>
          </a:p>
          <a:p>
            <a:r>
              <a:rPr lang="en-US" dirty="0"/>
              <a:t>Protocol (study procedures and debrief questions)</a:t>
            </a:r>
          </a:p>
          <a:p>
            <a:r>
              <a:rPr lang="en-US" dirty="0"/>
              <a:t>Surveys/interviews and any additional data-collection instruments</a:t>
            </a:r>
          </a:p>
          <a:p>
            <a:r>
              <a:rPr lang="en-US" dirty="0"/>
              <a:t>Audio or video recorder, notepad </a:t>
            </a:r>
          </a:p>
        </p:txBody>
      </p:sp>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49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normAutofit fontScale="90000"/>
          </a:bodyPr>
          <a:lstStyle/>
          <a:p>
            <a:r>
              <a:rPr lang="en-US" dirty="0"/>
              <a:t>How Many People Do You Need?</a:t>
            </a:r>
          </a:p>
        </p:txBody>
      </p:sp>
      <p:pic>
        <p:nvPicPr>
          <p:cNvPr id="4" name="Picture 3" descr="Screen Shot 2017-01-27 at 11.01.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1515867"/>
            <a:ext cx="7162800" cy="4808733"/>
          </a:xfrm>
          <a:prstGeom prst="rect">
            <a:avLst/>
          </a:prstGeom>
        </p:spPr>
      </p:pic>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36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3600" dirty="0"/>
              <a:t>“Lab” doesn’t need to mean a formal lab </a:t>
            </a:r>
          </a:p>
        </p:txBody>
      </p:sp>
    </p:spTree>
    <p:extLst>
      <p:ext uri="{BB962C8B-B14F-4D97-AF65-F5344CB8AC3E}">
        <p14:creationId xmlns:p14="http://schemas.microsoft.com/office/powerpoint/2010/main" val="26368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normAutofit fontScale="90000"/>
          </a:bodyPr>
          <a:lstStyle/>
          <a:p>
            <a:r>
              <a:rPr lang="en-US" dirty="0"/>
              <a:t>Software for Collecting Audio/Video</a:t>
            </a:r>
          </a:p>
        </p:txBody>
      </p:sp>
      <p:sp>
        <p:nvSpPr>
          <p:cNvPr id="3" name="Content Placeholder 2"/>
          <p:cNvSpPr>
            <a:spLocks noGrp="1"/>
          </p:cNvSpPr>
          <p:nvPr>
            <p:ph idx="1"/>
          </p:nvPr>
        </p:nvSpPr>
        <p:spPr/>
        <p:txBody>
          <a:bodyPr>
            <a:normAutofit/>
          </a:bodyPr>
          <a:lstStyle/>
          <a:p>
            <a:r>
              <a:rPr lang="en-US" sz="3600" dirty="0"/>
              <a:t>Video of user</a:t>
            </a:r>
          </a:p>
          <a:p>
            <a:r>
              <a:rPr lang="en-US" sz="3600" dirty="0"/>
              <a:t>Screen capture of user actions</a:t>
            </a:r>
          </a:p>
          <a:p>
            <a:r>
              <a:rPr lang="en-US" sz="3600" dirty="0"/>
              <a:t>Audio of entire session</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500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2710</TotalTime>
  <Words>686</Words>
  <Application>Microsoft Office PowerPoint</Application>
  <PresentationFormat>On-screen Show (4:3)</PresentationFormat>
  <Paragraphs>124</Paragraphs>
  <Slides>18</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Calibri</vt:lpstr>
      <vt:lpstr>Office Theme</vt:lpstr>
      <vt:lpstr>Custom Design</vt:lpstr>
      <vt:lpstr>Usability and User Studies</vt:lpstr>
      <vt:lpstr>Validity Checks</vt:lpstr>
      <vt:lpstr>Validity Checks</vt:lpstr>
      <vt:lpstr>Formal Usability Study</vt:lpstr>
      <vt:lpstr>Task-Oriented Visual Insights</vt:lpstr>
      <vt:lpstr>Usability Study: Logistics</vt:lpstr>
      <vt:lpstr>How Many People Do You Need?</vt:lpstr>
      <vt:lpstr>PowerPoint Presentation</vt:lpstr>
      <vt:lpstr>Software for Collecting Audio/Video</vt:lpstr>
      <vt:lpstr>Online Tools</vt:lpstr>
      <vt:lpstr>You’ve Collected Data</vt:lpstr>
      <vt:lpstr>PowerPoint Presentation</vt:lpstr>
      <vt:lpstr>MoSCoW Prioritization</vt:lpstr>
      <vt:lpstr>MoSCoW Prioritization</vt:lpstr>
      <vt:lpstr>Severity Ratings</vt:lpstr>
      <vt:lpstr>Limitations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2U LA</cp:lastModifiedBy>
  <cp:revision>134</cp:revision>
  <dcterms:created xsi:type="dcterms:W3CDTF">2016-03-21T14:12:59Z</dcterms:created>
  <dcterms:modified xsi:type="dcterms:W3CDTF">2017-02-02T21:18:06Z</dcterms:modified>
</cp:coreProperties>
</file>