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9" r:id="rId3"/>
    <p:sldId id="292" r:id="rId4"/>
    <p:sldId id="270" r:id="rId5"/>
    <p:sldId id="266" r:id="rId6"/>
    <p:sldId id="281" r:id="rId7"/>
    <p:sldId id="295" r:id="rId8"/>
    <p:sldId id="274" r:id="rId9"/>
    <p:sldId id="271" r:id="rId10"/>
    <p:sldId id="272" r:id="rId11"/>
    <p:sldId id="291" r:id="rId12"/>
    <p:sldId id="293" r:id="rId13"/>
    <p:sldId id="294" r:id="rId14"/>
    <p:sldId id="280" r:id="rId15"/>
    <p:sldId id="277" r:id="rId16"/>
    <p:sldId id="278" r:id="rId17"/>
    <p:sldId id="296" r:id="rId18"/>
    <p:sldId id="279" r:id="rId19"/>
    <p:sldId id="282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7" autoAdjust="0"/>
    <p:restoredTop sz="86492" autoAdjust="0"/>
  </p:normalViewPr>
  <p:slideViewPr>
    <p:cSldViewPr>
      <p:cViewPr varScale="1">
        <p:scale>
          <a:sx n="62" d="100"/>
          <a:sy n="62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r>
              <a:rPr lang="en-US" baseline="0" dirty="0" smtClean="0"/>
              <a:t> help us show places and movement for people, goods, economies, policies, and more</a:t>
            </a:r>
          </a:p>
          <a:p>
            <a:r>
              <a:rPr lang="en-US" baseline="0" dirty="0" smtClean="0"/>
              <a:t>While we see the data shown, often take it for granted the selection of the underlying map</a:t>
            </a:r>
            <a:endParaRPr lang="en-US" dirty="0" smtClean="0"/>
          </a:p>
          <a:p>
            <a:r>
              <a:rPr lang="en-US" dirty="0" smtClean="0"/>
              <a:t>Or https://</a:t>
            </a:r>
            <a:r>
              <a:rPr lang="en-US" dirty="0" err="1" smtClean="0"/>
              <a:t>www.washingtonpost.com</a:t>
            </a:r>
            <a:r>
              <a:rPr lang="en-US" dirty="0" smtClean="0"/>
              <a:t>/news/worldviews/</a:t>
            </a:r>
            <a:r>
              <a:rPr lang="en-US" dirty="0" err="1" smtClean="0"/>
              <a:t>wp</a:t>
            </a:r>
            <a:r>
              <a:rPr lang="en-US" dirty="0" smtClean="0"/>
              <a:t>/2014/01/13/40-more-maps-that-explain-the-world/?</a:t>
            </a:r>
            <a:r>
              <a:rPr lang="en-US" dirty="0" err="1" smtClean="0"/>
              <a:t>utm_term</a:t>
            </a:r>
            <a:r>
              <a:rPr lang="en-US" dirty="0" smtClean="0"/>
              <a:t>=.cbe058bb9514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maps uses Mercator,</a:t>
            </a:r>
          </a:p>
          <a:p>
            <a:r>
              <a:rPr lang="en-US" dirty="0" smtClean="0"/>
              <a:t>Preserves angles, originally did not and high latitude places such as Stockholm</a:t>
            </a:r>
            <a:r>
              <a:rPr lang="en-US" baseline="0" dirty="0" smtClean="0"/>
              <a:t> streets not at right angles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'zoomed-out view' of the map, it allows close-ups (street level)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and use your own custom projections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choices can be dizzying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question,  what’s it for: compare areas, display directions, measure distance?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Flow patterns in stratosphere or oceans, retain shape is </a:t>
            </a:r>
            <a:r>
              <a:rPr lang="en-US" baseline="0" dirty="0" smtClean="0"/>
              <a:t>important</a:t>
            </a:r>
          </a:p>
          <a:p>
            <a:r>
              <a:rPr lang="en-US" baseline="0" dirty="0" smtClean="0"/>
              <a:t>Coverage </a:t>
            </a:r>
            <a:r>
              <a:rPr lang="en-US" baseline="0" smtClean="0"/>
              <a:t>example vegetation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resources.esri.com</a:t>
            </a:r>
            <a:r>
              <a:rPr lang="en-US" baseline="0" dirty="0" smtClean="0"/>
              <a:t>/help/9.3/</a:t>
            </a:r>
            <a:r>
              <a:rPr lang="en-US" baseline="0" dirty="0" err="1" smtClean="0"/>
              <a:t>arcgisengine</a:t>
            </a:r>
            <a:r>
              <a:rPr lang="en-US" baseline="0" dirty="0" smtClean="0"/>
              <a:t>/java/</a:t>
            </a:r>
            <a:r>
              <a:rPr lang="en-US" baseline="0" dirty="0" err="1" smtClean="0"/>
              <a:t>gp_toolref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coverage_toolbox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choosing_a_map_projection.htm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8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California department of fish</a:t>
            </a:r>
            <a:r>
              <a:rPr lang="en-US" baseline="0" dirty="0" smtClean="0"/>
              <a:t> and wildlife website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Government organization/contract: check local governing body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Albers: conic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9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also important</a:t>
            </a:r>
            <a:r>
              <a:rPr lang="en-US" baseline="0" dirty="0" smtClean="0"/>
              <a:t> </a:t>
            </a:r>
            <a:r>
              <a:rPr lang="en-US" baseline="0" dirty="0" smtClean="0"/>
              <a:t>– the ratio of distance on the map to the corresponding distance on the surface the map represents  1 cm on the map = 1000 cm or 10 miles of terrain; GIS and cartography small scale means more zoomed out</a:t>
            </a:r>
            <a:endParaRPr lang="en-US" baseline="0" dirty="0" smtClean="0"/>
          </a:p>
          <a:p>
            <a:r>
              <a:rPr lang="en-US" baseline="0" dirty="0" smtClean="0"/>
              <a:t>What shows? at different levels of scale, here at 1: 500,000 scale for the smaller </a:t>
            </a:r>
            <a:endParaRPr lang="en-US" baseline="0" dirty="0" smtClean="0"/>
          </a:p>
          <a:p>
            <a:r>
              <a:rPr lang="en-US" baseline="0" dirty="0" smtClean="0"/>
              <a:t>How </a:t>
            </a:r>
            <a:r>
              <a:rPr lang="en-US" baseline="0" dirty="0" smtClean="0"/>
              <a:t>is the viewer cued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6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Shapes change</a:t>
            </a:r>
            <a:r>
              <a:rPr lang="en-US" baseline="0" dirty="0" smtClean="0"/>
              <a:t> dependent on the scale, </a:t>
            </a:r>
          </a:p>
          <a:p>
            <a:r>
              <a:rPr lang="en-US" baseline="0" dirty="0" smtClean="0"/>
              <a:t>Features reduced to twenty percent of original size</a:t>
            </a:r>
          </a:p>
          <a:p>
            <a:r>
              <a:rPr lang="en-US" baseline="0" dirty="0" smtClean="0"/>
              <a:t>First no modification to display or </a:t>
            </a:r>
            <a:r>
              <a:rPr lang="en-US" baseline="0" dirty="0" err="1" smtClean="0"/>
              <a:t>gemoery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seconnd</a:t>
            </a:r>
            <a:r>
              <a:rPr lang="en-US" baseline="0" dirty="0" smtClean="0"/>
              <a:t> display only e.g., thinner road and  coast lines</a:t>
            </a:r>
          </a:p>
          <a:p>
            <a:r>
              <a:rPr lang="en-US" baseline="0" dirty="0" smtClean="0"/>
              <a:t>Third modify geometry – displace road, enlarge island and peninsula, eliminate small islands, collapse marina into symbol point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php.scripts.psu.edu</a:t>
            </a:r>
            <a:r>
              <a:rPr lang="en-US" dirty="0" smtClean="0"/>
              <a:t>/users/c/a/cab38/</a:t>
            </a:r>
            <a:r>
              <a:rPr lang="en-US" dirty="0" err="1" smtClean="0"/>
              <a:t>ScaleMaster</a:t>
            </a:r>
            <a:r>
              <a:rPr lang="en-US" dirty="0" smtClean="0"/>
              <a:t>/Brewer_Buttenfield_ScaleMaster_CaGIS_paper_Jan07.pdf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7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r>
              <a:rPr lang="en-US" baseline="0" dirty="0" smtClean="0"/>
              <a:t> by scale matters in how data is perceived! </a:t>
            </a:r>
            <a:r>
              <a:rPr lang="en-US" baseline="0" dirty="0" smtClean="0"/>
              <a:t>Thematic map, different than a reference map because not just showing natural features but has a theme for the data, whether </a:t>
            </a:r>
            <a:r>
              <a:rPr lang="en-US" baseline="0" dirty="0" err="1" smtClean="0"/>
              <a:t>percipitation</a:t>
            </a:r>
            <a:r>
              <a:rPr lang="en-US" baseline="0" dirty="0" smtClean="0"/>
              <a:t> or votes. In this case votes</a:t>
            </a:r>
          </a:p>
          <a:p>
            <a:r>
              <a:rPr lang="en-US" dirty="0" smtClean="0"/>
              <a:t>Thematic </a:t>
            </a:r>
            <a:r>
              <a:rPr lang="en-US" dirty="0" smtClean="0"/>
              <a:t>maps and the influence of scale on socio-economic phenomena: the percentage of </a:t>
            </a:r>
            <a:r>
              <a:rPr lang="en-US" dirty="0" err="1" smtClean="0"/>
              <a:t>Labour</a:t>
            </a:r>
            <a:r>
              <a:rPr lang="en-US" dirty="0" smtClean="0"/>
              <a:t> votes in part of the Netherlands (a) Utrecht’s voting districts; (b) </a:t>
            </a:r>
            <a:r>
              <a:rPr lang="en-US" dirty="0" err="1" smtClean="0"/>
              <a:t>neighbourhoods</a:t>
            </a:r>
            <a:r>
              <a:rPr lang="en-US" dirty="0" smtClean="0"/>
              <a:t>; (c) municipalities; (d) regions</a:t>
            </a:r>
          </a:p>
          <a:p>
            <a:r>
              <a:rPr lang="en-US" dirty="0" smtClean="0"/>
              <a:t>P 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Quote from </a:t>
            </a:r>
            <a:r>
              <a:rPr lang="en-US" dirty="0" err="1" smtClean="0"/>
              <a:t>Kraak’s</a:t>
            </a:r>
            <a:r>
              <a:rPr lang="en-US" dirty="0" smtClean="0"/>
              <a:t> Cartography p </a:t>
            </a:r>
            <a:r>
              <a:rPr lang="en-US" dirty="0" smtClean="0"/>
              <a:t>41</a:t>
            </a:r>
          </a:p>
          <a:p>
            <a:r>
              <a:rPr lang="en-US" dirty="0" smtClean="0"/>
              <a:t>Cartography</a:t>
            </a:r>
            <a:r>
              <a:rPr lang="en-US" baseline="0" dirty="0" smtClean="0"/>
              <a:t> is the study and practice of 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Quote</a:t>
            </a:r>
            <a:r>
              <a:rPr lang="en-US" baseline="0" dirty="0" smtClean="0"/>
              <a:t> from page 41 of </a:t>
            </a:r>
            <a:r>
              <a:rPr lang="en-US" baseline="0" dirty="0" err="1" smtClean="0"/>
              <a:t>Kraak</a:t>
            </a:r>
            <a:endParaRPr lang="en-US" baseline="0" dirty="0" smtClean="0"/>
          </a:p>
          <a:p>
            <a:r>
              <a:rPr lang="en-US" dirty="0" smtClean="0"/>
              <a:t>Pre</a:t>
            </a:r>
            <a:r>
              <a:rPr lang="en-US" baseline="0" dirty="0" smtClean="0"/>
              <a:t> computers, in cartography training for projections </a:t>
            </a:r>
          </a:p>
          <a:p>
            <a:r>
              <a:rPr lang="en-US" baseline="0" dirty="0" smtClean="0"/>
              <a:t>spherical coordinates into  two dimensions, distortion</a:t>
            </a:r>
          </a:p>
          <a:p>
            <a:r>
              <a:rPr lang="en-US" baseline="0" dirty="0" smtClean="0"/>
              <a:t>Impacts distance, shape, directions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Distortion increases farther from point of line of tangency</a:t>
            </a:r>
          </a:p>
          <a:p>
            <a:r>
              <a:rPr lang="en-US" baseline="0" dirty="0" smtClean="0"/>
              <a:t>Azimuthal (</a:t>
            </a:r>
            <a:r>
              <a:rPr lang="en-US" baseline="0" dirty="0" err="1" smtClean="0"/>
              <a:t>az-ih-muh-thal</a:t>
            </a:r>
            <a:r>
              <a:rPr lang="en-US" baseline="0" dirty="0" smtClean="0"/>
              <a:t>) – distortion increases from center point, one point no </a:t>
            </a:r>
            <a:r>
              <a:rPr lang="en-US" baseline="0" dirty="0" err="1" smtClean="0"/>
              <a:t>distoration</a:t>
            </a:r>
            <a:endParaRPr lang="en-US" baseline="0" dirty="0" smtClean="0"/>
          </a:p>
          <a:p>
            <a:r>
              <a:rPr lang="en-US" baseline="0" dirty="0" err="1" smtClean="0"/>
              <a:t>Cyclindrical</a:t>
            </a:r>
            <a:r>
              <a:rPr lang="en-US" baseline="0" dirty="0" smtClean="0"/>
              <a:t> and conical have a single line (the standard line) of tangency</a:t>
            </a:r>
          </a:p>
          <a:p>
            <a:r>
              <a:rPr lang="en-US" baseline="0" dirty="0" smtClean="0"/>
              <a:t>Some project place tangency on place mapped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Conformal</a:t>
            </a:r>
            <a:r>
              <a:rPr lang="en-US" baseline="0" dirty="0" smtClean="0"/>
              <a:t> – preserving shapes done over small area, can’t be maintained over entire earth</a:t>
            </a:r>
          </a:p>
          <a:p>
            <a:r>
              <a:rPr lang="en-US" baseline="0" dirty="0" smtClean="0"/>
              <a:t>Equal area – though shape NOT preserved</a:t>
            </a:r>
          </a:p>
          <a:p>
            <a:r>
              <a:rPr lang="en-US" baseline="0" dirty="0" smtClean="0"/>
              <a:t>Equidistant – preserve distance from one or two points to all other points, or to lines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Others -compromises</a:t>
            </a:r>
            <a:r>
              <a:rPr lang="en-US" baseline="0" dirty="0" smtClean="0"/>
              <a:t> between distortions of area, direction, and distance, </a:t>
            </a:r>
          </a:p>
          <a:p>
            <a:r>
              <a:rPr lang="en-US" baseline="0" dirty="0" smtClean="0"/>
              <a:t>Wellman Chamberlin chief </a:t>
            </a:r>
            <a:r>
              <a:rPr lang="en-US" baseline="0" dirty="0" err="1" smtClean="0"/>
              <a:t>cartogropher</a:t>
            </a:r>
            <a:r>
              <a:rPr lang="en-US" baseline="0" dirty="0" smtClean="0"/>
              <a:t> National Geographic society in the 1960s</a:t>
            </a:r>
          </a:p>
          <a:p>
            <a:r>
              <a:rPr lang="en-US" baseline="0" dirty="0" smtClean="0"/>
              <a:t>Often used for continents, not appropriate for entire earth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becomes not if there’s a distortion</a:t>
            </a:r>
            <a:r>
              <a:rPr lang="en-US" baseline="0" dirty="0" smtClean="0"/>
              <a:t> pattern, but what type of distortion pattern you select</a:t>
            </a:r>
          </a:p>
          <a:p>
            <a:r>
              <a:rPr lang="en-US" baseline="0" dirty="0" smtClean="0"/>
              <a:t>Greenland and Saudi Arabia, which are about the same size as you can see on the globe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8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Means in practice </a:t>
            </a:r>
          </a:p>
          <a:p>
            <a:r>
              <a:rPr lang="en-US" baseline="0" dirty="0" smtClean="0"/>
              <a:t>equal area projection at top, in this case the </a:t>
            </a:r>
            <a:r>
              <a:rPr lang="en-US" baseline="0" dirty="0" err="1" smtClean="0"/>
              <a:t>Mollweide</a:t>
            </a:r>
            <a:endParaRPr lang="en-US" baseline="0" dirty="0" smtClean="0"/>
          </a:p>
          <a:p>
            <a:r>
              <a:rPr lang="en-US" baseline="0" dirty="0" smtClean="0"/>
              <a:t>Conformal cylindrical projection, good for distance and areas near the equator, still commonly used for world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lampooned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examples/map-projection-simple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hyperlink" Target="https://github.com/d3/d3-geo-proje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nrm.dfg.ca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.ocks.org/mbostock/5625053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Map Projections &amp; Scales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2-23 at 8.25.2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0" b="37928"/>
          <a:stretch/>
        </p:blipFill>
        <p:spPr>
          <a:xfrm>
            <a:off x="304800" y="533400"/>
            <a:ext cx="8484962" cy="563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58923" y="6400800"/>
            <a:ext cx="160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xkcd.com</a:t>
            </a:r>
            <a:r>
              <a:rPr lang="en-US" dirty="0"/>
              <a:t>/</a:t>
            </a:r>
            <a:r>
              <a:rPr lang="en-US" dirty="0" smtClean="0"/>
              <a:t>977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2-27 at 2.28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706"/>
            <a:ext cx="9144000" cy="52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381000"/>
            <a:ext cx="9906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Maps </a:t>
            </a:r>
            <a:r>
              <a:rPr lang="en-US" dirty="0" smtClean="0"/>
              <a:t>API Custom Projection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9436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https://developers.google.com/maps/documentation/javascript/examples/map-projection-</a:t>
            </a:r>
            <a:r>
              <a:rPr lang="en-US" dirty="0" smtClean="0">
                <a:hlinkClick r:id="rId3"/>
              </a:rPr>
              <a:t>simple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Screen Shot 2017-02-27 at 2.36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128000" cy="4191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3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18 at 7.49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44" y="1066800"/>
            <a:ext cx="4171256" cy="2150049"/>
          </a:xfrm>
          <a:prstGeom prst="rect">
            <a:avLst/>
          </a:prstGeom>
        </p:spPr>
      </p:pic>
      <p:pic>
        <p:nvPicPr>
          <p:cNvPr id="10" name="Picture 9" descr="Screen Shot 2017-01-18 at 7.49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86" y="3737183"/>
            <a:ext cx="4042414" cy="2206417"/>
          </a:xfrm>
          <a:prstGeom prst="rect">
            <a:avLst/>
          </a:prstGeom>
        </p:spPr>
      </p:pic>
      <p:pic>
        <p:nvPicPr>
          <p:cNvPr id="11" name="Picture 10" descr="Screen Shot 2017-01-18 at 7.49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3897466" cy="2093680"/>
          </a:xfrm>
          <a:prstGeom prst="rect">
            <a:avLst/>
          </a:prstGeom>
        </p:spPr>
      </p:pic>
      <p:pic>
        <p:nvPicPr>
          <p:cNvPr id="12" name="Picture 11" descr="Screen Shot 2017-01-18 at 7.49.0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0625"/>
            <a:ext cx="4243729" cy="22305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93634" y="6400800"/>
            <a:ext cx="4188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https://github.com/d3/d3-geo-</a:t>
            </a:r>
            <a:r>
              <a:rPr lang="en-US" dirty="0" smtClean="0">
                <a:hlinkClick r:id="rId7"/>
              </a:rPr>
              <a:t>projection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7200" y="2438400"/>
            <a:ext cx="569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7069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flow </a:t>
            </a:r>
            <a:r>
              <a:rPr lang="en-US" sz="3600" dirty="0" smtClean="0"/>
              <a:t>patterns: conformal</a:t>
            </a:r>
            <a:endParaRPr lang="en-US" sz="3600" dirty="0" smtClean="0"/>
          </a:p>
          <a:p>
            <a:r>
              <a:rPr lang="en-US" sz="3600" dirty="0" smtClean="0"/>
              <a:t>coverage</a:t>
            </a:r>
            <a:r>
              <a:rPr lang="en-US" sz="3600" dirty="0" smtClean="0"/>
              <a:t>, size of countries, proportional symbol, dot </a:t>
            </a:r>
            <a:r>
              <a:rPr lang="en-US" sz="3600" dirty="0" smtClean="0"/>
              <a:t>maps: equal</a:t>
            </a:r>
            <a:r>
              <a:rPr lang="en-US" sz="3600" dirty="0" smtClean="0"/>
              <a:t>-area</a:t>
            </a:r>
          </a:p>
          <a:p>
            <a:r>
              <a:rPr lang="en-US" sz="3600" dirty="0" smtClean="0"/>
              <a:t>navigational </a:t>
            </a:r>
            <a:r>
              <a:rPr lang="en-US" sz="3600" dirty="0" smtClean="0"/>
              <a:t>maps: equidistant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8 at 5.3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06600"/>
            <a:ext cx="4572000" cy="4241800"/>
          </a:xfrm>
          <a:prstGeom prst="rect">
            <a:avLst/>
          </a:prstGeom>
        </p:spPr>
      </p:pic>
      <p:pic>
        <p:nvPicPr>
          <p:cNvPr id="6" name="Picture 5" descr="Screen Shot 2017-01-18 at 5.35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1638300"/>
            <a:ext cx="4800600" cy="483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066800"/>
            <a:ext cx="2750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California Albers </a:t>
            </a:r>
          </a:p>
          <a:p>
            <a:r>
              <a:rPr lang="en-US" sz="2400" dirty="0" smtClean="0"/>
              <a:t>(conic, equal-area)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1066800"/>
            <a:ext cx="221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 Mercator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400800" y="6211669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nrm.dfg.ca.gov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9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&amp; Generalization</a:t>
            </a:r>
            <a:endParaRPr lang="en-US" dirty="0"/>
          </a:p>
        </p:txBody>
      </p:sp>
      <p:pic>
        <p:nvPicPr>
          <p:cNvPr id="4" name="Picture 3" descr="Screen Shot 2017-01-18 at 4.2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64500" cy="481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1722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</a:t>
            </a:r>
            <a:r>
              <a:rPr lang="en-US" i="1" dirty="0" smtClean="0"/>
              <a:t>Cartography, third edition, visualization of spatial data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62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Geometry/Display Modifications</a:t>
            </a:r>
            <a:endParaRPr lang="en-US" dirty="0"/>
          </a:p>
        </p:txBody>
      </p:sp>
      <p:pic>
        <p:nvPicPr>
          <p:cNvPr id="5" name="Picture 4" descr="Screen Shot 2017-01-18 at 6.16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9" b="29379"/>
          <a:stretch/>
        </p:blipFill>
        <p:spPr>
          <a:xfrm>
            <a:off x="6739738" y="1371600"/>
            <a:ext cx="1337462" cy="4792609"/>
          </a:xfrm>
          <a:prstGeom prst="rect">
            <a:avLst/>
          </a:prstGeom>
        </p:spPr>
      </p:pic>
      <p:pic>
        <p:nvPicPr>
          <p:cNvPr id="6" name="Picture 5" descr="Screen Shot 2017-01-18 at 6.16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3716210" cy="4699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6172200"/>
            <a:ext cx="299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Brewer &amp; </a:t>
            </a:r>
            <a:r>
              <a:rPr lang="en-US" dirty="0" err="1" smtClean="0"/>
              <a:t>Buttenfield</a:t>
            </a:r>
            <a:r>
              <a:rPr lang="en-US" dirty="0" smtClean="0"/>
              <a:t>, 2007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5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8 at 6.24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0453"/>
            <a:ext cx="6257157" cy="6212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4008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</a:t>
            </a:r>
            <a:r>
              <a:rPr lang="en-US" i="1" dirty="0" smtClean="0"/>
              <a:t>Cartography, third edition, visualization of spatial </a:t>
            </a:r>
            <a:r>
              <a:rPr lang="en-US" i="1" dirty="0"/>
              <a:t>d</a:t>
            </a:r>
            <a:r>
              <a:rPr lang="en-US" i="1" dirty="0" smtClean="0"/>
              <a:t>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7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umanma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66" y="900433"/>
            <a:ext cx="9144000" cy="47383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324600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www.newscientist.com</a:t>
            </a:r>
            <a:r>
              <a:rPr lang="en-US" sz="1400" dirty="0"/>
              <a:t>/article/mg19626271-800-going-global-how-humans-conquered-the-world/</a:t>
            </a:r>
          </a:p>
        </p:txBody>
      </p:sp>
    </p:spTree>
    <p:extLst>
      <p:ext uri="{BB962C8B-B14F-4D97-AF65-F5344CB8AC3E}">
        <p14:creationId xmlns:p14="http://schemas.microsoft.com/office/powerpoint/2010/main" val="28077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What is a map? </a:t>
            </a:r>
            <a:r>
              <a:rPr lang="en-US" sz="4000" dirty="0" smtClean="0"/>
              <a:t>A representation or abstraction of geographic reality.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(</a:t>
            </a:r>
            <a:r>
              <a:rPr lang="en-US" sz="4000" dirty="0" smtClean="0"/>
              <a:t>Board, 1990)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851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0" y="10668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Bebas Neue" charset="0"/>
                <a:cs typeface="Bebas Neue" charset="0"/>
              </a:rPr>
              <a:t>Which reality?</a:t>
            </a:r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8 at 6.1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46" y="434439"/>
            <a:ext cx="5490954" cy="5966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336268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</a:t>
            </a:r>
            <a:r>
              <a:rPr lang="en-US" i="1" dirty="0" smtClean="0"/>
              <a:t>Cartography, third edition, visualization of spatial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6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Projection Distortion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Conformal: object shape preserved</a:t>
            </a:r>
          </a:p>
          <a:p>
            <a:r>
              <a:rPr lang="en-US" dirty="0" smtClean="0"/>
              <a:t>Equal-area: area sizes preserved</a:t>
            </a:r>
          </a:p>
          <a:p>
            <a:r>
              <a:rPr lang="en-US" dirty="0" smtClean="0"/>
              <a:t>Equidistant: distances between points preserved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2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8 at 5.10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"/>
            <a:ext cx="6501593" cy="617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6400800"/>
            <a:ext cx="389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http://bl.ocks.org/mbostock/</a:t>
            </a:r>
            <a:r>
              <a:rPr lang="en-US" dirty="0" smtClean="0">
                <a:hlinkClick r:id="rId4"/>
              </a:rPr>
              <a:t>5625053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1-18 at 5.0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400"/>
            <a:ext cx="3436846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1722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</a:t>
            </a:r>
            <a:r>
              <a:rPr lang="en-US" i="1" dirty="0" smtClean="0"/>
              <a:t>Cartography, third edition, visualization of spatial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7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8 at 5.0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11" y="419100"/>
            <a:ext cx="4737100" cy="590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324600"/>
            <a:ext cx="84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Kraak</a:t>
            </a:r>
            <a:r>
              <a:rPr lang="en-US" dirty="0" smtClean="0"/>
              <a:t> &amp; </a:t>
            </a:r>
            <a:r>
              <a:rPr lang="en-US" dirty="0" err="1" smtClean="0"/>
              <a:t>Ormeling</a:t>
            </a:r>
            <a:r>
              <a:rPr lang="en-US" dirty="0" smtClean="0"/>
              <a:t>, 2010. </a:t>
            </a:r>
            <a:r>
              <a:rPr lang="en-US" i="1" dirty="0" smtClean="0"/>
              <a:t>Cartography, third edition, visualization of spatial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213360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990600"/>
            <a:ext cx="3657600" cy="121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579120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4114800"/>
            <a:ext cx="3657600" cy="121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24334" y="4343400"/>
            <a:ext cx="2866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Mercator Projection 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cylindrical, conformal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121920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Mollweide</a:t>
            </a:r>
            <a:r>
              <a:rPr lang="en-US" sz="2400" dirty="0" smtClean="0">
                <a:solidFill>
                  <a:schemeClr val="bg1"/>
                </a:solidFill>
              </a:rPr>
              <a:t> Projection</a:t>
            </a:r>
          </a:p>
          <a:p>
            <a:pPr algn="ctr"/>
            <a:r>
              <a:rPr lang="en-US" sz="2000" i="1" dirty="0" err="1">
                <a:solidFill>
                  <a:schemeClr val="bg1"/>
                </a:solidFill>
              </a:rPr>
              <a:t>p</a:t>
            </a:r>
            <a:r>
              <a:rPr lang="en-US" sz="2000" i="1" dirty="0" err="1" smtClean="0">
                <a:solidFill>
                  <a:schemeClr val="bg1"/>
                </a:solidFill>
              </a:rPr>
              <a:t>seudocylindrical</a:t>
            </a:r>
            <a:r>
              <a:rPr lang="en-US" sz="2000" i="1" dirty="0" smtClean="0">
                <a:solidFill>
                  <a:schemeClr val="bg1"/>
                </a:solidFill>
              </a:rPr>
              <a:t>,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</a:rPr>
              <a:t>equal-area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1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945</Words>
  <Application>Microsoft Macintosh PowerPoint</Application>
  <PresentationFormat>On-screen Show (4:3)</PresentationFormat>
  <Paragraphs>111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Map Projections &amp; Scales</vt:lpstr>
      <vt:lpstr>PowerPoint Presentation</vt:lpstr>
      <vt:lpstr>PowerPoint Presentation</vt:lpstr>
      <vt:lpstr>PowerPoint Presentation</vt:lpstr>
      <vt:lpstr>PowerPoint Presentation</vt:lpstr>
      <vt:lpstr>Projection Distortion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Maps API Custom Projection</vt:lpstr>
      <vt:lpstr>PowerPoint Presentation</vt:lpstr>
      <vt:lpstr>Data Examples</vt:lpstr>
      <vt:lpstr>PowerPoint Presentation</vt:lpstr>
      <vt:lpstr>Scales &amp; Generalization</vt:lpstr>
      <vt:lpstr>Geometry/Display Modifications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165</cp:revision>
  <dcterms:created xsi:type="dcterms:W3CDTF">2016-03-21T14:12:59Z</dcterms:created>
  <dcterms:modified xsi:type="dcterms:W3CDTF">2017-02-28T19:21:57Z</dcterms:modified>
</cp:coreProperties>
</file>