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70" r:id="rId4"/>
    <p:sldId id="271" r:id="rId5"/>
    <p:sldId id="272" r:id="rId6"/>
    <p:sldId id="273" r:id="rId7"/>
    <p:sldId id="274" r:id="rId8"/>
    <p:sldId id="282" r:id="rId9"/>
    <p:sldId id="283" r:id="rId10"/>
    <p:sldId id="275" r:id="rId11"/>
    <p:sldId id="281" r:id="rId12"/>
    <p:sldId id="27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32" autoAdjust="0"/>
    <p:restoredTop sz="80479" autoAdjust="0"/>
  </p:normalViewPr>
  <p:slideViewPr>
    <p:cSldViewPr>
      <p:cViewPr varScale="1">
        <p:scale>
          <a:sx n="76" d="100"/>
          <a:sy n="76" d="100"/>
        </p:scale>
        <p:origin x="-9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way to add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753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Theory, then practicalities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Interaction can trigger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Avoid using for flashiness alone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Twersky</a:t>
            </a:r>
            <a:r>
              <a:rPr lang="en-US" baseline="0" dirty="0" smtClean="0"/>
              <a:t> </a:t>
            </a:r>
            <a:r>
              <a:rPr lang="en-US" dirty="0" smtClean="0"/>
              <a:t>reviewed 20+ studies.</a:t>
            </a:r>
            <a:r>
              <a:rPr lang="en-US" baseline="0" dirty="0" smtClean="0"/>
              <a:t> </a:t>
            </a:r>
            <a:endParaRPr lang="en-US" dirty="0" smtClean="0"/>
          </a:p>
          <a:p>
            <a:pPr lvl="0"/>
            <a:r>
              <a:rPr lang="en-US" dirty="0" smtClean="0"/>
              <a:t>Griffin et al., animation vs. small multiples.</a:t>
            </a:r>
          </a:p>
          <a:p>
            <a:pPr lvl="0"/>
            <a:r>
              <a:rPr lang="en-US" dirty="0" smtClean="0"/>
              <a:t>	 randomly generated moving dots</a:t>
            </a:r>
          </a:p>
          <a:p>
            <a:pPr lvl="0"/>
            <a:r>
              <a:rPr lang="en-US" dirty="0" err="1" smtClean="0"/>
              <a:t>Lobben</a:t>
            </a:r>
            <a:r>
              <a:rPr lang="en-US" dirty="0" smtClean="0"/>
              <a:t>, </a:t>
            </a:r>
            <a:r>
              <a:rPr lang="en-US" baseline="0" dirty="0" smtClean="0"/>
              <a:t>Type of data matters.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Hope this helps in </a:t>
            </a:r>
          </a:p>
          <a:p>
            <a:r>
              <a:rPr lang="en-US"/>
              <a:t>Choosing a library</a:t>
            </a:r>
          </a:p>
          <a:p>
            <a:r>
              <a:rPr lang="en-US"/>
              <a:t>Making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smtClean="0"/>
              <a:t>Animation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Play with these examples of easing in d3 to get a feel for what they do.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creen Shot 2017-01-26 at 9.46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71600"/>
            <a:ext cx="4648200" cy="4659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14536"/>
            <a:ext cx="7319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Lucida Grande"/>
                <a:cs typeface="Lucida Grande"/>
              </a:rPr>
              <a:t>http://bl.ocks.org/mbostock/248bac3b8e354a9103c4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one thing at a time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staging if need to change more at once</a:t>
            </a:r>
          </a:p>
          <a:p>
            <a:r>
              <a:rPr lang="en-US" dirty="0"/>
              <a:t>Avoid radical changes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animate hard-to-follow changes</a:t>
            </a:r>
          </a:p>
          <a:p>
            <a:r>
              <a:rPr lang="en-US" dirty="0"/>
              <a:t>Avoid unnecessary motion</a:t>
            </a:r>
          </a:p>
          <a:p>
            <a:pPr lvl="1"/>
            <a:r>
              <a:rPr lang="en-US" dirty="0" smtClean="0"/>
              <a:t>Excess </a:t>
            </a:r>
            <a:r>
              <a:rPr lang="en-US" dirty="0"/>
              <a:t>motion is confusing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constant shouldn’t move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652" y="6333675"/>
            <a:ext cx="53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 Fisher, in </a:t>
            </a:r>
            <a:r>
              <a:rPr lang="en-US" i="1" dirty="0" smtClean="0"/>
              <a:t>Beautiful Visualization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44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Theory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160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Animation: creating the illusion of change or movement </a:t>
            </a:r>
          </a:p>
          <a:p>
            <a:r>
              <a:rPr lang="en-US" sz="3600" dirty="0"/>
              <a:t>Not the same as interaction (which is </a:t>
            </a:r>
            <a:r>
              <a:rPr lang="en-US" sz="3600" dirty="0" smtClean="0"/>
              <a:t>user-controlled</a:t>
            </a:r>
            <a:r>
              <a:rPr lang="en-US" sz="36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Animation?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3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Show dynamic process in real time</a:t>
            </a:r>
          </a:p>
          <a:p>
            <a:r>
              <a:rPr lang="en-US" sz="3600" dirty="0"/>
              <a:t>Show variation of a value over time</a:t>
            </a:r>
          </a:p>
          <a:p>
            <a:r>
              <a:rPr lang="en-US" sz="3600" dirty="0"/>
              <a:t>Navigate a virtual space</a:t>
            </a:r>
          </a:p>
          <a:p>
            <a:r>
              <a:rPr lang="en-US" sz="3600" dirty="0"/>
              <a:t>Draw user’s attention</a:t>
            </a:r>
          </a:p>
          <a:p>
            <a:r>
              <a:rPr lang="en-US" sz="3600" dirty="0"/>
              <a:t>Indicate UI activity (folder opening, waiting)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5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Reasons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962400"/>
          </a:xfrm>
        </p:spPr>
        <p:txBody>
          <a:bodyPr/>
          <a:lstStyle/>
          <a:p>
            <a:r>
              <a:rPr lang="en-US" sz="3600" dirty="0"/>
              <a:t>It’s engaging</a:t>
            </a:r>
          </a:p>
          <a:p>
            <a:r>
              <a:rPr lang="en-US" sz="3600" dirty="0"/>
              <a:t>It can represent another </a:t>
            </a:r>
            <a:r>
              <a:rPr lang="en-US" sz="3600" dirty="0" smtClean="0"/>
              <a:t>dimension (</a:t>
            </a:r>
            <a:r>
              <a:rPr lang="en-US" sz="3600" dirty="0"/>
              <a:t>time)</a:t>
            </a:r>
          </a:p>
          <a:p>
            <a:r>
              <a:rPr lang="en-US" sz="3600" dirty="0"/>
              <a:t>It focuses attention powerfully</a:t>
            </a:r>
          </a:p>
          <a:p>
            <a:r>
              <a:rPr lang="en-US" sz="3600" dirty="0"/>
              <a:t>It can help the user retain context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7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Not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It’s flashy</a:t>
            </a:r>
          </a:p>
          <a:p>
            <a:r>
              <a:rPr lang="en-US" sz="3600" dirty="0"/>
              <a:t>It requires replaying for analysis</a:t>
            </a:r>
          </a:p>
          <a:p>
            <a:r>
              <a:rPr lang="en-US" sz="3600" dirty="0"/>
              <a:t>It draws attention powerfully</a:t>
            </a:r>
          </a:p>
          <a:p>
            <a:r>
              <a:rPr lang="en-US" sz="3600" dirty="0"/>
              <a:t>It may add to cognitive 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061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 clear advantage over series of stills (</a:t>
            </a:r>
            <a:r>
              <a:rPr lang="en-US" dirty="0" err="1" smtClean="0"/>
              <a:t>Twersky</a:t>
            </a:r>
            <a:r>
              <a:rPr lang="en-US" dirty="0" smtClean="0"/>
              <a:t>, Morrison, and </a:t>
            </a:r>
            <a:r>
              <a:rPr lang="en-US" dirty="0" err="1" smtClean="0"/>
              <a:t>Betrancourt</a:t>
            </a:r>
            <a:r>
              <a:rPr lang="en-US" dirty="0" smtClean="0"/>
              <a:t>, 2002)</a:t>
            </a:r>
          </a:p>
          <a:p>
            <a:r>
              <a:rPr lang="en-US" dirty="0" smtClean="0"/>
              <a:t>Can help users find </a:t>
            </a:r>
            <a:br>
              <a:rPr lang="en-US" dirty="0" smtClean="0"/>
            </a:br>
            <a:r>
              <a:rPr lang="en-US" dirty="0" smtClean="0"/>
              <a:t>correct answers faster </a:t>
            </a:r>
            <a:br>
              <a:rPr lang="en-US" dirty="0" smtClean="0"/>
            </a:br>
            <a:r>
              <a:rPr lang="en-US" dirty="0" smtClean="0"/>
              <a:t>(Griffin et al., 2006)</a:t>
            </a:r>
          </a:p>
          <a:p>
            <a:r>
              <a:rPr lang="en-US" dirty="0" smtClean="0"/>
              <a:t>Compared to static maps, can help with time or attribute properties more than spatial ones (</a:t>
            </a:r>
            <a:r>
              <a:rPr lang="en-US" dirty="0" err="1" smtClean="0"/>
              <a:t>Lobben</a:t>
            </a:r>
            <a:r>
              <a:rPr lang="en-US" dirty="0" smtClean="0"/>
              <a:t>, 2008)</a:t>
            </a:r>
          </a:p>
          <a:p>
            <a:endParaRPr lang="en-US" dirty="0"/>
          </a:p>
        </p:txBody>
      </p:sp>
      <p:pic>
        <p:nvPicPr>
          <p:cNvPr id="7" name="Picture 6" descr="Screen Shot 2014-01-10 at 5.12.00 PM.png"/>
          <p:cNvPicPr>
            <a:picLocks noChangeAspect="1"/>
          </p:cNvPicPr>
          <p:nvPr/>
        </p:nvPicPr>
        <p:blipFill>
          <a:blip r:embed="rId3"/>
          <a:srcRect l="33559" t="53031" r="33559"/>
          <a:stretch>
            <a:fillRect/>
          </a:stretch>
        </p:blipFill>
        <p:spPr>
          <a:xfrm>
            <a:off x="5257800" y="3200400"/>
            <a:ext cx="2209800" cy="1573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408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algn="ctr">
              <a:buNone/>
            </a:pPr>
            <a:r>
              <a:rPr lang="en-US"/>
              <a:t>Practicalities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Replace sudden transitions with smooth </a:t>
            </a:r>
            <a:r>
              <a:rPr lang="en-US" dirty="0" smtClean="0"/>
              <a:t>ones. (d3.transition() does this well.)</a:t>
            </a:r>
          </a:p>
          <a:p>
            <a:r>
              <a:rPr lang="en-US" dirty="0"/>
              <a:t>Fiddle with solidity</a:t>
            </a:r>
          </a:p>
          <a:p>
            <a:r>
              <a:rPr lang="en-US" dirty="0"/>
              <a:t>Exaggerate </a:t>
            </a:r>
            <a:r>
              <a:rPr lang="en-US" dirty="0" smtClean="0"/>
              <a:t>change (d3’s .ease() options)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 descr="Screen Shot 2014-01-09 at 9.33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90742"/>
            <a:ext cx="6781800" cy="24338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5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338</Words>
  <Application>Microsoft Macintosh PowerPoint</Application>
  <PresentationFormat>On-screen Show (4:3)</PresentationFormat>
  <Paragraphs>63</Paragraphs>
  <Slides>12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Animation</vt:lpstr>
      <vt:lpstr>Theory</vt:lpstr>
      <vt:lpstr>What Is Animation?</vt:lpstr>
      <vt:lpstr>Uses</vt:lpstr>
      <vt:lpstr>Reasons to Use</vt:lpstr>
      <vt:lpstr>Reasons Not to Use</vt:lpstr>
      <vt:lpstr>Does Animation Help?</vt:lpstr>
      <vt:lpstr>Slide 8</vt:lpstr>
      <vt:lpstr>Animation Principles</vt:lpstr>
      <vt:lpstr>Try it Out</vt:lpstr>
      <vt:lpstr>Animation in Visualization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91</cp:revision>
  <dcterms:created xsi:type="dcterms:W3CDTF">2017-02-02T19:22:04Z</dcterms:created>
  <dcterms:modified xsi:type="dcterms:W3CDTF">2017-02-02T19:24:53Z</dcterms:modified>
</cp:coreProperties>
</file>