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9" r:id="rId3"/>
    <p:sldId id="290" r:id="rId4"/>
    <p:sldId id="284" r:id="rId5"/>
    <p:sldId id="285" r:id="rId6"/>
    <p:sldId id="286" r:id="rId7"/>
    <p:sldId id="266" r:id="rId8"/>
    <p:sldId id="302" r:id="rId9"/>
    <p:sldId id="289" r:id="rId10"/>
    <p:sldId id="291" r:id="rId11"/>
    <p:sldId id="277" r:id="rId12"/>
    <p:sldId id="303" r:id="rId13"/>
    <p:sldId id="304" r:id="rId14"/>
    <p:sldId id="305" r:id="rId15"/>
    <p:sldId id="271" r:id="rId16"/>
    <p:sldId id="273" r:id="rId17"/>
    <p:sldId id="292" r:id="rId18"/>
    <p:sldId id="293" r:id="rId19"/>
    <p:sldId id="294" r:id="rId20"/>
    <p:sldId id="295" r:id="rId21"/>
    <p:sldId id="274" r:id="rId22"/>
    <p:sldId id="298" r:id="rId23"/>
    <p:sldId id="296" r:id="rId24"/>
    <p:sldId id="297" r:id="rId25"/>
    <p:sldId id="301" r:id="rId26"/>
    <p:sldId id="300" r:id="rId27"/>
    <p:sldId id="275" r:id="rId28"/>
    <p:sldId id="272" r:id="rId29"/>
    <p:sldId id="279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515" autoAdjust="0"/>
    <p:restoredTop sz="70142" autoAdjust="0"/>
  </p:normalViewPr>
  <p:slideViewPr>
    <p:cSldViewPr>
      <p:cViewPr varScale="1">
        <p:scale>
          <a:sx n="77" d="100"/>
          <a:sy n="77" d="100"/>
        </p:scale>
        <p:origin x="-1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6415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the data ink ratio – interested in quantitative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6690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comprehension and recall. </a:t>
            </a:r>
          </a:p>
          <a:p>
            <a:r>
              <a:rPr lang="en-US" baseline="0" dirty="0" smtClean="0"/>
              <a:t>Comprehension was no worse with </a:t>
            </a:r>
            <a:r>
              <a:rPr lang="en-US" baseline="0" dirty="0" err="1" smtClean="0"/>
              <a:t>infographic</a:t>
            </a:r>
            <a:r>
              <a:rPr lang="en-US" baseline="0" dirty="0" smtClean="0"/>
              <a:t>, and</a:t>
            </a:r>
          </a:p>
          <a:p>
            <a:r>
              <a:rPr lang="en-US" baseline="0" dirty="0" smtClean="0"/>
              <a:t> long-term retention was significantly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653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 = abstract concept, anvil = concrete object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Show, don't tell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you need to do with images as well as icons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BTW, this is what good poetry does as well.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483ECFB-476D-8D4C-A928-9F889CE2C89E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Developed in late 1920s Vienna. 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to educate the public about economics, statistics.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style based on repeated icons.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Home/factory</a:t>
            </a:r>
            <a:r>
              <a:rPr lang="en-US" baseline="0" dirty="0">
                <a:latin typeface="Calibri" charset="0"/>
                <a:ea typeface="ＭＳ Ｐゴシック" charset="0"/>
                <a:cs typeface="ＭＳ Ｐゴシック" charset="0"/>
              </a:rPr>
              <a:t> weaving across time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63C313D-B4B6-7046-921D-C3AC0E12C7EF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Cars, phones, radios</a:t>
            </a:r>
          </a:p>
          <a:p>
            <a:r>
              <a:rPr lang="en-US"/>
              <a:t>In various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showed bar graph with distracting background</a:t>
            </a:r>
            <a:endParaRPr lang="en-US" dirty="0" smtClean="0"/>
          </a:p>
          <a:p>
            <a:r>
              <a:rPr lang="en-US" dirty="0" smtClean="0"/>
              <a:t>Tested memory, comprehension, engagement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552BED9-405D-B945-BBC6-3F13CA1DDD9B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Noun project, flat icon, </a:t>
            </a:r>
            <a:r>
              <a:rPr lang="en-US" dirty="0" err="1" smtClean="0"/>
              <a:t>glyphicons</a:t>
            </a:r>
            <a:r>
              <a:rPr lang="en-US" dirty="0" smtClean="0"/>
              <a:t> are big collections. AIGA/USDOT is signage icons,</a:t>
            </a:r>
            <a:r>
              <a:rPr lang="en-US" baseline="0" dirty="0" smtClean="0"/>
              <a:t> an example of a domain specific collection.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752475"/>
            <a:ext cx="4951412" cy="3714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8389" y="4704907"/>
            <a:ext cx="6062466" cy="4457856"/>
          </a:xfrm>
          <a:prstGeom prst="rect">
            <a:avLst/>
          </a:prstGeom>
          <a:noFill/>
          <a:ln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realism? </a:t>
            </a:r>
            <a:r>
              <a:rPr lang="en-US" baseline="0" smtClean="0"/>
              <a:t>Quantified self 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The type samples are all the same point size. Sans serif on left, serif on right. Notice differences in shapes of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, serif,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letter widths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Short line lengths are easier/faster to read.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White space prevents visual clutter.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311E154-B6BD-FB42-B293-39C52A9F6EC8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Nigel Homes, prominent</a:t>
            </a:r>
            <a:r>
              <a:rPr lang="en-US" baseline="0" dirty="0" smtClean="0"/>
              <a:t> designer of </a:t>
            </a:r>
            <a:r>
              <a:rPr lang="en-US" baseline="0" dirty="0" err="1" smtClean="0"/>
              <a:t>infographics</a:t>
            </a:r>
            <a:r>
              <a:rPr lang="en-US" baseline="0" dirty="0" smtClean="0"/>
              <a:t> in popular press of /70s and 80s</a:t>
            </a:r>
          </a:p>
          <a:p>
            <a:r>
              <a:rPr lang="en-US" baseline="0" dirty="0" smtClean="0"/>
              <a:t>Edward </a:t>
            </a:r>
            <a:r>
              <a:rPr lang="en-US" baseline="0" dirty="0" err="1" smtClean="0"/>
              <a:t>Segel</a:t>
            </a:r>
            <a:r>
              <a:rPr lang="en-US" baseline="0" dirty="0" smtClean="0"/>
              <a:t> and Jeffrey </a:t>
            </a:r>
            <a:r>
              <a:rPr lang="en-US" baseline="0" dirty="0" err="1" smtClean="0"/>
              <a:t>Heer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Visual.ly</a:t>
            </a:r>
            <a:r>
              <a:rPr lang="en-US" baseline="0" dirty="0" smtClean="0"/>
              <a:t> web site</a:t>
            </a:r>
          </a:p>
          <a:p>
            <a:r>
              <a:rPr lang="en-US" baseline="0" dirty="0" smtClean="0"/>
              <a:t>Anna Vital, also stresses visual analogy</a:t>
            </a:r>
          </a:p>
          <a:p>
            <a:r>
              <a:rPr lang="en-US" baseline="0" dirty="0" smtClean="0"/>
              <a:t>Alberto Cairo (book The Functional Art)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generally minor design embellishments could be Okay.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4452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9630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</a:t>
            </a:r>
            <a:r>
              <a:rPr lang="en-US" baseline="0" dirty="0" smtClean="0"/>
              <a:t> book, The Power of </a:t>
            </a:r>
            <a:r>
              <a:rPr lang="en-US" baseline="0" dirty="0" err="1" smtClean="0"/>
              <a:t>Infographics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9281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Goal: aid understanding, convey meaning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12DE874-E2C9-5740-A257-8B5BBC465A8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tarting</a:t>
            </a:r>
            <a:r>
              <a:rPr lang="en-US" dirty="0" smtClean="0"/>
              <a:t> things up” isn’t a</a:t>
            </a:r>
            <a:r>
              <a:rPr lang="en-US" baseline="0" dirty="0" smtClean="0"/>
              <a:t> good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much info do</a:t>
            </a:r>
            <a:r>
              <a:rPr lang="en-US" baseline="0" dirty="0" smtClean="0"/>
              <a:t> you get from this? How helpful are the graphics?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84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</a:t>
            </a:r>
            <a:r>
              <a:rPr lang="en-US" baseline="0" dirty="0"/>
              <a:t> the story with visual analogies</a:t>
            </a:r>
          </a:p>
          <a:p>
            <a:r>
              <a:rPr lang="en-US" baseline="0" dirty="0"/>
              <a:t>Chart by Anna Vital shows options to get you thinking</a:t>
            </a:r>
          </a:p>
          <a:p>
            <a:r>
              <a:rPr lang="en-US" baseline="0" dirty="0"/>
              <a:t>See link for high-res </a:t>
            </a:r>
            <a:r>
              <a:rPr lang="en-US" baseline="0" dirty="0" smtClean="0"/>
              <a:t>version</a:t>
            </a:r>
          </a:p>
          <a:p>
            <a:r>
              <a:rPr lang="en-US" baseline="0" dirty="0" smtClean="0"/>
              <a:t>Note that this </a:t>
            </a:r>
            <a:r>
              <a:rPr lang="en-US" baseline="0" dirty="0" err="1" smtClean="0"/>
              <a:t>infographic</a:t>
            </a:r>
            <a:r>
              <a:rPr lang="en-US" baseline="0" dirty="0" smtClean="0"/>
              <a:t> itself uses icons that are good visual abstractions of the analogies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57DF-9B5B-8F48-9B82-86613B642358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Zooming in…</a:t>
            </a:r>
          </a:p>
          <a:p>
            <a:r>
              <a:rPr lang="en-US" dirty="0"/>
              <a:t>Top to bottom, more to less </a:t>
            </a:r>
            <a:r>
              <a:rPr lang="en-US" dirty="0" smtClean="0"/>
              <a:t>abstract</a:t>
            </a:r>
          </a:p>
          <a:p>
            <a:r>
              <a:rPr lang="en-US" dirty="0" smtClean="0"/>
              <a:t>Charts and diagrams section can be helpful for picking overall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57DF-9B5B-8F48-9B82-86613B642358}" type="slidenum">
              <a:rPr lang="en-US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Bear</a:t>
            </a:r>
            <a:r>
              <a:rPr lang="en-US" baseline="0" dirty="0" smtClean="0"/>
              <a:t> with me, don’t worry about reading small text. </a:t>
            </a:r>
            <a:r>
              <a:rPr lang="en-US" dirty="0" smtClean="0"/>
              <a:t>Here, a </a:t>
            </a:r>
            <a:r>
              <a:rPr lang="en-US" dirty="0" err="1" smtClean="0"/>
              <a:t>Sankey</a:t>
            </a:r>
            <a:r>
              <a:rPr lang="en-US" dirty="0" smtClean="0"/>
              <a:t> diagram is the overall structure, visual analogy with</a:t>
            </a:r>
            <a:r>
              <a:rPr lang="en-US" baseline="0" dirty="0" smtClean="0"/>
              <a:t> pipes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69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FD101940-E051-2C4A-B841-0178F311A49F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22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iga.org/symbol-sign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00546"/>
          </a:xfrm>
        </p:spPr>
        <p:txBody>
          <a:bodyPr>
            <a:normAutofit/>
          </a:bodyPr>
          <a:lstStyle/>
          <a:p>
            <a:r>
              <a:rPr lang="en-US" smtClean="0"/>
              <a:t>Information Graphics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21 at 6.5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9278" y="351773"/>
            <a:ext cx="9104722" cy="6049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8764" y="6397823"/>
            <a:ext cx="1002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Wipro Ltd.</a:t>
            </a:r>
            <a:endParaRPr lang="en-US" sz="1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170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Analogies</a:t>
            </a:r>
          </a:p>
        </p:txBody>
      </p:sp>
      <p:pic>
        <p:nvPicPr>
          <p:cNvPr id="4" name="Content Placeholder 3" descr="how-to-think-visually-by-anna-vital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4659" r="-13465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293066" y="6096000"/>
            <a:ext cx="385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Anna Vital</a:t>
            </a:r>
          </a:p>
          <a:p>
            <a:r>
              <a:rPr lang="en-US" dirty="0" smtClean="0"/>
              <a:t>http://anna.vc/image/112863438962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Analogies</a:t>
            </a:r>
          </a:p>
        </p:txBody>
      </p:sp>
      <p:pic>
        <p:nvPicPr>
          <p:cNvPr id="4" name="Content Placeholder 3" descr="how-to-think-visually-by-anna-vital.pn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34659" r="-134659"/>
          <a:stretch>
            <a:fillRect/>
          </a:stretch>
        </p:blipFill>
        <p:spPr>
          <a:xfrm>
            <a:off x="-8001000" y="-1981200"/>
            <a:ext cx="25368250" cy="13952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shFarming.large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905000" y="-222693"/>
            <a:ext cx="5210235" cy="7385493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62800" y="6019800"/>
            <a:ext cx="220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400" dirty="0">
                <a:latin typeface="Arial" charset="0"/>
              </a:rPr>
              <a:t>Jennifer J. </a:t>
            </a:r>
            <a:r>
              <a:rPr lang="en-GB" sz="1400" dirty="0" err="1">
                <a:latin typeface="Arial" charset="0"/>
              </a:rPr>
              <a:t>Otten</a:t>
            </a:r>
            <a:r>
              <a:rPr lang="en-GB" sz="1400" dirty="0">
                <a:latin typeface="Arial" charset="0"/>
              </a:rPr>
              <a:t> et al</a:t>
            </a:r>
            <a:r>
              <a:rPr lang="en-GB" sz="1400" dirty="0" smtClean="0">
                <a:latin typeface="Arial" charset="0"/>
              </a:rPr>
              <a:t>., </a:t>
            </a:r>
            <a:r>
              <a:rPr lang="en-GB" sz="1400" dirty="0">
                <a:latin typeface="Arial" charset="0"/>
              </a:rPr>
              <a:t>Health </a:t>
            </a:r>
            <a:r>
              <a:rPr lang="en-GB" sz="1400" dirty="0" err="1" smtClean="0">
                <a:latin typeface="Arial" charset="0"/>
              </a:rPr>
              <a:t>Aff</a:t>
            </a:r>
            <a:r>
              <a:rPr lang="en-GB" sz="1400" dirty="0" smtClean="0">
                <a:latin typeface="Arial" charset="0"/>
              </a:rPr>
              <a:t>. </a:t>
            </a:r>
            <a:r>
              <a:rPr lang="en-GB" sz="1400" dirty="0">
                <a:latin typeface="Arial" charset="0"/>
              </a:rPr>
              <a:t>2015</a:t>
            </a:r>
            <a:r>
              <a:rPr lang="en-GB" sz="1400" dirty="0" smtClean="0">
                <a:latin typeface="Arial" charset="0"/>
              </a:rPr>
              <a:t>; 34</a:t>
            </a:r>
            <a:r>
              <a:rPr lang="en-GB" sz="1400" dirty="0">
                <a:latin typeface="Arial" charset="0"/>
              </a:rPr>
              <a:t>:1901-1907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49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8745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What about the data-ink ratio?</a:t>
            </a:r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827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Chart Junk</a:t>
            </a:r>
            <a:endParaRPr lang="en-US" dirty="0"/>
          </a:p>
        </p:txBody>
      </p:sp>
      <p:pic>
        <p:nvPicPr>
          <p:cNvPr id="4" name="Picture 3" descr="Screen Shot 2017-01-21 at 6.1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724400" y="2286000"/>
            <a:ext cx="4051300" cy="3060700"/>
          </a:xfrm>
          <a:prstGeom prst="rect">
            <a:avLst/>
          </a:prstGeom>
        </p:spPr>
      </p:pic>
      <p:pic>
        <p:nvPicPr>
          <p:cNvPr id="5" name="Picture 4" descr="Screen Shot 2017-01-21 at 6.16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4800" y="2057400"/>
            <a:ext cx="4424633" cy="311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150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Bateman et al, 2010. </a:t>
            </a:r>
            <a:r>
              <a:rPr lang="en-US" sz="2000" i="1" dirty="0"/>
              <a:t>Useful junk?: </a:t>
            </a:r>
            <a:r>
              <a:rPr lang="en-US" sz="2000" i="1" dirty="0" smtClean="0"/>
              <a:t>The </a:t>
            </a:r>
            <a:r>
              <a:rPr lang="en-US" sz="2000" i="1" dirty="0"/>
              <a:t>effects of visual embellishment on comprehension and memorability of </a:t>
            </a:r>
            <a:r>
              <a:rPr lang="en-US" sz="2000" i="1" dirty="0" smtClean="0"/>
              <a:t>charts.</a:t>
            </a:r>
            <a:endParaRPr lang="en-US" sz="20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9505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Icons and Images</a:t>
            </a:r>
            <a:endParaRPr lang="en-US" sz="4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360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Icons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Follow icon standards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 aware of cultural differences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Avoid ambiguity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 aware of how context affects meaning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 a consistent style</a:t>
            </a:r>
          </a:p>
        </p:txBody>
      </p:sp>
      <p:sp>
        <p:nvSpPr>
          <p:cNvPr id="4" name="&quot;No&quot; Symbol 3"/>
          <p:cNvSpPr/>
          <p:nvPr/>
        </p:nvSpPr>
        <p:spPr>
          <a:xfrm>
            <a:off x="5435100" y="1673225"/>
            <a:ext cx="520700" cy="490538"/>
          </a:xfrm>
          <a:prstGeom prst="noSmoking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84997" name="Content Placeholder 3" descr="Symbol_thumbs_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-62009" r="-62009"/>
          <a:stretch>
            <a:fillRect/>
          </a:stretch>
        </p:blipFill>
        <p:spPr bwMode="auto">
          <a:xfrm>
            <a:off x="6629400" y="1905000"/>
            <a:ext cx="1457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5" descr="milkho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46562" y="2743200"/>
            <a:ext cx="6508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6" descr="penc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412163" y="3429000"/>
            <a:ext cx="5032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8" descr="penc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259718" y="3987299"/>
            <a:ext cx="56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brus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359525" y="3962400"/>
            <a:ext cx="5746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8833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 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iteral Analogies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Make an abstract idea concrete</a:t>
            </a:r>
          </a:p>
        </p:txBody>
      </p:sp>
      <p:pic>
        <p:nvPicPr>
          <p:cNvPr id="860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53333"/>
          <a:stretch>
            <a:fillRect/>
          </a:stretch>
        </p:blipFill>
        <p:spPr bwMode="auto">
          <a:xfrm>
            <a:off x="1296988" y="3344863"/>
            <a:ext cx="65151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1" y="4122738"/>
            <a:ext cx="1752600" cy="189706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65738" y="4346575"/>
            <a:ext cx="2546350" cy="13763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9400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663" y="1600200"/>
            <a:ext cx="2624137" cy="45259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nternational </a:t>
            </a:r>
            <a:r>
              <a:rPr lang="en-US" b="1" dirty="0">
                <a:ea typeface="+mn-ea"/>
                <a:cs typeface="+mn-cs"/>
              </a:rPr>
              <a:t>S</a:t>
            </a:r>
            <a:r>
              <a:rPr lang="en-US" dirty="0">
                <a:ea typeface="+mn-ea"/>
                <a:cs typeface="+mn-cs"/>
              </a:rPr>
              <a:t>ystem </a:t>
            </a:r>
            <a:r>
              <a:rPr lang="en-US" b="1" dirty="0">
                <a:ea typeface="+mn-ea"/>
                <a:cs typeface="+mn-cs"/>
              </a:rPr>
              <a:t>O</a:t>
            </a:r>
            <a:r>
              <a:rPr lang="en-US" dirty="0">
                <a:ea typeface="+mn-ea"/>
                <a:cs typeface="+mn-cs"/>
              </a:rPr>
              <a:t>f </a:t>
            </a:r>
            <a:r>
              <a:rPr lang="en-US" b="1" dirty="0" err="1">
                <a:ea typeface="+mn-ea"/>
                <a:cs typeface="+mn-cs"/>
              </a:rPr>
              <a:t>TY</a:t>
            </a:r>
            <a:r>
              <a:rPr lang="en-US" dirty="0" err="1">
                <a:ea typeface="+mn-ea"/>
                <a:cs typeface="+mn-cs"/>
              </a:rPr>
              <a:t>pographic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icture </a:t>
            </a:r>
            <a:r>
              <a:rPr lang="en-US" b="1" dirty="0">
                <a:ea typeface="+mn-ea"/>
                <a:cs typeface="+mn-cs"/>
              </a:rPr>
              <a:t>E</a:t>
            </a:r>
            <a:r>
              <a:rPr lang="en-US" dirty="0">
                <a:ea typeface="+mn-ea"/>
                <a:cs typeface="+mn-cs"/>
              </a:rPr>
              <a:t>ducation</a:t>
            </a: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Otto and Marie </a:t>
            </a:r>
            <a:r>
              <a:rPr lang="en-US" dirty="0" err="1">
                <a:ea typeface="+mn-ea"/>
                <a:cs typeface="+mn-cs"/>
              </a:rPr>
              <a:t>Neurath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ea typeface="+mn-ea"/>
                <a:cs typeface="+mn-cs"/>
              </a:rPr>
              <a:t>Gerd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Arntz</a:t>
            </a:r>
            <a:r>
              <a:rPr lang="en-US" dirty="0">
                <a:ea typeface="+mn-ea"/>
                <a:cs typeface="+mn-cs"/>
              </a:rPr>
              <a:t> </a:t>
            </a:r>
          </a:p>
        </p:txBody>
      </p:sp>
      <p:pic>
        <p:nvPicPr>
          <p:cNvPr id="880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711200"/>
            <a:ext cx="5915025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86400" y="478589"/>
            <a:ext cx="340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ea typeface="ＭＳ Ｐゴシック" charset="0"/>
                <a:cs typeface="ＭＳ Ｐゴシック" charset="0"/>
              </a:rPr>
              <a:t>ISOTYPE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04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What is an </a:t>
            </a:r>
            <a:r>
              <a:rPr lang="en-US" sz="4400" dirty="0" err="1" smtClean="0"/>
              <a:t>infographic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1563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1 at 6.48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438400" y="400622"/>
            <a:ext cx="4419600" cy="6213231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0502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Is ISOTYPE Effective?</a:t>
            </a:r>
          </a:p>
        </p:txBody>
      </p:sp>
      <p:pic>
        <p:nvPicPr>
          <p:cNvPr id="5" name="Picture 4" descr="Screen Shot 2017-01-21 at 6.4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6800" y="1524000"/>
            <a:ext cx="6448720" cy="40618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54864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/>
              <a:t>Haroz</a:t>
            </a:r>
            <a:r>
              <a:rPr lang="en-US" dirty="0"/>
              <a:t>, </a:t>
            </a:r>
            <a:r>
              <a:rPr lang="en-US" dirty="0" err="1"/>
              <a:t>Kosara</a:t>
            </a:r>
            <a:r>
              <a:rPr lang="en-US" dirty="0" smtClean="0"/>
              <a:t>, and </a:t>
            </a:r>
            <a:r>
              <a:rPr lang="en-US" dirty="0" err="1"/>
              <a:t>Franconeri</a:t>
            </a:r>
            <a:r>
              <a:rPr lang="en-US" dirty="0"/>
              <a:t>, </a:t>
            </a:r>
            <a:r>
              <a:rPr lang="en-US" i="1" dirty="0"/>
              <a:t>ISOTYPE Visualization—Working Memory, Performance, and Engagement with Pictographs, CHI 2015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75161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Is ISOTYPE Effective?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93970"/>
            <a:ext cx="8610600" cy="48688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Repeated small icons were easier to read </a:t>
            </a:r>
            <a:r>
              <a:rPr lang="en-US" dirty="0" smtClean="0"/>
              <a:t>and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compare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</a:t>
            </a:r>
            <a:r>
              <a:rPr lang="en-US" dirty="0" smtClean="0">
                <a:ea typeface="+mn-ea"/>
                <a:cs typeface="+mn-cs"/>
              </a:rPr>
              <a:t>ncreased </a:t>
            </a:r>
            <a:r>
              <a:rPr lang="en-US" dirty="0">
                <a:ea typeface="+mn-ea"/>
                <a:cs typeface="+mn-cs"/>
              </a:rPr>
              <a:t>memorability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Words were better than icons as labels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Complex backgrounds were bad for performance, </a:t>
            </a:r>
            <a:r>
              <a:rPr lang="en-US" dirty="0" smtClean="0">
                <a:ea typeface="+mn-ea"/>
                <a:cs typeface="+mn-cs"/>
              </a:rPr>
              <a:t>memory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900" dirty="0" err="1" smtClean="0"/>
              <a:t>Haroz</a:t>
            </a:r>
            <a:r>
              <a:rPr lang="en-US" sz="1900" dirty="0" smtClean="0"/>
              <a:t>, </a:t>
            </a:r>
            <a:r>
              <a:rPr lang="en-US" sz="1900" dirty="0" err="1" smtClean="0"/>
              <a:t>Kosara</a:t>
            </a:r>
            <a:r>
              <a:rPr lang="en-US" sz="1900" dirty="0" smtClean="0"/>
              <a:t>, &amp; </a:t>
            </a:r>
            <a:r>
              <a:rPr lang="en-US" sz="1900" dirty="0" err="1" smtClean="0"/>
              <a:t>Franconeri</a:t>
            </a:r>
            <a:r>
              <a:rPr lang="en-US" sz="1900" dirty="0" smtClean="0"/>
              <a:t>, </a:t>
            </a:r>
            <a:r>
              <a:rPr lang="en-US" sz="1900" i="1" dirty="0" smtClean="0"/>
              <a:t>ISOTYPE Visualization—Working Memory, Performance, and Engagement with Pictographs, CHI 2015</a:t>
            </a:r>
            <a:endParaRPr lang="en-US" sz="1900" i="1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3113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Icon Sources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Noun Project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(https://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thenounproject.com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Flat Icon (http://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www.flaticon.com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Glyphicons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glyphicons.com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used in Bootstrap)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AIGA/USDOT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http://www.aiga.org/symbol-signs/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Google searches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Make your own in Illustrator or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Inkscape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275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French-Fry-Consumption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"/>
            <a:ext cx="8153400" cy="6253981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3400" y="6229350"/>
            <a:ext cx="8229600" cy="171450"/>
          </a:xfrm>
          <a:prstGeom prst="rect">
            <a:avLst/>
          </a:prstGeom>
          <a:ln/>
        </p:spPr>
        <p:txBody>
          <a:bodyPr vert="horz" lIns="91440" tIns="10584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rPr>
              <a:t>Lauren Manning, https://www.flickr.com/photos/laurenmanning/5658951917/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625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Good Typography Helps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Stick to </a:t>
            </a:r>
            <a:r>
              <a:rPr lang="en-US" sz="3600" dirty="0" smtClean="0">
                <a:ea typeface="ＭＳ Ｐゴシック" charset="0"/>
                <a:cs typeface="ＭＳ Ｐゴシック" charset="0"/>
              </a:rPr>
              <a:t>one 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or </a:t>
            </a:r>
            <a:r>
              <a:rPr lang="en-US" sz="3600" dirty="0" smtClean="0">
                <a:ea typeface="ＭＳ Ｐゴシック" charset="0"/>
                <a:cs typeface="ＭＳ Ｐゴシック" charset="0"/>
              </a:rPr>
              <a:t>two 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typefaces</a:t>
            </a:r>
          </a:p>
          <a:p>
            <a:r>
              <a:rPr lang="en-US" sz="3600" dirty="0">
                <a:ea typeface="ＭＳ Ｐゴシック" charset="0"/>
                <a:cs typeface="ＭＳ Ｐゴシック" charset="0"/>
              </a:rPr>
              <a:t>Mix fonts </a:t>
            </a:r>
            <a:r>
              <a:rPr lang="en-US" sz="3600" dirty="0" smtClean="0">
                <a:ea typeface="ＭＳ Ｐゴシック" charset="0"/>
                <a:cs typeface="ＭＳ Ｐゴシック" charset="0"/>
              </a:rPr>
              <a:t>carefully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(use same typeface unless you want contrast)</a:t>
            </a:r>
            <a:endParaRPr lang="en-US" sz="360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Keep line lengths short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Use white space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ellofo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" y="4926158"/>
            <a:ext cx="7693579" cy="1627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724400"/>
            <a:ext cx="82296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854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Infographics and Icons Are Good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Simplifying complex ideas, relationships, or processes</a:t>
            </a:r>
          </a:p>
          <a:p>
            <a:r>
              <a:rPr lang="en-US" sz="3600" dirty="0" smtClean="0"/>
              <a:t>Improved long-term retention (if used effectively)</a:t>
            </a:r>
          </a:p>
          <a:p>
            <a:r>
              <a:rPr lang="en-US" sz="3600" dirty="0" smtClean="0"/>
              <a:t>Viewer enjoyment and engagement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4614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3-D takes longer to evaluate </a:t>
            </a:r>
          </a:p>
          <a:p>
            <a:r>
              <a:rPr lang="en-US" sz="3600" dirty="0" smtClean="0"/>
              <a:t>High data-to-ink ratio correlates with faster response and greater accuracy </a:t>
            </a:r>
          </a:p>
          <a:p>
            <a:r>
              <a:rPr lang="en-US" sz="3600" u="sng" dirty="0" smtClean="0"/>
              <a:t>OR</a:t>
            </a:r>
            <a:r>
              <a:rPr lang="en-US" sz="3600" dirty="0" smtClean="0"/>
              <a:t> no significant difference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6556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Mindful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Whether quick quantitative comparisons are necessary. If so, don’t use </a:t>
            </a:r>
            <a:r>
              <a:rPr lang="en-US" sz="3600" dirty="0" err="1" smtClean="0"/>
              <a:t>infographic</a:t>
            </a:r>
            <a:r>
              <a:rPr lang="en-US" sz="3600" dirty="0" smtClean="0"/>
              <a:t> form</a:t>
            </a:r>
          </a:p>
          <a:p>
            <a:r>
              <a:rPr lang="en-US" sz="3600" dirty="0" smtClean="0"/>
              <a:t>Finding good visual analogies</a:t>
            </a:r>
          </a:p>
          <a:p>
            <a:r>
              <a:rPr lang="en-US" sz="3600" dirty="0" smtClean="0"/>
              <a:t>Using graphical icons that match the data story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4572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Some Definitions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Explanation </a:t>
            </a:r>
            <a:r>
              <a:rPr lang="en-US" dirty="0">
                <a:ea typeface="ＭＳ Ｐゴシック" charset="0"/>
                <a:cs typeface="ＭＳ Ｐゴシック" charset="0"/>
              </a:rPr>
              <a:t>graphics (Holmes)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Stories, narrative (Visual.ly,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Segel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Heer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Journalism + data + design (Vital)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Functional art (Cairo)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011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Cairo's Continuum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49338" y="2979738"/>
            <a:ext cx="70278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9338" y="4114800"/>
            <a:ext cx="70278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236537" y="2313303"/>
            <a:ext cx="2416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Infographics</a:t>
            </a:r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6373989" y="2290852"/>
            <a:ext cx="2479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+mn-lt"/>
              </a:rPr>
              <a:t>Visualization</a:t>
            </a:r>
          </a:p>
        </p:txBody>
      </p:sp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236537" y="3440428"/>
            <a:ext cx="2484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+mn-lt"/>
              </a:rPr>
              <a:t>Presentation</a:t>
            </a: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6618287" y="3354703"/>
            <a:ext cx="22349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Exploration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74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49338" y="4114800"/>
            <a:ext cx="70278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457200" y="3473450"/>
            <a:ext cx="2326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Explanation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477000" y="3473449"/>
            <a:ext cx="22349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+mn-lt"/>
              </a:rPr>
              <a:t>Exploration</a:t>
            </a:r>
          </a:p>
        </p:txBody>
      </p:sp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3322079" y="2193925"/>
            <a:ext cx="24792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+mn-lt"/>
              </a:rPr>
              <a:t>Visualization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1490663" y="4852988"/>
            <a:ext cx="2416046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Infographics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294188"/>
            <a:ext cx="3403600" cy="936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2366169" y="4755357"/>
            <a:ext cx="466725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Inclusive Approach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79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 err="1" smtClean="0"/>
              <a:t>Infographic</a:t>
            </a:r>
            <a:r>
              <a:rPr lang="en-US" dirty="0" smtClean="0"/>
              <a:t>: an explanatory visualization of data or ideas that uses visual analogies to convey complex information in a manner that is easily understood</a:t>
            </a:r>
          </a:p>
          <a:p>
            <a:pPr algn="r">
              <a:buNone/>
            </a:pPr>
            <a:r>
              <a:rPr lang="en-US" dirty="0" smtClean="0"/>
              <a:t>—Mark </a:t>
            </a:r>
            <a:r>
              <a:rPr lang="en-US" dirty="0" err="1" smtClean="0"/>
              <a:t>Smiciklas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Practical Difference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“What is the key difference between a</a:t>
            </a:r>
            <a:br>
              <a:rPr lang="en-US" dirty="0" smtClean="0"/>
            </a:br>
            <a:r>
              <a:rPr lang="en-US" dirty="0" smtClean="0"/>
              <a:t>visualization and a data-based </a:t>
            </a:r>
            <a:r>
              <a:rPr lang="en-US" dirty="0" err="1" smtClean="0"/>
              <a:t>infographic</a:t>
            </a:r>
            <a:r>
              <a:rPr lang="en-US" dirty="0" smtClean="0"/>
              <a:t>? The visualization is created by a program that can be applied to many datasets, the </a:t>
            </a:r>
            <a:r>
              <a:rPr lang="en-US" dirty="0" err="1" smtClean="0"/>
              <a:t>infographic</a:t>
            </a:r>
            <a:r>
              <a:rPr lang="en-US" dirty="0" smtClean="0"/>
              <a:t> is hand-crafted for a particular dataset.”</a:t>
            </a:r>
          </a:p>
          <a:p>
            <a:pPr algn="r"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—Robert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Kosara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58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Possible Goals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Explain something specific</a:t>
            </a:r>
            <a:endParaRPr lang="en-US" sz="360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dirty="0" smtClean="0">
                <a:ea typeface="ＭＳ Ｐゴシック" charset="0"/>
                <a:cs typeface="ＭＳ Ｐゴシック" charset="0"/>
              </a:rPr>
              <a:t>Aid 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understanding by visual means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Attract attention </a:t>
            </a:r>
            <a:r>
              <a:rPr lang="en-US" sz="3600" dirty="0" smtClean="0">
                <a:ea typeface="ＭＳ Ｐゴシック" charset="0"/>
                <a:cs typeface="ＭＳ Ｐゴシック" charset="0"/>
              </a:rPr>
              <a:t>(“go viral”)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22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625600" y="274638"/>
            <a:ext cx="70612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Not the Goal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590800" y="1417638"/>
            <a:ext cx="60960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Aesthetically pleasing images that don't add to meaning</a:t>
            </a:r>
          </a:p>
        </p:txBody>
      </p:sp>
      <p:pic>
        <p:nvPicPr>
          <p:cNvPr id="68612" name="Picture 3" descr="xkc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8192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2514600" y="6400800"/>
            <a:ext cx="2583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Randall </a:t>
            </a:r>
            <a:r>
              <a:rPr lang="en-US" sz="1800" dirty="0" smtClean="0">
                <a:latin typeface="+mn-lt"/>
              </a:rPr>
              <a:t>Munroe, </a:t>
            </a:r>
            <a:r>
              <a:rPr lang="en-US" sz="1800" dirty="0">
                <a:latin typeface="+mn-lt"/>
              </a:rPr>
              <a:t>XKCD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708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932</Words>
  <Application>Microsoft Macintosh PowerPoint</Application>
  <PresentationFormat>On-screen Show (4:3)</PresentationFormat>
  <Paragraphs>155</Paragraphs>
  <Slides>29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Custom Design</vt:lpstr>
      <vt:lpstr>Information Graphics</vt:lpstr>
      <vt:lpstr>Slide 2</vt:lpstr>
      <vt:lpstr>Some Definitions</vt:lpstr>
      <vt:lpstr>Cairo's Continuum</vt:lpstr>
      <vt:lpstr>A More Inclusive Approach</vt:lpstr>
      <vt:lpstr>A Practical Definition</vt:lpstr>
      <vt:lpstr>A Practical Difference</vt:lpstr>
      <vt:lpstr>Possible Goals</vt:lpstr>
      <vt:lpstr>Not the Goal</vt:lpstr>
      <vt:lpstr>Slide 10</vt:lpstr>
      <vt:lpstr>Visual Analogies</vt:lpstr>
      <vt:lpstr>Visual Analogies</vt:lpstr>
      <vt:lpstr>Slide 13</vt:lpstr>
      <vt:lpstr>Slide 14</vt:lpstr>
      <vt:lpstr>Revisiting Chart Junk</vt:lpstr>
      <vt:lpstr>Slide 16</vt:lpstr>
      <vt:lpstr>Icons</vt:lpstr>
      <vt:lpstr>Use Literal Analogies</vt:lpstr>
      <vt:lpstr>Slide 19</vt:lpstr>
      <vt:lpstr>Slide 20</vt:lpstr>
      <vt:lpstr>Is ISOTYPE Effective?</vt:lpstr>
      <vt:lpstr>Is ISOTYPE Effective?</vt:lpstr>
      <vt:lpstr>Icon Sources</vt:lpstr>
      <vt:lpstr>Slide 24</vt:lpstr>
      <vt:lpstr>Good Typography Helps</vt:lpstr>
      <vt:lpstr>Infographics and Icons Are Good For</vt:lpstr>
      <vt:lpstr>Research Is Mixed</vt:lpstr>
      <vt:lpstr>Be Mindful Of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121</cp:revision>
  <dcterms:created xsi:type="dcterms:W3CDTF">2017-02-02T19:25:50Z</dcterms:created>
  <dcterms:modified xsi:type="dcterms:W3CDTF">2017-02-02T19:36:10Z</dcterms:modified>
</cp:coreProperties>
</file>