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ppt/slideMasters/slideMaster2.xml" ContentType="application/vnd.openxmlformats-officedocument.presentationml.slideMaster+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notesSlides/notesSlide2.xml" ContentType="application/vnd.openxmlformats-officedocument.presentationml.notesSlide+xml"/>
  <Override PartName="/ppt/presentation.xml" ContentType="application/vnd.openxmlformats-officedocument.presentationml.presentation.main+xml"/>
  <Default Extension="xlsx" ContentType="application/vnd.openxmlformats-officedocument.spreadsheetml.sheet"/>
  <Override PartName="/ppt/slides/slide12.xml" ContentType="application/vnd.openxmlformats-officedocument.presentationml.slide+xml"/>
  <Override PartName="/ppt/slideLayouts/slideLayout7.xml" ContentType="application/vnd.openxmlformats-officedocument.presentationml.slideLayout+xml"/>
  <Override PartName="/ppt/charts/chart2.xml" ContentType="application/vnd.openxmlformats-officedocument.drawingml.chart+xml"/>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 id="2147483660" r:id="rId2"/>
  </p:sldMasterIdLst>
  <p:notesMasterIdLst>
    <p:notesMasterId r:id="rId27"/>
  </p:notesMasterIdLst>
  <p:sldIdLst>
    <p:sldId id="307" r:id="rId3"/>
    <p:sldId id="271" r:id="rId4"/>
    <p:sldId id="292" r:id="rId5"/>
    <p:sldId id="295" r:id="rId6"/>
    <p:sldId id="294" r:id="rId7"/>
    <p:sldId id="296" r:id="rId8"/>
    <p:sldId id="297" r:id="rId9"/>
    <p:sldId id="272" r:id="rId10"/>
    <p:sldId id="298" r:id="rId11"/>
    <p:sldId id="299" r:id="rId12"/>
    <p:sldId id="314" r:id="rId13"/>
    <p:sldId id="273" r:id="rId14"/>
    <p:sldId id="300" r:id="rId15"/>
    <p:sldId id="308" r:id="rId16"/>
    <p:sldId id="301" r:id="rId17"/>
    <p:sldId id="309" r:id="rId18"/>
    <p:sldId id="313" r:id="rId19"/>
    <p:sldId id="310" r:id="rId20"/>
    <p:sldId id="305" r:id="rId21"/>
    <p:sldId id="311" r:id="rId22"/>
    <p:sldId id="312" r:id="rId23"/>
    <p:sldId id="281" r:id="rId24"/>
    <p:sldId id="306"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xmlns:p="http://schemas.openxmlformats.org/presentationml/2006/main" xmlns:r="http://schemas.openxmlformats.org/officeDocument/2006/relationships" xmlns:a="http://schemas.openxmlformats.org/drawingml/2006/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3252"/>
    <a:srgbClr val="013334"/>
    <a:srgbClr val="10069F"/>
    <a:srgbClr val="4E2A84"/>
    <a:srgbClr val="582E87"/>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 xmlns:p="http://schemas.openxmlformats.org/presentationml/2006/main" xmlns:r="http://schemas.openxmlformats.org/officeDocument/2006/relationships" xmlns:a="http://schemas.openxmlformats.org/drawingml/2006/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p:restoredLeft sz="34588" autoAdjust="0"/>
    <p:restoredTop sz="86378" autoAdjust="0"/>
  </p:normalViewPr>
  <p:slideViewPr>
    <p:cSldViewPr>
      <p:cViewPr>
        <p:scale>
          <a:sx n="100" d="100"/>
          <a:sy n="100" d="100"/>
        </p:scale>
        <p:origin x="-480" y="-6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a:pPr>
            <a:r>
              <a:rPr lang="en-US" dirty="0"/>
              <a:t>Food </a:t>
            </a:r>
            <a:r>
              <a:rPr lang="en-US" dirty="0" smtClean="0"/>
              <a:t>eaten</a:t>
            </a:r>
            <a:endParaRPr lang="en-US" dirty="0"/>
          </a:p>
        </c:rich>
      </c:tx>
      <c:layout/>
    </c:title>
    <c:view3D>
      <c:perspective val="30"/>
    </c:view3D>
    <c:floor>
      <c:spPr>
        <a:ln w="34925">
          <a:solidFill>
            <a:schemeClr val="tx1"/>
          </a:solidFill>
        </a:ln>
      </c:spPr>
    </c:floor>
    <c:plotArea>
      <c:layout/>
      <c:bar3DChart>
        <c:barDir val="bar"/>
        <c:grouping val="stacked"/>
        <c:ser>
          <c:idx val="0"/>
          <c:order val="0"/>
          <c:tx>
            <c:strRef>
              <c:f>Sheet1!$B$1</c:f>
              <c:strCache>
                <c:ptCount val="1"/>
                <c:pt idx="0">
                  <c:v>Food eaten (lbs.)</c:v>
                </c:pt>
              </c:strCache>
            </c:strRef>
          </c:tx>
          <c:dLbls>
            <c:dLbl>
              <c:idx val="0"/>
              <c:layout/>
              <c:showVal val="1"/>
            </c:dLbl>
            <c:dLbl>
              <c:idx val="1"/>
              <c:layout/>
              <c:showVal val="1"/>
            </c:dLbl>
            <c:dLbl>
              <c:idx val="2"/>
              <c:layout/>
              <c:showVal val="1"/>
            </c:dLbl>
            <c:dLbl>
              <c:idx val="3"/>
              <c:layout/>
              <c:showVal val="1"/>
            </c:dLbl>
            <c:delete val="1"/>
          </c:dLbls>
          <c:cat>
            <c:strRef>
              <c:f>Sheet1!$A$2:$A$5</c:f>
              <c:strCache>
                <c:ptCount val="4"/>
                <c:pt idx="0">
                  <c:v>Dogs</c:v>
                </c:pt>
                <c:pt idx="1">
                  <c:v>Cats</c:v>
                </c:pt>
                <c:pt idx="2">
                  <c:v>Rabbits</c:v>
                </c:pt>
                <c:pt idx="3">
                  <c:v>Goats</c:v>
                </c:pt>
              </c:strCache>
            </c:strRef>
          </c:cat>
          <c:val>
            <c:numRef>
              <c:f>Sheet1!$B$2:$B$5</c:f>
              <c:numCache>
                <c:formatCode>General</c:formatCode>
                <c:ptCount val="4"/>
                <c:pt idx="0">
                  <c:v>4.3</c:v>
                </c:pt>
                <c:pt idx="1">
                  <c:v>2.5</c:v>
                </c:pt>
                <c:pt idx="2">
                  <c:v>3.5</c:v>
                </c:pt>
                <c:pt idx="3">
                  <c:v>4.5</c:v>
                </c:pt>
              </c:numCache>
            </c:numRef>
          </c:val>
        </c:ser>
        <c:gapWidth val="50"/>
        <c:gapDepth val="50"/>
        <c:shape val="box"/>
        <c:axId val="287636184"/>
        <c:axId val="360352872"/>
        <c:axId val="0"/>
      </c:bar3DChart>
      <c:catAx>
        <c:axId val="287636184"/>
        <c:scaling>
          <c:orientation val="minMax"/>
        </c:scaling>
        <c:axPos val="l"/>
        <c:tickLblPos val="nextTo"/>
        <c:spPr>
          <a:ln w="34925">
            <a:solidFill>
              <a:schemeClr val="tx1"/>
            </a:solidFill>
          </a:ln>
        </c:spPr>
        <c:crossAx val="360352872"/>
        <c:crosses val="autoZero"/>
        <c:auto val="1"/>
        <c:lblAlgn val="ctr"/>
        <c:lblOffset val="100"/>
      </c:catAx>
      <c:valAx>
        <c:axId val="360352872"/>
        <c:scaling>
          <c:orientation val="minMax"/>
          <c:max val="7.0"/>
        </c:scaling>
        <c:axPos val="b"/>
        <c:majorGridlines>
          <c:spPr>
            <a:ln w="28575">
              <a:solidFill>
                <a:schemeClr val="tx1"/>
              </a:solidFill>
            </a:ln>
          </c:spPr>
        </c:majorGridlines>
        <c:numFmt formatCode="General" sourceLinked="1"/>
        <c:tickLblPos val="nextTo"/>
        <c:spPr>
          <a:ln w="34925">
            <a:solidFill>
              <a:schemeClr val="tx1"/>
            </a:solidFill>
          </a:ln>
        </c:spPr>
        <c:crossAx val="287636184"/>
        <c:crosses val="autoZero"/>
        <c:crossBetween val="between"/>
        <c:majorUnit val="1.0"/>
      </c:valAx>
      <c:spPr>
        <a:ln>
          <a:solidFill>
            <a:schemeClr val="tx1">
              <a:lumMod val="50000"/>
              <a:lumOff val="50000"/>
            </a:schemeClr>
          </a:solidFill>
        </a:ln>
      </c:spPr>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title>
      <c:layout/>
    </c:title>
    <c:plotArea>
      <c:layout/>
      <c:barChart>
        <c:barDir val="bar"/>
        <c:grouping val="stacked"/>
        <c:ser>
          <c:idx val="0"/>
          <c:order val="0"/>
          <c:tx>
            <c:strRef>
              <c:f>Sheet1!$B$1</c:f>
              <c:strCache>
                <c:ptCount val="1"/>
                <c:pt idx="0">
                  <c:v>Food eaten (lbs.)</c:v>
                </c:pt>
              </c:strCache>
            </c:strRef>
          </c:tx>
          <c:spPr>
            <a:solidFill>
              <a:schemeClr val="tx2">
                <a:lumMod val="60000"/>
                <a:lumOff val="40000"/>
              </a:schemeClr>
            </a:solidFill>
            <a:effectLst/>
          </c:spPr>
          <c:cat>
            <c:strRef>
              <c:f>Sheet1!$A$2:$A$5</c:f>
              <c:strCache>
                <c:ptCount val="4"/>
                <c:pt idx="0">
                  <c:v>Dogs</c:v>
                </c:pt>
                <c:pt idx="1">
                  <c:v>Cats</c:v>
                </c:pt>
                <c:pt idx="2">
                  <c:v>Rabbits</c:v>
                </c:pt>
                <c:pt idx="3">
                  <c:v>Goats</c:v>
                </c:pt>
              </c:strCache>
            </c:strRef>
          </c:cat>
          <c:val>
            <c:numRef>
              <c:f>Sheet1!$B$2:$B$5</c:f>
              <c:numCache>
                <c:formatCode>General</c:formatCode>
                <c:ptCount val="4"/>
                <c:pt idx="0">
                  <c:v>4.3</c:v>
                </c:pt>
                <c:pt idx="1">
                  <c:v>2.5</c:v>
                </c:pt>
                <c:pt idx="2">
                  <c:v>3.5</c:v>
                </c:pt>
                <c:pt idx="3">
                  <c:v>4.5</c:v>
                </c:pt>
              </c:numCache>
            </c:numRef>
          </c:val>
        </c:ser>
        <c:overlap val="100"/>
        <c:axId val="628544360"/>
        <c:axId val="628850744"/>
      </c:barChart>
      <c:catAx>
        <c:axId val="628544360"/>
        <c:scaling>
          <c:orientation val="minMax"/>
        </c:scaling>
        <c:axPos val="l"/>
        <c:tickLblPos val="nextTo"/>
        <c:crossAx val="628850744"/>
        <c:crosses val="autoZero"/>
        <c:auto val="1"/>
        <c:lblAlgn val="ctr"/>
        <c:lblOffset val="100"/>
      </c:catAx>
      <c:valAx>
        <c:axId val="628850744"/>
        <c:scaling>
          <c:orientation val="minMax"/>
        </c:scaling>
        <c:axPos val="b"/>
        <c:majorGridlines/>
        <c:numFmt formatCode="General" sourceLinked="1"/>
        <c:tickLblPos val="nextTo"/>
        <c:crossAx val="628544360"/>
        <c:crosses val="autoZero"/>
        <c:crossBetween val="between"/>
      </c:valAx>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pPr/>
              <a:t>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has to be good</a:t>
            </a:r>
            <a:r>
              <a:rPr lang="en-US" baseline="0" dirty="0" smtClean="0"/>
              <a:t> and of substance. It can be a beautiful visualization but if it’s not actually useful data then it’s really just some nice art. The right statistical models and transformations should be done on the data when needed. The design has to be good, and this takes advantage of the perceptual aspects for amplifying cognition. Good design doesn’t just mean pretty but means effective.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81342075"/>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20</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Tufte</a:t>
            </a:r>
            <a:r>
              <a:rPr lang="en-US" baseline="0" dirty="0" err="1" smtClean="0"/>
              <a:t>’s</a:t>
            </a:r>
            <a:r>
              <a:rPr lang="en-US" baseline="0" dirty="0" smtClean="0"/>
              <a:t> principles provide good guide posts but </a:t>
            </a:r>
            <a:r>
              <a:rPr lang="en-US" baseline="0" dirty="0" err="1" smtClean="0"/>
              <a:t>Tufte</a:t>
            </a:r>
            <a:r>
              <a:rPr lang="en-US" baseline="0" dirty="0" smtClean="0"/>
              <a:t> does not have the last word. An evolving field.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21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Systems – primarily computational now, can be interactive</a:t>
            </a:r>
          </a:p>
          <a:p>
            <a:r>
              <a:rPr lang="en-US" dirty="0" smtClean="0"/>
              <a:t>Abstract</a:t>
            </a:r>
            <a:r>
              <a:rPr lang="en-US" baseline="0" dirty="0" smtClean="0"/>
              <a:t> visual encodings – not reproductions of natural phenomena (not simulations, not technical illustrations)</a:t>
            </a:r>
          </a:p>
          <a:p>
            <a:r>
              <a:rPr lang="en-US" baseline="0" dirty="0" smtClean="0"/>
              <a:t>Designed – requires a leap of abstraction, not easy!!</a:t>
            </a:r>
          </a:p>
          <a:p>
            <a:r>
              <a:rPr lang="en-US" baseline="0" dirty="0" smtClean="0"/>
              <a:t>For Humans – need to understand the user’s tasks/questions</a:t>
            </a:r>
          </a:p>
          <a:p>
            <a:r>
              <a:rPr lang="en-US" baseline="0" dirty="0" smtClean="0"/>
              <a:t>Insight – the ultimate goal</a:t>
            </a:r>
          </a:p>
          <a:p>
            <a:r>
              <a:rPr lang="en-US" baseline="0" dirty="0" smtClean="0"/>
              <a:t>	exploratory: trying to turn a </a:t>
            </a:r>
            <a:r>
              <a:rPr lang="en-US" baseline="0" dirty="0" err="1" smtClean="0"/>
              <a:t>lightbulb</a:t>
            </a:r>
            <a:r>
              <a:rPr lang="en-US" baseline="0" dirty="0" smtClean="0"/>
              <a:t> on in your own head, explanatory: trying to turn on in someone else’s head the same </a:t>
            </a:r>
            <a:r>
              <a:rPr lang="en-US" baseline="0" dirty="0" err="1" smtClean="0"/>
              <a:t>lightbulb</a:t>
            </a:r>
            <a:r>
              <a:rPr lang="en-US" baseline="0" dirty="0" smtClean="0"/>
              <a:t> that went on in your head</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22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72715640"/>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on the backend or frontend more easily update the data, and can manipulate how that data is shown. Andy will discuss the evolution</a:t>
            </a:r>
            <a:r>
              <a:rPr lang="en-US" baseline="0" dirty="0" smtClean="0"/>
              <a:t> of this form. Important to field of </a:t>
            </a:r>
            <a:r>
              <a:rPr lang="en-US" baseline="0" smtClean="0"/>
              <a:t>data science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23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72715640"/>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Must have interesting data!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293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pPr/>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pPr/>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pPr/>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pPr/>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pPr/>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pPr/>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pPr/>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pPr/>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pPr/>
              <a:t>1/29/17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pPr/>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pPr/>
              <a:t>1/29/17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pPr/>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Principles of Visualization </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4350326" y="5831663"/>
            <a:ext cx="4244553" cy="493075"/>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72170933"/>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4525963"/>
          </a:xfrm>
        </p:spPr>
        <p:txBody>
          <a:bodyPr/>
          <a:lstStyle/>
          <a:p>
            <a:pPr marL="0" indent="0" algn="ctr">
              <a:buNone/>
            </a:pPr>
            <a:endParaRPr lang="en-US" dirty="0" smtClean="0"/>
          </a:p>
          <a:p>
            <a:pPr marL="0" indent="0" algn="ctr">
              <a:buNone/>
            </a:pPr>
            <a:r>
              <a:rPr lang="en-US" dirty="0" smtClean="0"/>
              <a:t>[placeholder image]</a:t>
            </a:r>
            <a:endParaRPr lang="en-US" dirty="0"/>
          </a:p>
        </p:txBody>
      </p:sp>
      <p:pic>
        <p:nvPicPr>
          <p:cNvPr id="6" name="Picture 5" descr="3D-circular-bar-graph.jpg"/>
          <p:cNvPicPr>
            <a:picLocks noChangeAspect="1"/>
          </p:cNvPicPr>
          <p:nvPr/>
        </p:nvPicPr>
        <p:blipFill>
          <a:blip r:embed="rId2"/>
          <a:stretch>
            <a:fillRect/>
          </a:stretch>
        </p:blipFill>
        <p:spPr>
          <a:xfrm>
            <a:off x="1371600" y="380999"/>
            <a:ext cx="6400801" cy="6400801"/>
          </a:xfrm>
          <a:prstGeom prst="rect">
            <a:avLst/>
          </a:prstGeom>
        </p:spPr>
      </p:pic>
      <p:sp>
        <p:nvSpPr>
          <p:cNvPr id="10" name="TextBox 9"/>
          <p:cNvSpPr txBox="1"/>
          <p:nvPr/>
        </p:nvSpPr>
        <p:spPr>
          <a:xfrm>
            <a:off x="152400" y="6324600"/>
            <a:ext cx="1826842" cy="369332"/>
          </a:xfrm>
          <a:prstGeom prst="rect">
            <a:avLst/>
          </a:prstGeom>
          <a:noFill/>
        </p:spPr>
        <p:txBody>
          <a:bodyPr wrap="none" rtlCol="0">
            <a:spAutoFit/>
          </a:bodyPr>
          <a:lstStyle/>
          <a:p>
            <a:r>
              <a:rPr lang="en-US" dirty="0" err="1" smtClean="0"/>
              <a:t>Arquitectostyles</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11886617"/>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4525963"/>
          </a:xfrm>
        </p:spPr>
        <p:txBody>
          <a:bodyPr/>
          <a:lstStyle/>
          <a:p>
            <a:pPr marL="0" indent="0" algn="ctr">
              <a:buNone/>
            </a:pPr>
            <a:endParaRPr lang="en-US" dirty="0" smtClean="0"/>
          </a:p>
          <a:p>
            <a:pPr marL="0" indent="0" algn="ctr">
              <a:buNone/>
            </a:pPr>
            <a:r>
              <a:rPr lang="en-US" dirty="0" smtClean="0"/>
              <a:t>[placeholder image]</a:t>
            </a:r>
            <a:endParaRPr lang="en-US" dirty="0"/>
          </a:p>
        </p:txBody>
      </p:sp>
      <p:pic>
        <p:nvPicPr>
          <p:cNvPr id="6" name="Picture 5" descr="3D-circular-bar-graph.jpg"/>
          <p:cNvPicPr>
            <a:picLocks noChangeAspect="1"/>
          </p:cNvPicPr>
          <p:nvPr/>
        </p:nvPicPr>
        <p:blipFill>
          <a:blip r:embed="rId2"/>
          <a:stretch>
            <a:fillRect/>
          </a:stretch>
        </p:blipFill>
        <p:spPr>
          <a:xfrm>
            <a:off x="1371600" y="380999"/>
            <a:ext cx="6400801" cy="6400801"/>
          </a:xfrm>
          <a:prstGeom prst="rect">
            <a:avLst/>
          </a:prstGeom>
        </p:spPr>
      </p:pic>
      <p:sp>
        <p:nvSpPr>
          <p:cNvPr id="7" name="TextBox 6"/>
          <p:cNvSpPr txBox="1"/>
          <p:nvPr/>
        </p:nvSpPr>
        <p:spPr>
          <a:xfrm>
            <a:off x="4508451" y="6107668"/>
            <a:ext cx="749349" cy="369332"/>
          </a:xfrm>
          <a:prstGeom prst="rect">
            <a:avLst/>
          </a:prstGeom>
          <a:noFill/>
        </p:spPr>
        <p:txBody>
          <a:bodyPr wrap="none" rtlCol="0">
            <a:spAutoFit/>
          </a:bodyPr>
          <a:lstStyle/>
          <a:p>
            <a:r>
              <a:rPr lang="en-US" dirty="0" smtClean="0"/>
              <a:t>42 </a:t>
            </a:r>
            <a:r>
              <a:rPr lang="en-US" dirty="0" err="1" smtClean="0"/>
              <a:t>px</a:t>
            </a:r>
            <a:endParaRPr lang="en-US" dirty="0"/>
          </a:p>
        </p:txBody>
      </p:sp>
      <p:sp>
        <p:nvSpPr>
          <p:cNvPr id="8" name="TextBox 7"/>
          <p:cNvSpPr txBox="1"/>
          <p:nvPr/>
        </p:nvSpPr>
        <p:spPr>
          <a:xfrm>
            <a:off x="7162800" y="3124200"/>
            <a:ext cx="877727" cy="369332"/>
          </a:xfrm>
          <a:prstGeom prst="rect">
            <a:avLst/>
          </a:prstGeom>
          <a:noFill/>
        </p:spPr>
        <p:txBody>
          <a:bodyPr wrap="none" rtlCol="0">
            <a:spAutoFit/>
          </a:bodyPr>
          <a:lstStyle/>
          <a:p>
            <a:r>
              <a:rPr lang="en-US" dirty="0" smtClean="0"/>
              <a:t>280 </a:t>
            </a:r>
            <a:r>
              <a:rPr lang="en-US" dirty="0" err="1" smtClean="0"/>
              <a:t>px</a:t>
            </a:r>
            <a:endParaRPr lang="en-US" dirty="0"/>
          </a:p>
        </p:txBody>
      </p:sp>
      <p:sp>
        <p:nvSpPr>
          <p:cNvPr id="9" name="TextBox 8"/>
          <p:cNvSpPr txBox="1"/>
          <p:nvPr/>
        </p:nvSpPr>
        <p:spPr>
          <a:xfrm>
            <a:off x="5867400" y="5029200"/>
            <a:ext cx="3020816" cy="923330"/>
          </a:xfrm>
          <a:prstGeom prst="rect">
            <a:avLst/>
          </a:prstGeom>
          <a:noFill/>
        </p:spPr>
        <p:txBody>
          <a:bodyPr wrap="none" rtlCol="0">
            <a:spAutoFit/>
          </a:bodyPr>
          <a:lstStyle/>
          <a:p>
            <a:r>
              <a:rPr lang="en-US" dirty="0" smtClean="0"/>
              <a:t>280 – 42 = 238</a:t>
            </a:r>
          </a:p>
          <a:p>
            <a:r>
              <a:rPr lang="en-US" dirty="0" smtClean="0"/>
              <a:t>42 × 8 – 42 = 294</a:t>
            </a:r>
          </a:p>
          <a:p>
            <a:r>
              <a:rPr lang="en-US" dirty="0" smtClean="0"/>
              <a:t>Lie Factor = 238/294 = 0.81</a:t>
            </a:r>
            <a:endParaRPr lang="en-US" dirty="0"/>
          </a:p>
        </p:txBody>
      </p:sp>
      <p:sp>
        <p:nvSpPr>
          <p:cNvPr id="10" name="TextBox 9"/>
          <p:cNvSpPr txBox="1"/>
          <p:nvPr/>
        </p:nvSpPr>
        <p:spPr>
          <a:xfrm>
            <a:off x="152400" y="6324600"/>
            <a:ext cx="1826842" cy="369332"/>
          </a:xfrm>
          <a:prstGeom prst="rect">
            <a:avLst/>
          </a:prstGeom>
          <a:noFill/>
        </p:spPr>
        <p:txBody>
          <a:bodyPr wrap="none" rtlCol="0">
            <a:spAutoFit/>
          </a:bodyPr>
          <a:lstStyle/>
          <a:p>
            <a:r>
              <a:rPr lang="en-US" dirty="0" err="1" smtClean="0"/>
              <a:t>Arquitectostyles</a:t>
            </a:r>
            <a:endParaRPr lang="en-US" dirty="0"/>
          </a:p>
        </p:txBody>
      </p:sp>
      <p:cxnSp>
        <p:nvCxnSpPr>
          <p:cNvPr id="12" name="Straight Arrow Connector 11"/>
          <p:cNvCxnSpPr/>
          <p:nvPr/>
        </p:nvCxnSpPr>
        <p:spPr>
          <a:xfrm rot="5400000">
            <a:off x="5828146" y="3465946"/>
            <a:ext cx="2590800" cy="7850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4317952" y="6286500"/>
            <a:ext cx="380999"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581400" y="6096000"/>
            <a:ext cx="838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581400" y="6477000"/>
            <a:ext cx="838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477000" y="22098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00800" y="4800600"/>
            <a:ext cx="609600" cy="158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11886617"/>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i="1" dirty="0" smtClean="0"/>
              <a:t>Lie Factor = (size of effect shown in graphic) / (size of effect in data)</a:t>
            </a:r>
            <a:endParaRPr lang="en-US" sz="3000" i="1"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48943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b="1" dirty="0"/>
              <a:t>C</a:t>
            </a:r>
            <a:r>
              <a:rPr lang="en-US" sz="3000" b="1" dirty="0" smtClean="0"/>
              <a:t>lear</a:t>
            </a:r>
            <a:r>
              <a:rPr lang="en-US" sz="3000" dirty="0" smtClean="0"/>
              <a:t> and </a:t>
            </a:r>
            <a:r>
              <a:rPr lang="en-US" sz="3000" b="1" dirty="0" smtClean="0"/>
              <a:t>thorough</a:t>
            </a:r>
            <a:r>
              <a:rPr lang="en-US" sz="3000" dirty="0" smtClean="0"/>
              <a:t> labeling</a:t>
            </a:r>
            <a:br>
              <a:rPr lang="en-US" sz="3000" dirty="0" smtClean="0"/>
            </a:br>
            <a:endParaRPr lang="en-US" sz="30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26508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dirty="0" smtClean="0"/>
              <a:t>[placeholder for image]</a:t>
            </a:r>
            <a:br>
              <a:rPr lang="en-US" sz="3000" dirty="0" smtClean="0"/>
            </a:br>
            <a:endParaRPr lang="en-US" sz="3000" dirty="0"/>
          </a:p>
        </p:txBody>
      </p:sp>
      <p:pic>
        <p:nvPicPr>
          <p:cNvPr id="3" name="Picture 2" descr="intensity-of-media-mentions1.jpg"/>
          <p:cNvPicPr>
            <a:picLocks noChangeAspect="1"/>
          </p:cNvPicPr>
          <p:nvPr/>
        </p:nvPicPr>
        <p:blipFill>
          <a:blip r:embed="rId3"/>
          <a:stretch>
            <a:fillRect/>
          </a:stretch>
        </p:blipFill>
        <p:spPr>
          <a:xfrm>
            <a:off x="304800" y="685800"/>
            <a:ext cx="8685026" cy="5177844"/>
          </a:xfrm>
          <a:prstGeom prst="rect">
            <a:avLst/>
          </a:prstGeom>
        </p:spPr>
      </p:pic>
      <p:sp>
        <p:nvSpPr>
          <p:cNvPr id="4" name="TextBox 3"/>
          <p:cNvSpPr txBox="1"/>
          <p:nvPr/>
        </p:nvSpPr>
        <p:spPr>
          <a:xfrm>
            <a:off x="152400" y="6172200"/>
            <a:ext cx="8161209" cy="369332"/>
          </a:xfrm>
          <a:prstGeom prst="rect">
            <a:avLst/>
          </a:prstGeom>
          <a:noFill/>
        </p:spPr>
        <p:txBody>
          <a:bodyPr wrap="none" rtlCol="0">
            <a:spAutoFit/>
          </a:bodyPr>
          <a:lstStyle/>
          <a:p>
            <a:r>
              <a:rPr lang="en-US" dirty="0" err="1" smtClean="0"/>
              <a:t>http://www.informationisbeautiful.net/visualizations/mountains-out-of-molehills/</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4360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dirty="0"/>
              <a:t>P</a:t>
            </a:r>
            <a:r>
              <a:rPr lang="en-US" sz="3000" dirty="0" smtClean="0"/>
              <a:t>rovide context</a:t>
            </a:r>
            <a:br>
              <a:rPr lang="en-US" sz="3000" dirty="0" smtClean="0"/>
            </a:br>
            <a:endParaRPr lang="en-US" sz="30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75933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dirty="0" smtClean="0"/>
              <a:t>[placeholder for image]</a:t>
            </a:r>
            <a:br>
              <a:rPr lang="en-US" sz="3000" dirty="0" smtClean="0"/>
            </a:br>
            <a:endParaRPr lang="en-US" sz="3000" dirty="0"/>
          </a:p>
        </p:txBody>
      </p:sp>
      <p:pic>
        <p:nvPicPr>
          <p:cNvPr id="3" name="Picture 2"/>
          <p:cNvPicPr>
            <a:picLocks noChangeAspect="1"/>
          </p:cNvPicPr>
          <p:nvPr/>
        </p:nvPicPr>
        <p:blipFill>
          <a:blip r:embed="rId3"/>
          <a:stretch>
            <a:fillRect/>
          </a:stretch>
        </p:blipFill>
        <p:spPr>
          <a:xfrm>
            <a:off x="685800" y="457201"/>
            <a:ext cx="7848600" cy="6023801"/>
          </a:xfrm>
          <a:prstGeom prst="rect">
            <a:avLst/>
          </a:prstGeom>
        </p:spPr>
      </p:pic>
      <p:sp>
        <p:nvSpPr>
          <p:cNvPr id="4" name="TextBox 3"/>
          <p:cNvSpPr txBox="1"/>
          <p:nvPr/>
        </p:nvSpPr>
        <p:spPr>
          <a:xfrm>
            <a:off x="6043159" y="6400800"/>
            <a:ext cx="3100841" cy="369332"/>
          </a:xfrm>
          <a:prstGeom prst="rect">
            <a:avLst/>
          </a:prstGeom>
          <a:noFill/>
        </p:spPr>
        <p:txBody>
          <a:bodyPr wrap="none" rtlCol="0">
            <a:spAutoFit/>
          </a:bodyPr>
          <a:lstStyle/>
          <a:p>
            <a:r>
              <a:rPr lang="en-US" dirty="0" smtClean="0"/>
              <a:t>(Image: Global Warming Art)</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81299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dirty="0" smtClean="0"/>
              <a:t>Show data variation, not design variation</a:t>
            </a:r>
            <a:br>
              <a:rPr lang="en-US" sz="3000" dirty="0" smtClean="0"/>
            </a:br>
            <a:endParaRPr lang="en-US" sz="30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04938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dirty="0" smtClean="0"/>
              <a:t/>
            </a:r>
            <a:br>
              <a:rPr lang="en-US" sz="3000" dirty="0" smtClean="0"/>
            </a:br>
            <a:r>
              <a:rPr lang="en-US" sz="3000" dirty="0" smtClean="0"/>
              <a:t>[placeholder for image]</a:t>
            </a:r>
            <a:endParaRPr lang="en-US" sz="3000" dirty="0"/>
          </a:p>
        </p:txBody>
      </p:sp>
      <p:pic>
        <p:nvPicPr>
          <p:cNvPr id="3" name="Picture 2" descr="Screen Shot 2017-01-15 at 2.18.55 PM.png"/>
          <p:cNvPicPr>
            <a:picLocks noChangeAspect="1"/>
          </p:cNvPicPr>
          <p:nvPr/>
        </p:nvPicPr>
        <p:blipFill>
          <a:blip r:embed="rId3"/>
          <a:stretch>
            <a:fillRect/>
          </a:stretch>
        </p:blipFill>
        <p:spPr>
          <a:xfrm>
            <a:off x="1524000" y="685800"/>
            <a:ext cx="6283325" cy="5403057"/>
          </a:xfrm>
          <a:prstGeom prst="rect">
            <a:avLst/>
          </a:prstGeom>
        </p:spPr>
      </p:pic>
      <p:sp>
        <p:nvSpPr>
          <p:cNvPr id="4" name="TextBox 3"/>
          <p:cNvSpPr txBox="1"/>
          <p:nvPr/>
        </p:nvSpPr>
        <p:spPr>
          <a:xfrm>
            <a:off x="381000" y="6324600"/>
            <a:ext cx="6019597" cy="369332"/>
          </a:xfrm>
          <a:prstGeom prst="rect">
            <a:avLst/>
          </a:prstGeom>
          <a:noFill/>
        </p:spPr>
        <p:txBody>
          <a:bodyPr wrap="none" rtlCol="0">
            <a:spAutoFit/>
          </a:bodyPr>
          <a:lstStyle/>
          <a:p>
            <a:r>
              <a:rPr lang="en-US" dirty="0" smtClean="0"/>
              <a:t>https://www.imf.org/external/pubs/ft/scr/2014/cr14151.pdf</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1867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sz="3000" i="1" dirty="0" smtClean="0"/>
              <a:t>data-ink ratio = (data ink) / </a:t>
            </a:r>
            <a:br>
              <a:rPr lang="en-US" sz="3000" i="1" dirty="0" smtClean="0"/>
            </a:br>
            <a:r>
              <a:rPr lang="en-US" sz="3000" i="1" dirty="0" smtClean="0"/>
              <a:t>(total ink to print graphic)</a:t>
            </a:r>
            <a:endParaRPr lang="en-US" sz="3000" i="1"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99675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fontScale="90000"/>
          </a:bodyPr>
          <a:lstStyle/>
          <a:p>
            <a:r>
              <a:rPr lang="en-US" dirty="0" smtClean="0"/>
              <a:t>What makes for a good visualization?</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94986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7" name="Chart 6"/>
          <p:cNvGraphicFramePr/>
          <p:nvPr/>
        </p:nvGraphicFramePr>
        <p:xfrm>
          <a:off x="609600" y="1600200"/>
          <a:ext cx="78486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52912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6" name="Chart 5"/>
          <p:cNvGraphicFramePr/>
          <p:nvPr/>
        </p:nvGraphicFramePr>
        <p:xfrm>
          <a:off x="1752600" y="1752600"/>
          <a:ext cx="54102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10527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Definition</a:t>
            </a:r>
            <a:endParaRPr lang="en-US" dirty="0"/>
          </a:p>
        </p:txBody>
      </p:sp>
      <p:sp>
        <p:nvSpPr>
          <p:cNvPr id="3" name="Content Placeholder 2"/>
          <p:cNvSpPr>
            <a:spLocks noGrp="1"/>
          </p:cNvSpPr>
          <p:nvPr>
            <p:ph idx="1"/>
          </p:nvPr>
        </p:nvSpPr>
        <p:spPr>
          <a:xfrm>
            <a:off x="838200" y="1600200"/>
            <a:ext cx="7467600" cy="4525963"/>
          </a:xfrm>
        </p:spPr>
        <p:txBody>
          <a:bodyPr/>
          <a:lstStyle/>
          <a:p>
            <a:pPr marL="0" indent="0" algn="ctr">
              <a:buNone/>
            </a:pPr>
            <a:endParaRPr lang="en-US" dirty="0" smtClean="0"/>
          </a:p>
          <a:p>
            <a:pPr marL="0" indent="0">
              <a:buNone/>
            </a:pPr>
            <a:r>
              <a:rPr lang="en-US" dirty="0" smtClean="0"/>
              <a:t>“Data visualization is the creation or study of systems of abstract visual encodings of data, designed to aid human insight.”</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29828471"/>
      </p:ext>
    </p:extLst>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t>
            </a:r>
            <a:r>
              <a:rPr lang="en-US" dirty="0" err="1" smtClean="0"/>
              <a:t>Tufte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dirty="0" smtClean="0"/>
              <a:t>User-centered design</a:t>
            </a:r>
            <a:br>
              <a:rPr lang="en-US" dirty="0" smtClean="0"/>
            </a:br>
            <a:r>
              <a:rPr lang="en-US" dirty="0" smtClean="0"/>
              <a:t>(study user needs, prototype, test, iterate)</a:t>
            </a:r>
          </a:p>
          <a:p>
            <a:pPr marL="0" indent="0" algn="ctr">
              <a:buNone/>
            </a:pPr>
            <a:r>
              <a:rPr lang="en-US" dirty="0" smtClean="0"/>
              <a:t>Interaction </a:t>
            </a:r>
            <a:br>
              <a:rPr lang="en-US" dirty="0" smtClean="0"/>
            </a:br>
            <a:r>
              <a:rPr lang="en-US" dirty="0" smtClean="0"/>
              <a:t>(can update data  &amp; manipulate views)</a:t>
            </a:r>
          </a:p>
          <a:p>
            <a:pPr marL="0" indent="0" algn="ctr">
              <a:buNone/>
            </a:pPr>
            <a:r>
              <a:rPr lang="en-US" dirty="0" smtClean="0"/>
              <a:t>Aesthetics</a:t>
            </a:r>
            <a:br>
              <a:rPr lang="en-US" dirty="0" smtClean="0"/>
            </a:br>
            <a:r>
              <a:rPr lang="en-US" dirty="0" smtClean="0"/>
              <a:t>(minimalism can be taken too far)</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3813130"/>
      </p:ext>
    </p:extLst>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957072" y="2724912"/>
            <a:ext cx="7229856" cy="1408176"/>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0897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“Graphical excellence is the well-designed presentation of interesting data – a matter of </a:t>
            </a:r>
            <a:r>
              <a:rPr lang="en-US" b="1" dirty="0" smtClean="0"/>
              <a:t>substance</a:t>
            </a:r>
            <a:r>
              <a:rPr lang="en-US" dirty="0" smtClean="0"/>
              <a:t>, of</a:t>
            </a:r>
            <a:r>
              <a:rPr lang="en-US" b="1" dirty="0" smtClean="0"/>
              <a:t> statistics</a:t>
            </a:r>
            <a:r>
              <a:rPr lang="en-US" dirty="0" smtClean="0"/>
              <a:t>, and of </a:t>
            </a:r>
            <a:r>
              <a:rPr lang="en-US" b="1" dirty="0" smtClean="0"/>
              <a:t>design</a:t>
            </a:r>
            <a:r>
              <a:rPr lang="en-US" dirty="0" smtClean="0"/>
              <a:t>.” </a:t>
            </a:r>
          </a:p>
          <a:p>
            <a:pPr marL="0" indent="0">
              <a:buNone/>
            </a:pPr>
            <a:r>
              <a:rPr lang="en-US" dirty="0"/>
              <a:t>[</a:t>
            </a:r>
            <a:r>
              <a:rPr lang="en-US" dirty="0" err="1" smtClean="0"/>
              <a:t>Tufte</a:t>
            </a:r>
            <a:r>
              <a:rPr lang="en-US" dirty="0" smtClean="0"/>
              <a:t>, 1983]</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90429382"/>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dirty="0" smtClean="0"/>
              <a:t>	</a:t>
            </a:r>
          </a:p>
          <a:p>
            <a:pPr marL="0" indent="0" algn="ctr">
              <a:buNone/>
            </a:pPr>
            <a:r>
              <a:rPr lang="en-US" dirty="0" smtClean="0"/>
              <a:t>“complex ideas communicated with</a:t>
            </a:r>
          </a:p>
          <a:p>
            <a:pPr marL="2743200" indent="0">
              <a:buFont typeface="Arial"/>
              <a:buChar char="•"/>
            </a:pPr>
            <a:r>
              <a:rPr lang="en-US" dirty="0" smtClean="0"/>
              <a:t> clarity,</a:t>
            </a:r>
          </a:p>
          <a:p>
            <a:pPr marL="2743200" indent="0">
              <a:buFont typeface="Arial"/>
              <a:buChar char="•"/>
            </a:pPr>
            <a:r>
              <a:rPr lang="en-US" dirty="0" smtClean="0"/>
              <a:t> precision,</a:t>
            </a:r>
          </a:p>
          <a:p>
            <a:pPr marL="2743200" indent="0">
              <a:buFont typeface="Arial"/>
              <a:buChar char="•"/>
            </a:pPr>
            <a:r>
              <a:rPr lang="en-US" dirty="0" smtClean="0"/>
              <a:t> and efficiency”</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568861873"/>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a:t>
            </a:r>
            <a:endParaRPr lang="en-US" dirty="0"/>
          </a:p>
        </p:txBody>
      </p:sp>
      <p:sp>
        <p:nvSpPr>
          <p:cNvPr id="3" name="Content Placeholder 2"/>
          <p:cNvSpPr>
            <a:spLocks noGrp="1"/>
          </p:cNvSpPr>
          <p:nvPr>
            <p:ph idx="1"/>
          </p:nvPr>
        </p:nvSpPr>
        <p:spPr>
          <a:xfrm>
            <a:off x="457200" y="1143000"/>
            <a:ext cx="8229600" cy="4525963"/>
          </a:xfrm>
        </p:spPr>
        <p:txBody>
          <a:bodyPr/>
          <a:lstStyle/>
          <a:p>
            <a:pPr marL="0" indent="0" algn="ctr">
              <a:buNone/>
            </a:pPr>
            <a:r>
              <a:rPr lang="en-US" dirty="0" smtClean="0"/>
              <a:t>	</a:t>
            </a:r>
          </a:p>
          <a:p>
            <a:pPr marL="0" indent="0" algn="ctr">
              <a:buNone/>
            </a:pPr>
            <a:endParaRPr lang="en-US" dirty="0" smtClean="0"/>
          </a:p>
          <a:p>
            <a:pPr marL="0" indent="0" algn="ctr">
              <a:buNone/>
            </a:pPr>
            <a:r>
              <a:rPr lang="en-US" dirty="0" smtClean="0"/>
              <a:t>“the greatest number of ideas</a:t>
            </a:r>
          </a:p>
          <a:p>
            <a:pPr marL="0" indent="0" algn="ctr">
              <a:buNone/>
            </a:pPr>
            <a:r>
              <a:rPr lang="en-US" dirty="0" smtClean="0"/>
              <a:t>in the shortest time</a:t>
            </a:r>
          </a:p>
          <a:p>
            <a:pPr marL="0" indent="0" algn="ctr">
              <a:buNone/>
            </a:pPr>
            <a:r>
              <a:rPr lang="en-US" dirty="0" smtClean="0"/>
              <a:t>with the least ink</a:t>
            </a:r>
          </a:p>
          <a:p>
            <a:pPr marL="0" indent="0" algn="ctr">
              <a:buNone/>
            </a:pPr>
            <a:r>
              <a:rPr lang="en-US" dirty="0" smtClean="0"/>
              <a:t>In the smallest space”</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69670563"/>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a:t>
            </a:r>
            <a:endParaRPr lang="en-US" dirty="0"/>
          </a:p>
        </p:txBody>
      </p:sp>
      <p:pic>
        <p:nvPicPr>
          <p:cNvPr id="4" name="Picture 3" descr="Slide13.jpg"/>
          <p:cNvPicPr>
            <a:picLocks noChangeAspect="1"/>
          </p:cNvPicPr>
          <p:nvPr/>
        </p:nvPicPr>
        <p:blipFill>
          <a:blip r:embed="rId2"/>
          <a:srcRect t="14667" b="20000"/>
          <a:stretch>
            <a:fillRect/>
          </a:stretch>
        </p:blipFill>
        <p:spPr>
          <a:xfrm>
            <a:off x="0" y="1615454"/>
            <a:ext cx="9144000" cy="4480546"/>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31521980"/>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Truthful</a:t>
            </a:r>
            <a:endParaRPr lang="en-US" dirty="0"/>
          </a:p>
        </p:txBody>
      </p:sp>
      <p:sp>
        <p:nvSpPr>
          <p:cNvPr id="3" name="Content Placeholder 2"/>
          <p:cNvSpPr>
            <a:spLocks noGrp="1"/>
          </p:cNvSpPr>
          <p:nvPr>
            <p:ph idx="1"/>
          </p:nvPr>
        </p:nvSpPr>
        <p:spPr/>
        <p:txBody>
          <a:bodyPr/>
          <a:lstStyle/>
          <a:p>
            <a:pPr marL="0" indent="0" algn="ctr">
              <a:buNone/>
            </a:pPr>
            <a:r>
              <a:rPr lang="en-US" dirty="0" smtClean="0"/>
              <a:t>	</a:t>
            </a:r>
          </a:p>
          <a:p>
            <a:pPr marL="0" indent="0" algn="ctr">
              <a:buNone/>
            </a:pPr>
            <a:endParaRPr lang="en-US" dirty="0" smtClean="0"/>
          </a:p>
          <a:p>
            <a:pPr marL="0" indent="0" algn="ctr">
              <a:buNone/>
            </a:pPr>
            <a:r>
              <a:rPr lang="en-US" dirty="0"/>
              <a:t>T</a:t>
            </a:r>
            <a:r>
              <a:rPr lang="en-US" dirty="0" smtClean="0"/>
              <a:t>ell the truth</a:t>
            </a:r>
            <a:endParaRPr lang="en-US" dirty="0"/>
          </a:p>
        </p:txBody>
      </p:sp>
      <p:pic>
        <p:nvPicPr>
          <p:cNvPr id="4" name="Picture 3" descr="Slide39.jpg"/>
          <p:cNvPicPr>
            <a:picLocks noChangeAspect="1"/>
          </p:cNvPicPr>
          <p:nvPr/>
        </p:nvPicPr>
        <p:blipFill>
          <a:blip r:embed="rId2"/>
          <a:stretch>
            <a:fillRect/>
          </a:stretch>
        </p:blipFill>
        <p:spPr>
          <a:xfrm>
            <a:off x="0" y="1371600"/>
            <a:ext cx="9144000" cy="68580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99185494"/>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dirty="0" smtClean="0"/>
              <a:t>Graphical Integrity</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5517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dirty="0" smtClean="0"/>
              <a:t>	</a:t>
            </a:r>
          </a:p>
          <a:p>
            <a:pPr marL="0" indent="0" algn="ctr">
              <a:buNone/>
            </a:pPr>
            <a:endParaRPr lang="en-US" dirty="0"/>
          </a:p>
          <a:p>
            <a:pPr marL="0" indent="0" algn="ctr">
              <a:buNone/>
            </a:pPr>
            <a:r>
              <a:rPr lang="en-US" dirty="0"/>
              <a:t>V</a:t>
            </a:r>
            <a:r>
              <a:rPr lang="en-US" dirty="0" smtClean="0"/>
              <a:t>isual graphics directly proportional </a:t>
            </a:r>
          </a:p>
          <a:p>
            <a:pPr marL="0" indent="0" algn="ctr">
              <a:buNone/>
            </a:pPr>
            <a:r>
              <a:rPr lang="en-US" dirty="0" smtClean="0"/>
              <a:t>to their numeric quantities </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5486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5434</TotalTime>
  <Words>555</Words>
  <Application>Microsoft Macintosh PowerPoint</Application>
  <PresentationFormat>On-screen Show (4:3)</PresentationFormat>
  <Paragraphs>87</Paragraphs>
  <Slides>24</Slides>
  <Notes>14</Notes>
  <HiddenSlides>0</HiddenSlides>
  <MMClips>0</MMClips>
  <ScaleCrop>false</ScaleCrop>
  <HeadingPairs>
    <vt:vector size="4" baseType="variant">
      <vt:variant>
        <vt:lpstr>Design Template</vt:lpstr>
      </vt:variant>
      <vt:variant>
        <vt:i4>2</vt:i4>
      </vt:variant>
      <vt:variant>
        <vt:lpstr>Slide Titles</vt:lpstr>
      </vt:variant>
      <vt:variant>
        <vt:i4>24</vt:i4>
      </vt:variant>
    </vt:vector>
  </HeadingPairs>
  <TitlesOfParts>
    <vt:vector size="26" baseType="lpstr">
      <vt:lpstr>Office Theme</vt:lpstr>
      <vt:lpstr>Custom Design</vt:lpstr>
      <vt:lpstr>Principles of Visualization </vt:lpstr>
      <vt:lpstr>What makes for a good visualization?</vt:lpstr>
      <vt:lpstr>Slide 3</vt:lpstr>
      <vt:lpstr>Slide 4</vt:lpstr>
      <vt:lpstr>Efficient</vt:lpstr>
      <vt:lpstr>Multivariate</vt:lpstr>
      <vt:lpstr>Truthful</vt:lpstr>
      <vt:lpstr>Graphical Integrity</vt:lpstr>
      <vt:lpstr>Slide 9</vt:lpstr>
      <vt:lpstr>Slide 10</vt:lpstr>
      <vt:lpstr>Slide 11</vt:lpstr>
      <vt:lpstr>Lie Factor = (size of effect shown in graphic) / (size of effect in data)</vt:lpstr>
      <vt:lpstr>Clear and thorough labeling </vt:lpstr>
      <vt:lpstr>[placeholder for image] </vt:lpstr>
      <vt:lpstr>Provide context </vt:lpstr>
      <vt:lpstr>[placeholder for image] </vt:lpstr>
      <vt:lpstr>Show data variation, not design variation </vt:lpstr>
      <vt:lpstr> [placeholder for image]</vt:lpstr>
      <vt:lpstr>data-ink ratio = (data ink) /  (total ink to print graphic)</vt:lpstr>
      <vt:lpstr>Slide 20</vt:lpstr>
      <vt:lpstr>Slide 21</vt:lpstr>
      <vt:lpstr>One Definition</vt:lpstr>
      <vt:lpstr>Beyond Tufte</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Annette Greiner</cp:lastModifiedBy>
  <cp:revision>172</cp:revision>
  <dcterms:created xsi:type="dcterms:W3CDTF">2017-01-30T07:30:12Z</dcterms:created>
  <dcterms:modified xsi:type="dcterms:W3CDTF">2017-01-30T09:27:45Z</dcterms:modified>
</cp:coreProperties>
</file>