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83" r:id="rId3"/>
    <p:sldId id="303" r:id="rId4"/>
    <p:sldId id="290" r:id="rId5"/>
    <p:sldId id="309" r:id="rId6"/>
    <p:sldId id="320" r:id="rId7"/>
    <p:sldId id="335" r:id="rId8"/>
    <p:sldId id="314" r:id="rId9"/>
    <p:sldId id="307" r:id="rId10"/>
    <p:sldId id="302" r:id="rId11"/>
    <p:sldId id="304" r:id="rId12"/>
    <p:sldId id="293" r:id="rId13"/>
    <p:sldId id="305" r:id="rId14"/>
    <p:sldId id="313" r:id="rId15"/>
    <p:sldId id="292" r:id="rId16"/>
    <p:sldId id="311" r:id="rId17"/>
    <p:sldId id="310" r:id="rId18"/>
    <p:sldId id="312" r:id="rId19"/>
    <p:sldId id="291" r:id="rId20"/>
    <p:sldId id="321" r:id="rId21"/>
    <p:sldId id="322" r:id="rId22"/>
    <p:sldId id="324" r:id="rId23"/>
    <p:sldId id="323" r:id="rId24"/>
    <p:sldId id="317" r:id="rId25"/>
    <p:sldId id="319" r:id="rId26"/>
    <p:sldId id="325" r:id="rId27"/>
    <p:sldId id="326" r:id="rId28"/>
    <p:sldId id="327" r:id="rId29"/>
    <p:sldId id="329" r:id="rId30"/>
    <p:sldId id="294" r:id="rId31"/>
    <p:sldId id="332" r:id="rId32"/>
    <p:sldId id="334" r:id="rId33"/>
    <p:sldId id="333" r:id="rId34"/>
    <p:sldId id="328" r:id="rId35"/>
    <p:sldId id="331" r:id="rId36"/>
    <p:sldId id="330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 varScale="1">
        <p:scale>
          <a:sx n="49" d="100"/>
          <a:sy n="49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Established previously</a:t>
            </a:r>
            <a:r>
              <a:rPr lang="en-US" baseline="0" dirty="0" smtClean="0"/>
              <a:t> that there are multiple ways of encoding. We’ll talk about how to make the most effective choices and chart types that support these choices.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 as interested in trend but comparison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have equal intervals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Toxin</a:t>
            </a:r>
            <a:r>
              <a:rPr lang="en-US" baseline="0" dirty="0" smtClean="0"/>
              <a:t> levels irregular intervals </a:t>
            </a:r>
          </a:p>
          <a:p>
            <a:r>
              <a:rPr lang="en-US" baseline="0" dirty="0" smtClean="0"/>
              <a:t>Is there really a 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Toxin</a:t>
            </a:r>
            <a:r>
              <a:rPr lang="en-US" baseline="0" dirty="0" smtClean="0"/>
              <a:t> levels irregular intervals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6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Toxin</a:t>
            </a:r>
            <a:r>
              <a:rPr lang="en-US" baseline="0" dirty="0" smtClean="0"/>
              <a:t> levels irregular intervals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magnituide</a:t>
            </a:r>
            <a:r>
              <a:rPr lang="en-US" baseline="0" dirty="0" smtClean="0"/>
              <a:t> based on slope</a:t>
            </a:r>
          </a:p>
          <a:p>
            <a:r>
              <a:rPr lang="en-US" baseline="0" dirty="0" smtClean="0"/>
              <a:t>Compare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magnituide</a:t>
            </a:r>
            <a:r>
              <a:rPr lang="en-US" baseline="0" dirty="0" smtClean="0"/>
              <a:t> based on slope</a:t>
            </a:r>
          </a:p>
          <a:p>
            <a:r>
              <a:rPr lang="en-US" baseline="0" dirty="0" smtClean="0"/>
              <a:t>Compare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magnituide</a:t>
            </a:r>
            <a:r>
              <a:rPr lang="en-US" baseline="0" dirty="0" smtClean="0"/>
              <a:t> based on slope</a:t>
            </a:r>
          </a:p>
          <a:p>
            <a:r>
              <a:rPr lang="en-US" baseline="0" dirty="0" smtClean="0"/>
              <a:t>Compare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bars. Quant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Horizontol</a:t>
            </a:r>
            <a:r>
              <a:rPr lang="en-US" dirty="0" smtClean="0"/>
              <a:t> line means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Cleveland, Dunn,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Terpenning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(1978) introduced cycle plots to study the behavior of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seasonal time series.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age-associated changes in red blood</a:t>
            </a:r>
            <a:r>
              <a:rPr lang="en-US" baseline="0" dirty="0" smtClean="0"/>
              <a:t> cell </a:t>
            </a:r>
            <a:r>
              <a:rPr lang="en-US" baseline="0" dirty="0" err="1" smtClean="0"/>
              <a:t>dervied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microvesicles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By gender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5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fluorescence dot plot and correlation relationships</a:t>
            </a:r>
            <a:r>
              <a:rPr lang="en-US" baseline="0" dirty="0" smtClean="0"/>
              <a:t> BOTH positive, BOTH negative</a:t>
            </a:r>
            <a:endParaRPr lang="en-US" dirty="0" smtClean="0"/>
          </a:p>
          <a:p>
            <a:r>
              <a:rPr lang="en-US" dirty="0" smtClean="0"/>
              <a:t>Quadrants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9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those are meaningful</a:t>
            </a:r>
            <a:r>
              <a:rPr lang="en-US" baseline="0" dirty="0" smtClean="0"/>
              <a:t> quadrants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Easier to pick out color or using brightness or saturation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Dot plot often encodes similar data effectively as bar chart </a:t>
            </a:r>
          </a:p>
          <a:p>
            <a:r>
              <a:rPr lang="en-US" baseline="0" dirty="0" smtClean="0"/>
              <a:t>Change between two data points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to bar chart;</a:t>
            </a:r>
            <a:r>
              <a:rPr lang="en-US" baseline="0" dirty="0" smtClean="0"/>
              <a:t> shows when the values are the same quickly</a:t>
            </a:r>
          </a:p>
          <a:p>
            <a:r>
              <a:rPr lang="en-US" baseline="0" dirty="0" smtClean="0"/>
              <a:t>Get to practice in D3, while the simple bar, line, and </a:t>
            </a:r>
            <a:r>
              <a:rPr lang="en-US" baseline="0" dirty="0" err="1" smtClean="0"/>
              <a:t>dor</a:t>
            </a:r>
            <a:r>
              <a:rPr lang="en-US" baseline="0" dirty="0" smtClean="0"/>
              <a:t> or correlation plot can be excellent, hopefully these variations on the basics provided some good thought for building out your first chart in D3.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31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Categorical</a:t>
            </a:r>
            <a:r>
              <a:rPr lang="en-US" baseline="0" dirty="0" smtClean="0"/>
              <a:t>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total. </a:t>
            </a:r>
          </a:p>
          <a:p>
            <a:r>
              <a:rPr lang="en-US" baseline="0" dirty="0" smtClean="0"/>
              <a:t>What’s bigger smaller.</a:t>
            </a:r>
          </a:p>
          <a:p>
            <a:r>
              <a:rPr lang="en-US" baseline="0" dirty="0" smtClean="0"/>
              <a:t>Interaction</a:t>
            </a:r>
          </a:p>
          <a:p>
            <a:r>
              <a:rPr lang="en-US" baseline="0" dirty="0" smtClean="0"/>
              <a:t>For ordering be aware of whether data is categorical OK, times series be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 bar graph here</a:t>
            </a:r>
            <a:r>
              <a:rPr lang="en-US" baseline="0" dirty="0" smtClean="0"/>
              <a:t> – compare positive and negative</a:t>
            </a:r>
          </a:p>
          <a:p>
            <a:r>
              <a:rPr lang="en-US" baseline="0" dirty="0" smtClean="0"/>
              <a:t>Line at starting value, uses hue / color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total. </a:t>
            </a:r>
          </a:p>
          <a:p>
            <a:r>
              <a:rPr lang="en-US" baseline="0" dirty="0" smtClean="0"/>
              <a:t>What’s bigger smaller.</a:t>
            </a:r>
          </a:p>
          <a:p>
            <a:r>
              <a:rPr lang="en-US" baseline="0" dirty="0" smtClean="0"/>
              <a:t>Interaction</a:t>
            </a:r>
          </a:p>
          <a:p>
            <a:r>
              <a:rPr lang="en-US" baseline="0" dirty="0" smtClean="0"/>
              <a:t>For ordering be aware of whether data is categorical OK, times series be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r>
              <a:rPr lang="en-US" baseline="0" dirty="0" smtClean="0"/>
              <a:t> to whole relationships.  Quant data -  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4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on gauges: BACKGROUND FILL</a:t>
            </a:r>
            <a:r>
              <a:rPr lang="en-US" baseline="0" dirty="0" smtClean="0"/>
              <a:t> = QUAL RANGE (good bad); BAR ENCODES PERFORMANCE MEASURE,  marker compares to target or other </a:t>
            </a:r>
            <a:r>
              <a:rPr lang="en-US" baseline="0" dirty="0" err="1" smtClean="0"/>
              <a:t>comparitive</a:t>
            </a:r>
            <a:r>
              <a:rPr lang="en-US" baseline="0" dirty="0" smtClean="0"/>
              <a:t>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bar consists of tiny rectangles = one delegate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Basic Chart Types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2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6" y="1600200"/>
            <a:ext cx="4972584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Parts to Whole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7-01-31 at 10.0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08983"/>
            <a:ext cx="4114800" cy="32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30 at 7.3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279"/>
            <a:ext cx="9144000" cy="405572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Parts to Whole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1860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959"/>
            <a:ext cx="9144000" cy="3751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Parts to Whole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8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1959"/>
            <a:ext cx="9144000" cy="3751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Parts to Whole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31 at 9.30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22960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26268" y="6096000"/>
            <a:ext cx="383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bl.ocks.org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/4061961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Bullet Graph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0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9.2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631"/>
            <a:ext cx="9144000" cy="44219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6093023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http://</a:t>
            </a:r>
            <a:r>
              <a:rPr lang="en-US" sz="1400" dirty="0" err="1">
                <a:latin typeface="Arial"/>
                <a:cs typeface="Arial"/>
              </a:rPr>
              <a:t>www.nytimes.com</a:t>
            </a:r>
            <a:r>
              <a:rPr lang="en-US" sz="1400" dirty="0">
                <a:latin typeface="Arial"/>
                <a:cs typeface="Arial"/>
              </a:rPr>
              <a:t>/elections/2012/primaries/</a:t>
            </a:r>
            <a:r>
              <a:rPr lang="en-US" sz="1400" dirty="0" err="1">
                <a:latin typeface="Arial"/>
                <a:cs typeface="Arial"/>
              </a:rPr>
              <a:t>delegates.html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3" name="Picture 2" descr="Screen Shot 2017-02-01 at 9.26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2443569" cy="5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9.21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358989" cy="51816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Time Series Comparison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5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9.33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116586" cy="4213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7000" y="6248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Source: https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www.federalreserve.gov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foia</a:t>
            </a:r>
            <a:r>
              <a:rPr lang="en-US" dirty="0">
                <a:latin typeface="Arial"/>
                <a:cs typeface="Arial"/>
              </a:rPr>
              <a:t>/2014currency.htm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Time Series Comparison + Trend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9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Line Charts</a:t>
            </a:r>
          </a:p>
        </p:txBody>
      </p:sp>
    </p:spTree>
    <p:extLst>
      <p:ext uri="{BB962C8B-B14F-4D97-AF65-F5344CB8AC3E}">
        <p14:creationId xmlns:p14="http://schemas.microsoft.com/office/powerpoint/2010/main" val="300304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0.05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380"/>
            <a:ext cx="9144000" cy="3430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8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4600" y="6400800"/>
            <a:ext cx="22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Bostock</a:t>
            </a:r>
            <a:r>
              <a:rPr lang="en-US" dirty="0" smtClean="0"/>
              <a:t>, 2010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Screen Shot 2017-01-30 at 7.01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0"/>
            <a:ext cx="2143570" cy="2133600"/>
          </a:xfrm>
          <a:prstGeom prst="rect">
            <a:avLst/>
          </a:prstGeom>
        </p:spPr>
      </p:pic>
      <p:pic>
        <p:nvPicPr>
          <p:cNvPr id="9" name="Picture 8" descr="Screen Shot 2017-01-30 at 7.01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123570" cy="2055382"/>
          </a:xfrm>
          <a:prstGeom prst="rect">
            <a:avLst/>
          </a:prstGeom>
        </p:spPr>
      </p:pic>
      <p:pic>
        <p:nvPicPr>
          <p:cNvPr id="11" name="Picture 10" descr="Screen Shot 2017-01-30 at 7.01.1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2317949" cy="2232887"/>
          </a:xfrm>
          <a:prstGeom prst="rect">
            <a:avLst/>
          </a:prstGeom>
          <a:ln>
            <a:solidFill>
              <a:srgbClr val="31859C"/>
            </a:solidFill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Which One?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5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5" name="Picture 4" descr="Screen Shot 2017-02-01 at 10.09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337741" cy="2895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Irregular Intervals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3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Irregular Intervals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10.12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6693"/>
            <a:ext cx="9144000" cy="31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Irregular Intervals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10.0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" y="2590800"/>
            <a:ext cx="9144000" cy="32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6172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Source</a:t>
            </a:r>
            <a:r>
              <a:rPr lang="en-US" dirty="0" smtClean="0">
                <a:latin typeface="Arial"/>
                <a:cs typeface="Arial"/>
              </a:rPr>
              <a:t>: http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www.saedsayad.com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categorical_numerical.htm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5029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/>
              <a:t>Be careful of this!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Screen Shot 2017-02-01 at 9.46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813842" cy="43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 Two Point Change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9.51.1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260418" cy="44958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638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/>
              <a:t>This works!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0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38800" y="63246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tcf.org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 Trend Comparison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7-02-01 at 10.18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7772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 Trend Comparison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10.19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191115" cy="47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9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0.2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329"/>
            <a:ext cx="9144000" cy="5401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0800" y="63246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Source:https</a:t>
            </a:r>
            <a:r>
              <a:rPr lang="en-US" sz="1400" dirty="0">
                <a:latin typeface="Arial"/>
                <a:cs typeface="Arial"/>
              </a:rPr>
              <a:t>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/articles/guests/</a:t>
            </a:r>
            <a:r>
              <a:rPr lang="en-US" sz="1400" dirty="0" err="1">
                <a:latin typeface="Arial"/>
                <a:cs typeface="Arial"/>
              </a:rPr>
              <a:t>intro_to_cycle_plots.pdf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96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6324600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Source:https</a:t>
            </a:r>
            <a:r>
              <a:rPr lang="en-US" sz="1400" dirty="0">
                <a:latin typeface="Arial"/>
                <a:cs typeface="Arial"/>
              </a:rPr>
              <a:t>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>
                <a:latin typeface="Arial"/>
                <a:cs typeface="Arial"/>
              </a:rPr>
              <a:t>/articles/guests/</a:t>
            </a:r>
            <a:r>
              <a:rPr lang="en-US" sz="1400" dirty="0" err="1">
                <a:latin typeface="Arial"/>
                <a:cs typeface="Arial"/>
              </a:rPr>
              <a:t>intro_to_cycle_plots.pdf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Cycle Plot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7-02-01 at 10.2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7673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03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Scatter &amp; Dot Plot</a:t>
            </a:r>
          </a:p>
        </p:txBody>
      </p:sp>
    </p:spTree>
    <p:extLst>
      <p:ext uri="{BB962C8B-B14F-4D97-AF65-F5344CB8AC3E}">
        <p14:creationId xmlns:p14="http://schemas.microsoft.com/office/powerpoint/2010/main" val="29809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 bwMode="gray">
          <a:xfrm>
            <a:off x="-14636" y="1189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364336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1.09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967"/>
            <a:ext cx="9144000" cy="4155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2200" y="6324600"/>
            <a:ext cx="260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Gustafson et al.</a:t>
            </a:r>
            <a:r>
              <a:rPr lang="en-US" sz="1400" dirty="0">
                <a:latin typeface="Arial"/>
                <a:cs typeface="Arial"/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278780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2200" y="6324600"/>
            <a:ext cx="260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Source: Gustafson et al.</a:t>
            </a:r>
            <a:r>
              <a:rPr lang="en-US" sz="1400" dirty="0">
                <a:latin typeface="Arial"/>
                <a:cs typeface="Arial"/>
              </a:rPr>
              <a:t>, 2015</a:t>
            </a:r>
          </a:p>
        </p:txBody>
      </p:sp>
      <p:pic>
        <p:nvPicPr>
          <p:cNvPr id="4" name="Picture 3" descr="Figure-1-Typical-fluorescence-dot-plot-and-correlation-of-two-distinct-antibodies-f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" y="1752600"/>
            <a:ext cx="837314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2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2-01 at 11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48"/>
            <a:ext cx="9144000" cy="62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Bubble Plot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7-02-01 at 11.0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772361" cy="2590801"/>
          </a:xfrm>
          <a:prstGeom prst="rect">
            <a:avLst/>
          </a:prstGeom>
        </p:spPr>
      </p:pic>
      <p:pic>
        <p:nvPicPr>
          <p:cNvPr id="10" name="Picture 9" descr="Screen Shot 2017-02-01 at 11.04.4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18187"/>
            <a:ext cx="5638800" cy="27874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24600" y="6119336"/>
            <a:ext cx="739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Top Source</a:t>
            </a:r>
            <a:r>
              <a:rPr lang="en-US" sz="1400" dirty="0">
                <a:latin typeface="Arial"/>
                <a:cs typeface="Arial"/>
              </a:rPr>
              <a:t>: https://</a:t>
            </a:r>
            <a:r>
              <a:rPr lang="en-US" sz="1400" dirty="0" smtClean="0">
                <a:latin typeface="Arial"/>
                <a:cs typeface="Arial"/>
              </a:rPr>
              <a:t>visage.co</a:t>
            </a:r>
          </a:p>
          <a:p>
            <a:r>
              <a:rPr lang="en-US" sz="1400" dirty="0" smtClean="0">
                <a:latin typeface="Arial"/>
                <a:cs typeface="Arial"/>
              </a:rPr>
              <a:t>Bottom Source</a:t>
            </a:r>
            <a:r>
              <a:rPr lang="en-US" sz="1400" dirty="0">
                <a:latin typeface="Arial"/>
                <a:cs typeface="Arial"/>
              </a:rPr>
              <a:t>: http://</a:t>
            </a:r>
            <a:r>
              <a:rPr lang="en-US" sz="1400" dirty="0" err="1">
                <a:latin typeface="Arial"/>
                <a:cs typeface="Arial"/>
              </a:rPr>
              <a:t>help.plot.ly</a:t>
            </a:r>
            <a:r>
              <a:rPr lang="en-US" sz="1400" dirty="0">
                <a:latin typeface="Arial"/>
                <a:cs typeface="Arial"/>
              </a:rPr>
              <a:t>/</a:t>
            </a:r>
            <a:endParaRPr lang="en-US" sz="1400" dirty="0" smtClean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38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3216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public.tableau.com</a:t>
            </a:r>
            <a:r>
              <a:rPr lang="en-US" sz="1400" dirty="0">
                <a:latin typeface="Arial"/>
                <a:cs typeface="Arial"/>
              </a:rPr>
              <a:t>/views/</a:t>
            </a:r>
            <a:r>
              <a:rPr lang="en-US" sz="1400" dirty="0" err="1">
                <a:latin typeface="Arial"/>
                <a:cs typeface="Arial"/>
              </a:rPr>
              <a:t>DNACharts</a:t>
            </a:r>
            <a:r>
              <a:rPr lang="en-US" sz="1400" dirty="0">
                <a:latin typeface="Arial"/>
                <a:cs typeface="Arial"/>
              </a:rPr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Dumbbell / DNA Chart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7-02-01 at 10.34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696153" cy="49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0.49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577062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62600" y="6397823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Source: https://</a:t>
            </a:r>
            <a:r>
              <a:rPr lang="en-US" sz="1400" dirty="0" err="1">
                <a:latin typeface="Arial"/>
                <a:cs typeface="Arial"/>
              </a:rPr>
              <a:t>www.perceptualedge.com</a:t>
            </a:r>
            <a:r>
              <a:rPr lang="en-US" sz="1400" dirty="0" smtClean="0">
                <a:latin typeface="Arial"/>
                <a:cs typeface="Arial"/>
              </a:rPr>
              <a:t>/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34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6397823"/>
            <a:ext cx="7137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www.perceptualedge.com</a:t>
            </a:r>
            <a:r>
              <a:rPr lang="en-US" sz="1400" dirty="0"/>
              <a:t>/articles/Whitepapers/</a:t>
            </a:r>
            <a:r>
              <a:rPr lang="en-US" sz="1400" dirty="0" err="1"/>
              <a:t>Communicating_Numbers.pdf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Categorical + Ranked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7-02-01 at 9.42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178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6397823"/>
            <a:ext cx="7137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www.perceptualedge.com</a:t>
            </a:r>
            <a:r>
              <a:rPr lang="en-US" sz="1400" dirty="0"/>
              <a:t>/articles/Whitepapers/</a:t>
            </a:r>
            <a:r>
              <a:rPr lang="en-US" sz="1400" dirty="0" err="1"/>
              <a:t>Communicating_Numbers.pdf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Splitting Comparison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7-02-01 at 9.54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7374"/>
            <a:ext cx="9144000" cy="2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72200" y="6400800"/>
            <a:ext cx="27494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www.perceptualedge.com</a:t>
            </a:r>
            <a:r>
              <a:rPr lang="en-US" sz="1400" dirty="0"/>
              <a:t>/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Compare Change</a:t>
            </a: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7-02-01 at 11.48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426200" cy="48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31 at 9.40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941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75887" y="624840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bl.ocks.org</a:t>
            </a:r>
            <a:r>
              <a:rPr lang="en-US" dirty="0"/>
              <a:t>/</a:t>
            </a:r>
            <a:r>
              <a:rPr lang="en-US" dirty="0" err="1"/>
              <a:t>mbostock</a:t>
            </a:r>
            <a:r>
              <a:rPr lang="en-US" dirty="0"/>
              <a:t>/3886208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Stacked &amp; Ranked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6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8.21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" b="15832"/>
          <a:stretch/>
        </p:blipFill>
        <p:spPr>
          <a:xfrm>
            <a:off x="1143000" y="1600200"/>
            <a:ext cx="6934200" cy="4480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6324600"/>
            <a:ext cx="5196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https</a:t>
            </a:r>
            <a:r>
              <a:rPr lang="en-US" sz="1400" dirty="0"/>
              <a:t>://</a:t>
            </a:r>
            <a:r>
              <a:rPr lang="en-US" sz="1400" dirty="0" err="1"/>
              <a:t>www.tableau.com</a:t>
            </a:r>
            <a:r>
              <a:rPr lang="en-US" sz="1400" dirty="0"/>
              <a:t>/blog/</a:t>
            </a:r>
            <a:r>
              <a:rPr lang="en-US" sz="1400" dirty="0" err="1"/>
              <a:t>gartner</a:t>
            </a:r>
            <a:r>
              <a:rPr lang="en-US" sz="1400" dirty="0"/>
              <a:t>-vendors-bi-activities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Stacked &amp; Ordered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1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1-30 at 7.1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7377545" cy="5334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533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smtClean="0"/>
              <a:t>Parts to Whole</a:t>
            </a: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			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694</Words>
  <Application>Microsoft Macintosh PowerPoint</Application>
  <PresentationFormat>On-screen Show (4:3)</PresentationFormat>
  <Paragraphs>151</Paragraphs>
  <Slides>36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Basic Chart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161</cp:revision>
  <dcterms:created xsi:type="dcterms:W3CDTF">2016-03-21T14:12:59Z</dcterms:created>
  <dcterms:modified xsi:type="dcterms:W3CDTF">2017-02-01T19:59:10Z</dcterms:modified>
</cp:coreProperties>
</file>