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83" r:id="rId3"/>
    <p:sldId id="293" r:id="rId4"/>
    <p:sldId id="305" r:id="rId5"/>
    <p:sldId id="327" r:id="rId6"/>
    <p:sldId id="328" r:id="rId7"/>
    <p:sldId id="329" r:id="rId8"/>
    <p:sldId id="330" r:id="rId9"/>
    <p:sldId id="331" r:id="rId10"/>
    <p:sldId id="332" r:id="rId11"/>
    <p:sldId id="314" r:id="rId12"/>
    <p:sldId id="304" r:id="rId13"/>
    <p:sldId id="308" r:id="rId14"/>
    <p:sldId id="311" r:id="rId15"/>
    <p:sldId id="312" r:id="rId16"/>
    <p:sldId id="338" r:id="rId17"/>
    <p:sldId id="333" r:id="rId18"/>
    <p:sldId id="334" r:id="rId19"/>
    <p:sldId id="339" r:id="rId20"/>
    <p:sldId id="336"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2" autoAdjust="0"/>
    <p:restoredTop sz="90127" autoAdjust="0"/>
  </p:normalViewPr>
  <p:slideViewPr>
    <p:cSldViewPr>
      <p:cViewPr>
        <p:scale>
          <a:sx n="90" d="100"/>
          <a:sy n="90" d="100"/>
        </p:scale>
        <p:origin x="1824" y="3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8/7/17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dirty="0"/>
          </a:p>
        </p:txBody>
      </p:sp>
    </p:spTree>
    <p:extLst>
      <p:ext uri="{BB962C8B-B14F-4D97-AF65-F5344CB8AC3E}">
        <p14:creationId xmlns:p14="http://schemas.microsoft.com/office/powerpoint/2010/main" val="1932325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sunburst chart uses polar coordinates with wedges or bars radiating from the center.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dirty="0"/>
          </a:p>
        </p:txBody>
      </p:sp>
    </p:spTree>
    <p:extLst>
      <p:ext uri="{BB962C8B-B14F-4D97-AF65-F5344CB8AC3E}">
        <p14:creationId xmlns:p14="http://schemas.microsoft.com/office/powerpoint/2010/main" val="287289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Vis that appeared in Fortune looking at regulatory spending </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Stevens</a:t>
            </a:r>
            <a:r>
              <a:rPr lang="en-US" baseline="0" dirty="0" smtClean="0"/>
              <a:t>s data types, quantitative data, shcneiderman’s also for hierarchical data.  We’ll talk about additional ways of representing this later in the tern.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 questions.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dirty="0"/>
          </a:p>
        </p:txBody>
      </p:sp>
    </p:spTree>
    <p:extLst>
      <p:ext uri="{BB962C8B-B14F-4D97-AF65-F5344CB8AC3E}">
        <p14:creationId xmlns:p14="http://schemas.microsoft.com/office/powerpoint/2010/main" val="1734457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Tasks matter and you’ll want</a:t>
            </a:r>
            <a:r>
              <a:rPr lang="en-US" baseline="0" dirty="0" smtClean="0"/>
              <a:t> to have ways of testing these tasks for your chart types early on.</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dirty="0"/>
          </a:p>
        </p:txBody>
      </p:sp>
    </p:spTree>
    <p:extLst>
      <p:ext uri="{BB962C8B-B14F-4D97-AF65-F5344CB8AC3E}">
        <p14:creationId xmlns:p14="http://schemas.microsoft.com/office/powerpoint/2010/main" val="1022447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dirty="0"/>
          </a:p>
        </p:txBody>
      </p:sp>
    </p:spTree>
    <p:extLst>
      <p:ext uri="{BB962C8B-B14F-4D97-AF65-F5344CB8AC3E}">
        <p14:creationId xmlns:p14="http://schemas.microsoft.com/office/powerpoint/2010/main" val="57991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dirty="0"/>
          </a:p>
        </p:txBody>
      </p:sp>
    </p:spTree>
    <p:extLst>
      <p:ext uri="{BB962C8B-B14F-4D97-AF65-F5344CB8AC3E}">
        <p14:creationId xmlns:p14="http://schemas.microsoft.com/office/powerpoint/2010/main" val="3149045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18</a:t>
            </a:fld>
            <a:endParaRPr lang="en-US" dirty="0"/>
          </a:p>
        </p:txBody>
      </p:sp>
    </p:spTree>
    <p:extLst>
      <p:ext uri="{BB962C8B-B14F-4D97-AF65-F5344CB8AC3E}">
        <p14:creationId xmlns:p14="http://schemas.microsoft.com/office/powerpoint/2010/main" val="1579536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19</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dirty="0"/>
          </a:p>
        </p:txBody>
      </p:sp>
    </p:spTree>
    <p:extLst>
      <p:ext uri="{BB962C8B-B14F-4D97-AF65-F5344CB8AC3E}">
        <p14:creationId xmlns:p14="http://schemas.microsoft.com/office/powerpoint/2010/main" val="2383939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B6C83-B894-2740-9986-97D8BB6F6D98}" type="slidenum">
              <a:rPr lang="en-US" smtClean="0"/>
              <a:t>20</a:t>
            </a:fld>
            <a:endParaRPr lang="en-US" dirty="0"/>
          </a:p>
        </p:txBody>
      </p:sp>
    </p:spTree>
    <p:extLst>
      <p:ext uri="{BB962C8B-B14F-4D97-AF65-F5344CB8AC3E}">
        <p14:creationId xmlns:p14="http://schemas.microsoft.com/office/powerpoint/2010/main" val="264577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heatmap provides a compact summary of a quantitative value attribute</a:t>
            </a:r>
            <a:r>
              <a:rPr lang="en-US" baseline="0" dirty="0" smtClean="0"/>
              <a:t> uses </a:t>
            </a:r>
            <a:r>
              <a:rPr lang="en-US" dirty="0" smtClean="0"/>
              <a:t> 2D matrix alignment by two key attributes and </a:t>
            </a:r>
            <a:r>
              <a:rPr lang="en-US" baseline="0" dirty="0" smtClean="0"/>
              <a:t> </a:t>
            </a:r>
            <a:r>
              <a:rPr lang="en-US" dirty="0" smtClean="0"/>
              <a:t>area marks colored with a diverging colormap.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dirty="0"/>
          </a:p>
        </p:txBody>
      </p:sp>
    </p:spTree>
    <p:extLst>
      <p:ext uri="{BB962C8B-B14F-4D97-AF65-F5344CB8AC3E}">
        <p14:creationId xmlns:p14="http://schemas.microsoft.com/office/powerpoint/2010/main" val="98664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cluster heatmap includes trees drawn on the periphery showing how the matrix is ordered according to the derived data of hierarchical clusterings on its rows and columns</a:t>
            </a:r>
          </a:p>
          <a:p>
            <a:r>
              <a:rPr lang="en-US" dirty="0" smtClean="0"/>
              <a:t>The matrix of </a:t>
            </a:r>
            <a:r>
              <a:rPr lang="en-US" i="1" dirty="0" smtClean="0"/>
              <a:t>Z</a:t>
            </a:r>
            <a:r>
              <a:rPr lang="en-US" dirty="0" smtClean="0"/>
              <a:t>-scores representing the set of associations was scaled by row (locus name) and by column (trait) to range from −3 to 3. Negative values (blue) indicate that the WHRadjBMI-increasing allele was associated with decreased values of the trait and positive values (red) indicate that this allele was associated with increased values of the trait. Dendrograms indicating the clustering relationships are shown to the left and above the heat map</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dirty="0"/>
          </a:p>
        </p:txBody>
      </p:sp>
    </p:spTree>
    <p:extLst>
      <p:ext uri="{BB962C8B-B14F-4D97-AF65-F5344CB8AC3E}">
        <p14:creationId xmlns:p14="http://schemas.microsoft.com/office/powerpoint/2010/main" val="288419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dirty="0"/>
          </a:p>
        </p:txBody>
      </p:sp>
    </p:spTree>
    <p:extLst>
      <p:ext uri="{BB962C8B-B14F-4D97-AF65-F5344CB8AC3E}">
        <p14:creationId xmlns:p14="http://schemas.microsoft.com/office/powerpoint/2010/main" val="3568985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Algorithm to produce an organic derivced geomtry. for slihoutte of the entire shape, the amount of wiggle in the baseline,  and the deviation of each layer from the baseline. Lee Byron and Martin Wattenberg paper, note that the original creation was to create something novel that felt organic and emotionally pleasing.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dirty="0"/>
          </a:p>
        </p:txBody>
      </p:sp>
    </p:spTree>
    <p:extLst>
      <p:ext uri="{BB962C8B-B14F-4D97-AF65-F5344CB8AC3E}">
        <p14:creationId xmlns:p14="http://schemas.microsoft.com/office/powerpoint/2010/main" val="98664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dirty="0"/>
          </a:p>
        </p:txBody>
      </p:sp>
    </p:spTree>
    <p:extLst>
      <p:ext uri="{BB962C8B-B14F-4D97-AF65-F5344CB8AC3E}">
        <p14:creationId xmlns:p14="http://schemas.microsoft.com/office/powerpoint/2010/main" val="385321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Stevens</a:t>
            </a:r>
            <a:r>
              <a:rPr lang="en-US" baseline="0" dirty="0" smtClean="0"/>
              <a:t>s data types, quantitative data, shcneiderman’s also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dirty="0"/>
          </a:p>
        </p:txBody>
      </p:sp>
    </p:spTree>
    <p:extLst>
      <p:ext uri="{BB962C8B-B14F-4D97-AF65-F5344CB8AC3E}">
        <p14:creationId xmlns:p14="http://schemas.microsoft.com/office/powerpoint/2010/main" val="3402833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8/7/17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8/7/17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8/7/17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8/7/17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8/7/17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8/7/17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8/7/17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dirty="0"/>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8/7/17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dirty="0"/>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900546"/>
          </a:xfrm>
        </p:spPr>
        <p:txBody>
          <a:bodyPr>
            <a:normAutofit/>
          </a:bodyPr>
          <a:lstStyle/>
          <a:p>
            <a:r>
              <a:rPr lang="en-US" dirty="0" smtClean="0"/>
              <a:t>Other Chart Types</a:t>
            </a:r>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560981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Sunburst</a:t>
            </a:r>
            <a:endParaRPr lang="en-US" dirty="0"/>
          </a:p>
        </p:txBody>
      </p:sp>
      <p:sp>
        <p:nvSpPr>
          <p:cNvPr id="5" name="Rectangle 4"/>
          <p:cNvSpPr/>
          <p:nvPr/>
        </p:nvSpPr>
        <p:spPr>
          <a:xfrm>
            <a:off x="4572000" y="6248400"/>
            <a:ext cx="4252298" cy="369332"/>
          </a:xfrm>
          <a:prstGeom prst="rect">
            <a:avLst/>
          </a:prstGeom>
        </p:spPr>
        <p:txBody>
          <a:bodyPr wrap="none">
            <a:spAutoFit/>
          </a:bodyPr>
          <a:lstStyle/>
          <a:p>
            <a:r>
              <a:rPr lang="en-US" dirty="0"/>
              <a:t>https://bl.ocks.org/kerryrodden/7090426</a:t>
            </a:r>
          </a:p>
        </p:txBody>
      </p:sp>
      <p:pic>
        <p:nvPicPr>
          <p:cNvPr id="6" name="Picture 5" descr="Screen Shot 2017-07-31 at 10.30.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524000"/>
            <a:ext cx="5715000" cy="4512979"/>
          </a:xfrm>
          <a:prstGeom prst="rect">
            <a:avLst/>
          </a:prstGeom>
        </p:spPr>
      </p:pic>
    </p:spTree>
    <p:extLst>
      <p:ext uri="{BB962C8B-B14F-4D97-AF65-F5344CB8AC3E}">
        <p14:creationId xmlns:p14="http://schemas.microsoft.com/office/powerpoint/2010/main" val="3352750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800" y="6324600"/>
            <a:ext cx="7391400" cy="307777"/>
          </a:xfrm>
          <a:prstGeom prst="rect">
            <a:avLst/>
          </a:prstGeom>
        </p:spPr>
        <p:txBody>
          <a:bodyPr wrap="square">
            <a:spAutoFit/>
          </a:bodyPr>
          <a:lstStyle/>
          <a:p>
            <a:r>
              <a:rPr lang="en-US" sz="1400" dirty="0" smtClean="0">
                <a:latin typeface="Arial"/>
                <a:cs typeface="Arial"/>
              </a:rPr>
              <a:t>Source:</a:t>
            </a:r>
            <a:endParaRPr lang="en-US" sz="1400" dirty="0">
              <a:latin typeface="Arial"/>
              <a:cs typeface="Arial"/>
            </a:endParaRPr>
          </a:p>
        </p:txBody>
      </p:sp>
      <p:sp>
        <p:nvSpPr>
          <p:cNvPr id="4" name="Content Placeholder 2"/>
          <p:cNvSpPr txBox="1">
            <a:spLocks/>
          </p:cNvSpPr>
          <p:nvPr/>
        </p:nvSpPr>
        <p:spPr>
          <a:xfrm>
            <a:off x="381000" y="5334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dirty="0" smtClean="0"/>
              <a:t>Sunburst</a:t>
            </a:r>
            <a:endParaRPr lang="en-US" dirty="0"/>
          </a:p>
        </p:txBody>
      </p:sp>
      <p:pic>
        <p:nvPicPr>
          <p:cNvPr id="2" name="Picture 1"/>
          <p:cNvPicPr>
            <a:picLocks noChangeAspect="1"/>
          </p:cNvPicPr>
          <p:nvPr/>
        </p:nvPicPr>
        <p:blipFill>
          <a:blip r:embed="rId3"/>
          <a:stretch>
            <a:fillRect/>
          </a:stretch>
        </p:blipFill>
        <p:spPr>
          <a:xfrm>
            <a:off x="2133600" y="383898"/>
            <a:ext cx="5092700" cy="6245502"/>
          </a:xfrm>
          <a:prstGeom prst="rect">
            <a:avLst/>
          </a:prstGeom>
        </p:spPr>
      </p:pic>
      <p:sp>
        <p:nvSpPr>
          <p:cNvPr id="6" name="Rectangle 5"/>
          <p:cNvSpPr/>
          <p:nvPr/>
        </p:nvSpPr>
        <p:spPr>
          <a:xfrm>
            <a:off x="5105400" y="6400800"/>
            <a:ext cx="7086600" cy="307777"/>
          </a:xfrm>
          <a:prstGeom prst="rect">
            <a:avLst/>
          </a:prstGeom>
        </p:spPr>
        <p:txBody>
          <a:bodyPr wrap="square">
            <a:spAutoFit/>
          </a:bodyPr>
          <a:lstStyle/>
          <a:p>
            <a:r>
              <a:rPr lang="en-US" sz="1400" dirty="0"/>
              <a:t>http://fortune.com/red-tape-business-regulations/</a:t>
            </a:r>
          </a:p>
        </p:txBody>
      </p:sp>
    </p:spTree>
    <p:extLst>
      <p:ext uri="{BB962C8B-B14F-4D97-AF65-F5344CB8AC3E}">
        <p14:creationId xmlns:p14="http://schemas.microsoft.com/office/powerpoint/2010/main" val="3483421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1419040"/>
            <a:ext cx="2073903" cy="2543360"/>
          </a:xfrm>
          <a:prstGeom prst="rect">
            <a:avLst/>
          </a:prstGeom>
        </p:spPr>
      </p:pic>
      <p:sp>
        <p:nvSpPr>
          <p:cNvPr id="7" name="Content Placeholder 2"/>
          <p:cNvSpPr txBox="1">
            <a:spLocks/>
          </p:cNvSpPr>
          <p:nvPr/>
        </p:nvSpPr>
        <p:spPr>
          <a:xfrm>
            <a:off x="2743200" y="1265237"/>
            <a:ext cx="89154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t>What</a:t>
            </a:r>
            <a:r>
              <a:rPr lang="en-US" sz="2800" dirty="0" smtClean="0"/>
              <a:t>: 1 quantitative ($ spent), </a:t>
            </a:r>
          </a:p>
          <a:p>
            <a:pPr marL="0" indent="0">
              <a:buNone/>
            </a:pPr>
            <a:r>
              <a:rPr lang="en-US" sz="2800" dirty="0" smtClean="0"/>
              <a:t>1 categorical &amp; hierarchical</a:t>
            </a:r>
          </a:p>
          <a:p>
            <a:pPr marL="0" indent="0">
              <a:buNone/>
            </a:pPr>
            <a:r>
              <a:rPr lang="en-US" sz="2800" dirty="0" smtClean="0"/>
              <a:t>(department or category of spending)</a:t>
            </a:r>
          </a:p>
          <a:p>
            <a:pPr marL="0" indent="0">
              <a:buNone/>
            </a:pPr>
            <a:r>
              <a:rPr lang="en-US" sz="2800" b="1" dirty="0" smtClean="0"/>
              <a:t>Why</a:t>
            </a:r>
            <a:r>
              <a:rPr lang="en-US" sz="2800" dirty="0" smtClean="0"/>
              <a:t>: overview,</a:t>
            </a:r>
          </a:p>
          <a:p>
            <a:pPr marL="0" indent="0">
              <a:buNone/>
            </a:pPr>
            <a:r>
              <a:rPr lang="en-US" sz="2800" dirty="0" smtClean="0"/>
              <a:t>find relationships, compare amounts</a:t>
            </a:r>
          </a:p>
          <a:p>
            <a:pPr marL="0" indent="0">
              <a:buNone/>
            </a:pPr>
            <a:r>
              <a:rPr lang="en-US" sz="2800" b="1" dirty="0" smtClean="0"/>
              <a:t>How:</a:t>
            </a:r>
            <a:r>
              <a:rPr lang="en-US" sz="2800" dirty="0" smtClean="0"/>
              <a:t> connection, hue, brightness used </a:t>
            </a:r>
          </a:p>
          <a:p>
            <a:pPr marL="0" indent="0">
              <a:buNone/>
            </a:pPr>
            <a:r>
              <a:rPr lang="en-US" sz="2800" dirty="0" smtClean="0"/>
              <a:t>for hierarchical categories, length / area </a:t>
            </a:r>
          </a:p>
          <a:p>
            <a:pPr marL="0" indent="0">
              <a:buNone/>
            </a:pPr>
            <a:r>
              <a:rPr lang="en-US" sz="2800" dirty="0" smtClean="0"/>
              <a:t>for quantitative</a:t>
            </a:r>
            <a:endParaRPr lang="en-US" sz="2800" dirty="0"/>
          </a:p>
        </p:txBody>
      </p:sp>
    </p:spTree>
    <p:extLst>
      <p:ext uri="{BB962C8B-B14F-4D97-AF65-F5344CB8AC3E}">
        <p14:creationId xmlns:p14="http://schemas.microsoft.com/office/powerpoint/2010/main" val="2903679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7-31 at 10.58.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7" y="1858645"/>
            <a:ext cx="4735803" cy="3322955"/>
          </a:xfrm>
          <a:prstGeom prst="rect">
            <a:avLst/>
          </a:prstGeom>
        </p:spPr>
      </p:pic>
      <p:pic>
        <p:nvPicPr>
          <p:cNvPr id="3" name="Picture 2" descr="Screen Shot 2017-07-31 at 10.58.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2057400"/>
            <a:ext cx="4546539" cy="3048000"/>
          </a:xfrm>
          <a:prstGeom prst="rect">
            <a:avLst/>
          </a:prstGeom>
        </p:spPr>
      </p:pic>
      <p:sp>
        <p:nvSpPr>
          <p:cNvPr id="4" name="Rectangle 3"/>
          <p:cNvSpPr/>
          <p:nvPr/>
        </p:nvSpPr>
        <p:spPr>
          <a:xfrm>
            <a:off x="533400" y="5477470"/>
            <a:ext cx="8153400" cy="923330"/>
          </a:xfrm>
          <a:prstGeom prst="rect">
            <a:avLst/>
          </a:prstGeom>
        </p:spPr>
        <p:txBody>
          <a:bodyPr wrap="square">
            <a:spAutoFit/>
          </a:bodyPr>
          <a:lstStyle/>
          <a:p>
            <a:r>
              <a:rPr lang="en-US" dirty="0"/>
              <a:t>Cawthon, N. and Moere, A.V., 2007, July. The effect of aesthetic on the usability of data visualization. In Information Visualization, 2007. IV'07. 11th International Conference (pp. 637-648). IEEE.</a:t>
            </a:r>
          </a:p>
        </p:txBody>
      </p:sp>
      <p:sp>
        <p:nvSpPr>
          <p:cNvPr id="5" name="Content Placeholder 2"/>
          <p:cNvSpPr txBox="1">
            <a:spLocks/>
          </p:cNvSpPr>
          <p:nvPr/>
        </p:nvSpPr>
        <p:spPr>
          <a:xfrm>
            <a:off x="838200" y="609600"/>
            <a:ext cx="89154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What: file folder hierarchy</a:t>
            </a:r>
          </a:p>
          <a:p>
            <a:pPr marL="0" indent="0">
              <a:buNone/>
            </a:pPr>
            <a:r>
              <a:rPr lang="en-US" sz="2800" dirty="0" smtClean="0"/>
              <a:t>Why: determine structure &amp; attribute relationships</a:t>
            </a:r>
            <a:endParaRPr lang="en-US" sz="2800" dirty="0"/>
          </a:p>
        </p:txBody>
      </p:sp>
    </p:spTree>
    <p:extLst>
      <p:ext uri="{BB962C8B-B14F-4D97-AF65-F5344CB8AC3E}">
        <p14:creationId xmlns:p14="http://schemas.microsoft.com/office/powerpoint/2010/main" val="112437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7-31 at 11.13.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81000"/>
            <a:ext cx="6646915" cy="6096000"/>
          </a:xfrm>
          <a:prstGeom prst="rect">
            <a:avLst/>
          </a:prstGeom>
        </p:spPr>
      </p:pic>
      <p:sp>
        <p:nvSpPr>
          <p:cNvPr id="4" name="Rectangle 3"/>
          <p:cNvSpPr/>
          <p:nvPr/>
        </p:nvSpPr>
        <p:spPr>
          <a:xfrm>
            <a:off x="1524000" y="3733800"/>
            <a:ext cx="6019800" cy="2286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Rectangle 1"/>
          <p:cNvSpPr/>
          <p:nvPr/>
        </p:nvSpPr>
        <p:spPr>
          <a:xfrm>
            <a:off x="4876800" y="6412468"/>
            <a:ext cx="2866402" cy="369332"/>
          </a:xfrm>
          <a:prstGeom prst="rect">
            <a:avLst/>
          </a:prstGeom>
        </p:spPr>
        <p:txBody>
          <a:bodyPr wrap="none">
            <a:spAutoFit/>
          </a:bodyPr>
          <a:lstStyle/>
          <a:p>
            <a:r>
              <a:rPr lang="en-US" dirty="0" smtClean="0"/>
              <a:t>[Cawthon &amp; Moere.</a:t>
            </a:r>
            <a:r>
              <a:rPr lang="en-US" dirty="0"/>
              <a:t>, </a:t>
            </a:r>
            <a:r>
              <a:rPr lang="en-US" dirty="0" smtClean="0"/>
              <a:t>2007]</a:t>
            </a:r>
            <a:endParaRPr lang="en-US" dirty="0"/>
          </a:p>
        </p:txBody>
      </p:sp>
    </p:spTree>
    <p:extLst>
      <p:ext uri="{BB962C8B-B14F-4D97-AF65-F5344CB8AC3E}">
        <p14:creationId xmlns:p14="http://schemas.microsoft.com/office/powerpoint/2010/main" val="4047414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t>What</a:t>
            </a:r>
            <a:r>
              <a:rPr lang="en-US" sz="3600" dirty="0" smtClean="0"/>
              <a:t> is the data? (data type &amp; structure)</a:t>
            </a:r>
          </a:p>
          <a:p>
            <a:pPr marL="0" indent="0">
              <a:buNone/>
            </a:pPr>
            <a:r>
              <a:rPr lang="en-US" sz="3600" b="1" dirty="0" smtClean="0"/>
              <a:t>Why</a:t>
            </a:r>
            <a:r>
              <a:rPr lang="en-US" sz="3600" dirty="0" smtClean="0"/>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1147820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t>What</a:t>
            </a:r>
            <a:r>
              <a:rPr lang="en-US" sz="3600" dirty="0" smtClean="0"/>
              <a:t> is the data? (data type &amp; structure)</a:t>
            </a:r>
          </a:p>
          <a:p>
            <a:pPr marL="0" indent="0">
              <a:buNone/>
            </a:pPr>
            <a:r>
              <a:rPr lang="en-US" sz="3600" b="1" dirty="0" smtClean="0">
                <a:solidFill>
                  <a:schemeClr val="bg1">
                    <a:lumMod val="85000"/>
                  </a:schemeClr>
                </a:solidFill>
              </a:rPr>
              <a:t>Why</a:t>
            </a:r>
            <a:r>
              <a:rPr lang="en-US" sz="3600" dirty="0" smtClean="0">
                <a:solidFill>
                  <a:schemeClr val="bg1">
                    <a:lumMod val="85000"/>
                  </a:schemeClr>
                </a:solidFill>
              </a:rPr>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2612357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53200" y="6211669"/>
            <a:ext cx="1963811" cy="646331"/>
          </a:xfrm>
          <a:prstGeom prst="rect">
            <a:avLst/>
          </a:prstGeom>
          <a:noFill/>
        </p:spPr>
        <p:txBody>
          <a:bodyPr wrap="none" rtlCol="0">
            <a:spAutoFit/>
          </a:bodyPr>
          <a:lstStyle/>
          <a:p>
            <a:r>
              <a:rPr lang="en-US" dirty="0"/>
              <a:t>[</a:t>
            </a:r>
            <a:r>
              <a:rPr lang="en-US" dirty="0" smtClean="0"/>
              <a:t>Mackinlay, 1987] </a:t>
            </a:r>
          </a:p>
          <a:p>
            <a:r>
              <a:rPr lang="en-US" dirty="0" smtClean="0"/>
              <a:t> </a:t>
            </a:r>
            <a:endParaRPr lang="en-US" dirty="0"/>
          </a:p>
        </p:txBody>
      </p:sp>
      <p:pic>
        <p:nvPicPr>
          <p:cNvPr id="2" name="Picture 1" descr="Screen Shot 2017-01-30 at 6.26.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35069"/>
            <a:ext cx="8458200" cy="5618220"/>
          </a:xfrm>
          <a:prstGeom prst="rect">
            <a:avLst/>
          </a:prstGeom>
        </p:spPr>
      </p:pic>
    </p:spTree>
    <p:extLst>
      <p:ext uri="{BB962C8B-B14F-4D97-AF65-F5344CB8AC3E}">
        <p14:creationId xmlns:p14="http://schemas.microsoft.com/office/powerpoint/2010/main" val="3576499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solidFill>
                  <a:schemeClr val="bg1">
                    <a:lumMod val="95000"/>
                  </a:schemeClr>
                </a:solidFill>
              </a:rPr>
              <a:t>What</a:t>
            </a:r>
            <a:r>
              <a:rPr lang="en-US" sz="3600" dirty="0" smtClean="0">
                <a:solidFill>
                  <a:schemeClr val="bg1">
                    <a:lumMod val="95000"/>
                  </a:schemeClr>
                </a:solidFill>
              </a:rPr>
              <a:t> is the data? (data type &amp; structure)</a:t>
            </a:r>
          </a:p>
          <a:p>
            <a:pPr marL="0" indent="0">
              <a:buNone/>
            </a:pPr>
            <a:r>
              <a:rPr lang="en-US" sz="3600" b="1" dirty="0" smtClean="0"/>
              <a:t>Why</a:t>
            </a:r>
            <a:r>
              <a:rPr lang="en-US" sz="3600" dirty="0" smtClean="0"/>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1538099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6096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Come up </a:t>
            </a:r>
            <a:r>
              <a:rPr lang="en-US" dirty="0" smtClean="0"/>
              <a:t>with a </a:t>
            </a:r>
            <a:r>
              <a:rPr lang="en-US" dirty="0" smtClean="0"/>
              <a:t>list of tasks</a:t>
            </a:r>
          </a:p>
          <a:p>
            <a:r>
              <a:rPr lang="en-US" dirty="0" smtClean="0"/>
              <a:t>Design a vis mock up (pen &amp; paper, digital)</a:t>
            </a:r>
          </a:p>
          <a:p>
            <a:r>
              <a:rPr lang="en-US" dirty="0" smtClean="0"/>
              <a:t>Have users sit down and try to perform the tasks with the mock up</a:t>
            </a:r>
          </a:p>
          <a:p>
            <a:pPr marL="0" indent="0">
              <a:buNone/>
            </a:pPr>
            <a:endParaRPr lang="en-US" sz="3600" dirty="0" smtClean="0"/>
          </a:p>
          <a:p>
            <a:endParaRPr lang="en-US" sz="3600" dirty="0" smtClean="0"/>
          </a:p>
          <a:p>
            <a:endParaRPr lang="en-US" sz="3600" dirty="0"/>
          </a:p>
        </p:txBody>
      </p:sp>
      <p:pic>
        <p:nvPicPr>
          <p:cNvPr id="4" name="Picture 3" descr="Screen Shot 2017-08-03 at 2.35.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200400"/>
            <a:ext cx="5461575" cy="3343512"/>
          </a:xfrm>
          <a:prstGeom prst="rect">
            <a:avLst/>
          </a:prstGeom>
        </p:spPr>
      </p:pic>
      <p:sp>
        <p:nvSpPr>
          <p:cNvPr id="5" name="Rectangle 4"/>
          <p:cNvSpPr/>
          <p:nvPr/>
        </p:nvSpPr>
        <p:spPr>
          <a:xfrm>
            <a:off x="1295400" y="6474023"/>
            <a:ext cx="7620000" cy="307777"/>
          </a:xfrm>
          <a:prstGeom prst="rect">
            <a:avLst/>
          </a:prstGeom>
        </p:spPr>
        <p:txBody>
          <a:bodyPr wrap="square">
            <a:spAutoFit/>
          </a:bodyPr>
          <a:lstStyle/>
          <a:p>
            <a:r>
              <a:rPr lang="en-US" sz="1400" dirty="0" smtClean="0"/>
              <a:t>Picture Source: https</a:t>
            </a:r>
            <a:r>
              <a:rPr lang="en-US" sz="1400" dirty="0"/>
              <a:t>://</a:t>
            </a:r>
            <a:r>
              <a:rPr lang="en-US" sz="1400" dirty="0" err="1"/>
              <a:t>mockupstogo.mybalsamiq.com</a:t>
            </a:r>
            <a:r>
              <a:rPr lang="en-US" sz="1400" dirty="0"/>
              <a:t>/projects/diagrams/story</a:t>
            </a:r>
          </a:p>
        </p:txBody>
      </p:sp>
    </p:spTree>
    <p:extLst>
      <p:ext uri="{BB962C8B-B14F-4D97-AF65-F5344CB8AC3E}">
        <p14:creationId xmlns:p14="http://schemas.microsoft.com/office/powerpoint/2010/main" val="1449322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7-31 at 8.43.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02117"/>
            <a:ext cx="9144000" cy="2377899"/>
          </a:xfrm>
          <a:prstGeom prst="rect">
            <a:avLst/>
          </a:prstGeom>
        </p:spPr>
      </p:pic>
      <p:pic>
        <p:nvPicPr>
          <p:cNvPr id="3" name="Picture 2" descr="Screen Shot 2017-07-31 at 8.43.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400"/>
            <a:ext cx="9144000" cy="1194693"/>
          </a:xfrm>
          <a:prstGeom prst="rect">
            <a:avLst/>
          </a:prstGeom>
        </p:spPr>
      </p:pic>
      <p:sp>
        <p:nvSpPr>
          <p:cNvPr id="4" name="Rectangle 3"/>
          <p:cNvSpPr/>
          <p:nvPr/>
        </p:nvSpPr>
        <p:spPr>
          <a:xfrm>
            <a:off x="5867400" y="5410200"/>
            <a:ext cx="3045613" cy="369332"/>
          </a:xfrm>
          <a:prstGeom prst="rect">
            <a:avLst/>
          </a:prstGeom>
        </p:spPr>
        <p:txBody>
          <a:bodyPr wrap="none">
            <a:spAutoFit/>
          </a:bodyPr>
          <a:lstStyle/>
          <a:p>
            <a:r>
              <a:rPr lang="en-US" dirty="0"/>
              <a:t>https://bl.ocks.org/mbostock</a:t>
            </a:r>
          </a:p>
        </p:txBody>
      </p:sp>
    </p:spTree>
    <p:extLst>
      <p:ext uri="{BB962C8B-B14F-4D97-AF65-F5344CB8AC3E}">
        <p14:creationId xmlns:p14="http://schemas.microsoft.com/office/powerpoint/2010/main" val="1497893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t>What</a:t>
            </a:r>
            <a:r>
              <a:rPr lang="en-US" sz="3600" dirty="0" smtClean="0"/>
              <a:t> is the data? (data type &amp; structure)</a:t>
            </a:r>
          </a:p>
          <a:p>
            <a:pPr marL="0" indent="0">
              <a:buNone/>
            </a:pPr>
            <a:r>
              <a:rPr lang="en-US" sz="3600" b="1" dirty="0" smtClean="0"/>
              <a:t>Why</a:t>
            </a:r>
            <a:r>
              <a:rPr lang="en-US" sz="3600" dirty="0" smtClean="0"/>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3483421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a:t>
            </a:r>
            <a:endParaRPr lang="en-US" dirty="0"/>
          </a:p>
        </p:txBody>
      </p:sp>
      <p:pic>
        <p:nvPicPr>
          <p:cNvPr id="5" name="Picture 4" descr="Screen Shot 2017-08-02 at 10.39.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8003357" cy="4572000"/>
          </a:xfrm>
          <a:prstGeom prst="rect">
            <a:avLst/>
          </a:prstGeom>
        </p:spPr>
      </p:pic>
      <p:pic>
        <p:nvPicPr>
          <p:cNvPr id="6" name="Picture 5" descr="Screen Shot 2017-08-02 at 10.39.5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0" y="5791200"/>
            <a:ext cx="8547100" cy="990600"/>
          </a:xfrm>
          <a:prstGeom prst="rect">
            <a:avLst/>
          </a:prstGeom>
        </p:spPr>
      </p:pic>
      <p:sp>
        <p:nvSpPr>
          <p:cNvPr id="4" name="Rectangle 3"/>
          <p:cNvSpPr/>
          <p:nvPr/>
        </p:nvSpPr>
        <p:spPr>
          <a:xfrm>
            <a:off x="5029200" y="6400800"/>
            <a:ext cx="4004559" cy="369332"/>
          </a:xfrm>
          <a:prstGeom prst="rect">
            <a:avLst/>
          </a:prstGeom>
        </p:spPr>
        <p:txBody>
          <a:bodyPr wrap="none">
            <a:spAutoFit/>
          </a:bodyPr>
          <a:lstStyle/>
          <a:p>
            <a:r>
              <a:rPr lang="en-US" dirty="0"/>
              <a:t>http://bl.ocks.org/ianyfchang/8119685</a:t>
            </a:r>
          </a:p>
        </p:txBody>
      </p:sp>
    </p:spTree>
    <p:extLst>
      <p:ext uri="{BB962C8B-B14F-4D97-AF65-F5344CB8AC3E}">
        <p14:creationId xmlns:p14="http://schemas.microsoft.com/office/powerpoint/2010/main" val="1005630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6868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stretch>
            <a:fillRect/>
          </a:stretch>
        </p:blipFill>
        <p:spPr>
          <a:xfrm>
            <a:off x="2514600" y="403716"/>
            <a:ext cx="4330719" cy="5997084"/>
          </a:xfrm>
          <a:prstGeom prst="rect">
            <a:avLst/>
          </a:prstGeom>
        </p:spPr>
      </p:pic>
      <p:sp>
        <p:nvSpPr>
          <p:cNvPr id="5" name="Rectangle 4"/>
          <p:cNvSpPr/>
          <p:nvPr/>
        </p:nvSpPr>
        <p:spPr>
          <a:xfrm>
            <a:off x="228600" y="6334780"/>
            <a:ext cx="9525000" cy="523220"/>
          </a:xfrm>
          <a:prstGeom prst="rect">
            <a:avLst/>
          </a:prstGeom>
        </p:spPr>
        <p:txBody>
          <a:bodyPr wrap="square">
            <a:spAutoFit/>
          </a:bodyPr>
          <a:lstStyle/>
          <a:p>
            <a:r>
              <a:rPr lang="en-US" sz="1400" dirty="0" smtClean="0"/>
              <a:t>Source: Shungin</a:t>
            </a:r>
            <a:r>
              <a:rPr lang="en-US" sz="1400" dirty="0"/>
              <a:t>, D</a:t>
            </a:r>
            <a:r>
              <a:rPr lang="en-US" sz="1400" dirty="0" smtClean="0"/>
              <a:t>. et al. </a:t>
            </a:r>
            <a:r>
              <a:rPr lang="en-US" sz="1400" dirty="0"/>
              <a:t>(2015). New genetic loci link adipose and insulin biology to body fat distribution. </a:t>
            </a:r>
            <a:endParaRPr lang="en-US" sz="1400" dirty="0" smtClean="0"/>
          </a:p>
          <a:p>
            <a:r>
              <a:rPr lang="en-US" sz="1400" dirty="0" smtClean="0"/>
              <a:t>Nature</a:t>
            </a:r>
            <a:r>
              <a:rPr lang="en-US" sz="1400" dirty="0"/>
              <a:t>, 518(7538), 187.</a:t>
            </a:r>
          </a:p>
        </p:txBody>
      </p:sp>
    </p:spTree>
    <p:extLst>
      <p:ext uri="{BB962C8B-B14F-4D97-AF65-F5344CB8AC3E}">
        <p14:creationId xmlns:p14="http://schemas.microsoft.com/office/powerpoint/2010/main" val="3584365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209800" y="1570037"/>
            <a:ext cx="8686800" cy="452596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t>What</a:t>
            </a:r>
            <a:r>
              <a:rPr lang="en-US" sz="2800" dirty="0" smtClean="0"/>
              <a:t>: 2 categorical attributes (locus, trait), </a:t>
            </a:r>
          </a:p>
          <a:p>
            <a:pPr marL="0" indent="0">
              <a:buNone/>
            </a:pPr>
            <a:r>
              <a:rPr lang="en-US" sz="2800" dirty="0" smtClean="0"/>
              <a:t>1 quantitative association</a:t>
            </a:r>
          </a:p>
          <a:p>
            <a:pPr marL="0" indent="0">
              <a:buNone/>
            </a:pPr>
            <a:r>
              <a:rPr lang="en-US" sz="2800" b="1" dirty="0" smtClean="0"/>
              <a:t>Why</a:t>
            </a:r>
            <a:r>
              <a:rPr lang="en-US" sz="2800" dirty="0" smtClean="0"/>
              <a:t>: provide overview, find clusters, </a:t>
            </a:r>
          </a:p>
          <a:p>
            <a:pPr marL="0" indent="0">
              <a:buNone/>
            </a:pPr>
            <a:r>
              <a:rPr lang="en-US" sz="2800" dirty="0" smtClean="0"/>
              <a:t>find outliers</a:t>
            </a:r>
          </a:p>
          <a:p>
            <a:pPr marL="0" indent="0">
              <a:buNone/>
            </a:pPr>
            <a:r>
              <a:rPr lang="en-US" sz="2800" b="1" dirty="0" smtClean="0"/>
              <a:t>How:</a:t>
            </a:r>
            <a:r>
              <a:rPr lang="en-US" sz="2800" dirty="0" smtClean="0"/>
              <a:t> alignment of area marks, </a:t>
            </a:r>
          </a:p>
          <a:p>
            <a:pPr marL="0" indent="0">
              <a:buNone/>
            </a:pPr>
            <a:r>
              <a:rPr lang="en-US" sz="2800" dirty="0" smtClean="0"/>
              <a:t>diverging color map (hue &amp; brightness) for</a:t>
            </a:r>
          </a:p>
          <a:p>
            <a:pPr marL="0" indent="0">
              <a:buNone/>
            </a:pPr>
            <a:r>
              <a:rPr lang="en-US" sz="2800" dirty="0"/>
              <a:t>a</a:t>
            </a:r>
            <a:r>
              <a:rPr lang="en-US" sz="2800" dirty="0" smtClean="0"/>
              <a:t>ssociation, </a:t>
            </a:r>
          </a:p>
          <a:p>
            <a:pPr marL="0" indent="0">
              <a:buNone/>
            </a:pPr>
            <a:r>
              <a:rPr lang="en-US" sz="2800" dirty="0" err="1" smtClean="0"/>
              <a:t>dendrogram</a:t>
            </a:r>
            <a:r>
              <a:rPr lang="en-US" sz="2800" dirty="0" smtClean="0"/>
              <a:t> uses connection lines for </a:t>
            </a:r>
          </a:p>
          <a:p>
            <a:pPr marL="0" indent="0">
              <a:buNone/>
            </a:pPr>
            <a:r>
              <a:rPr lang="en-US" sz="2800" dirty="0" smtClean="0"/>
              <a:t>hierarchy of parent-child nodes</a:t>
            </a:r>
          </a:p>
          <a:p>
            <a:pPr marL="0" indent="0">
              <a:buNone/>
            </a:pPr>
            <a:endParaRPr lang="en-US" sz="2800" dirty="0"/>
          </a:p>
        </p:txBody>
      </p:sp>
      <p:sp>
        <p:nvSpPr>
          <p:cNvPr id="3" name="Title 2"/>
          <p:cNvSpPr>
            <a:spLocks noGrp="1"/>
          </p:cNvSpPr>
          <p:nvPr>
            <p:ph type="title"/>
          </p:nvPr>
        </p:nvSpPr>
        <p:spPr/>
        <p:txBody>
          <a:bodyPr/>
          <a:lstStyle/>
          <a:p>
            <a:r>
              <a:rPr lang="en-US" dirty="0" smtClean="0"/>
              <a:t>Cluster Heatmap</a:t>
            </a:r>
            <a:endParaRPr lang="en-US" dirty="0"/>
          </a:p>
        </p:txBody>
      </p:sp>
      <p:pic>
        <p:nvPicPr>
          <p:cNvPr id="5" name="Picture 4"/>
          <p:cNvPicPr>
            <a:picLocks noChangeAspect="1"/>
          </p:cNvPicPr>
          <p:nvPr/>
        </p:nvPicPr>
        <p:blipFill>
          <a:blip r:embed="rId3"/>
          <a:stretch>
            <a:fillRect/>
          </a:stretch>
        </p:blipFill>
        <p:spPr>
          <a:xfrm>
            <a:off x="76200" y="1600200"/>
            <a:ext cx="2146048" cy="2971800"/>
          </a:xfrm>
          <a:prstGeom prst="rect">
            <a:avLst/>
          </a:prstGeom>
        </p:spPr>
      </p:pic>
    </p:spTree>
    <p:extLst>
      <p:ext uri="{BB962C8B-B14F-4D97-AF65-F5344CB8AC3E}">
        <p14:creationId xmlns:p14="http://schemas.microsoft.com/office/powerpoint/2010/main" val="3357658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Streamgraph</a:t>
            </a:r>
            <a:endParaRPr lang="en-US" dirty="0"/>
          </a:p>
        </p:txBody>
      </p:sp>
      <p:sp>
        <p:nvSpPr>
          <p:cNvPr id="3" name="Rectangle 2"/>
          <p:cNvSpPr/>
          <p:nvPr/>
        </p:nvSpPr>
        <p:spPr>
          <a:xfrm>
            <a:off x="5029200" y="6324600"/>
            <a:ext cx="4008391" cy="369332"/>
          </a:xfrm>
          <a:prstGeom prst="rect">
            <a:avLst/>
          </a:prstGeom>
        </p:spPr>
        <p:txBody>
          <a:bodyPr wrap="none">
            <a:spAutoFit/>
          </a:bodyPr>
          <a:lstStyle/>
          <a:p>
            <a:r>
              <a:rPr lang="en-US" dirty="0"/>
              <a:t>https://bl.ocks.org/mbostock/4060954</a:t>
            </a:r>
          </a:p>
        </p:txBody>
      </p:sp>
      <p:pic>
        <p:nvPicPr>
          <p:cNvPr id="8" name="Picture 7" descr="Screen Shot 2017-07-31 at 11.24.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8057"/>
            <a:ext cx="9144000" cy="4767943"/>
          </a:xfrm>
          <a:prstGeom prst="rect">
            <a:avLst/>
          </a:prstGeom>
        </p:spPr>
      </p:pic>
    </p:spTree>
    <p:extLst>
      <p:ext uri="{BB962C8B-B14F-4D97-AF65-F5344CB8AC3E}">
        <p14:creationId xmlns:p14="http://schemas.microsoft.com/office/powerpoint/2010/main" val="2699371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5867400"/>
            <a:ext cx="9144000" cy="307777"/>
          </a:xfrm>
          <a:prstGeom prst="rect">
            <a:avLst/>
          </a:prstGeom>
        </p:spPr>
        <p:txBody>
          <a:bodyPr wrap="square">
            <a:spAutoFit/>
          </a:bodyPr>
          <a:lstStyle/>
          <a:p>
            <a:r>
              <a:rPr lang="en-US" sz="1400" dirty="0"/>
              <a:t>http://cdn.last.fm/blog/posts/bestof2010_streamgraph.pdf</a:t>
            </a:r>
          </a:p>
        </p:txBody>
      </p:sp>
      <p:pic>
        <p:nvPicPr>
          <p:cNvPr id="2" name="Picture 1" descr="Screen Shot 2017-08-03 at 10.33.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6596"/>
            <a:ext cx="9144000" cy="3535090"/>
          </a:xfrm>
          <a:prstGeom prst="rect">
            <a:avLst/>
          </a:prstGeom>
        </p:spPr>
      </p:pic>
    </p:spTree>
    <p:extLst>
      <p:ext uri="{BB962C8B-B14F-4D97-AF65-F5344CB8AC3E}">
        <p14:creationId xmlns:p14="http://schemas.microsoft.com/office/powerpoint/2010/main" val="2291423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8288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t>What</a:t>
            </a:r>
            <a:r>
              <a:rPr lang="en-US" sz="2800" dirty="0" smtClean="0"/>
              <a:t>: multidimensional: </a:t>
            </a:r>
          </a:p>
          <a:p>
            <a:pPr marL="0" indent="0">
              <a:buNone/>
            </a:pPr>
            <a:r>
              <a:rPr lang="en-US" sz="2800" dirty="0" smtClean="0"/>
              <a:t>1 quantitative (songs shared), 1 temporal</a:t>
            </a:r>
          </a:p>
          <a:p>
            <a:pPr marL="0" indent="0">
              <a:buNone/>
            </a:pPr>
            <a:r>
              <a:rPr lang="en-US" sz="2800" dirty="0"/>
              <a:t>q</a:t>
            </a:r>
            <a:r>
              <a:rPr lang="en-US" sz="2800" dirty="0" smtClean="0"/>
              <a:t>uantitative or ordinal (month &amp; year), </a:t>
            </a:r>
          </a:p>
          <a:p>
            <a:pPr marL="0" indent="0">
              <a:buNone/>
            </a:pPr>
            <a:r>
              <a:rPr lang="en-US" sz="2800" dirty="0" smtClean="0"/>
              <a:t>1 categorical (artist)</a:t>
            </a:r>
          </a:p>
          <a:p>
            <a:pPr marL="0" indent="0">
              <a:buNone/>
            </a:pPr>
            <a:r>
              <a:rPr lang="en-US" sz="2800" b="1" dirty="0" smtClean="0"/>
              <a:t>Why</a:t>
            </a:r>
            <a:r>
              <a:rPr lang="en-US" sz="2800" dirty="0" smtClean="0"/>
              <a:t>: provide general trends, </a:t>
            </a:r>
          </a:p>
          <a:p>
            <a:pPr marL="0" indent="0">
              <a:buNone/>
            </a:pPr>
            <a:r>
              <a:rPr lang="en-US" sz="2800" dirty="0" smtClean="0"/>
              <a:t>compare artists, be visually pleasing / engaging</a:t>
            </a:r>
          </a:p>
          <a:p>
            <a:pPr marL="0" indent="0">
              <a:buNone/>
            </a:pPr>
            <a:r>
              <a:rPr lang="en-US" sz="2800" b="1" dirty="0" smtClean="0"/>
              <a:t>How:</a:t>
            </a:r>
            <a:r>
              <a:rPr lang="en-US" sz="2800" dirty="0" smtClean="0"/>
              <a:t> derived height &amp; area for count, hue for</a:t>
            </a:r>
          </a:p>
          <a:p>
            <a:pPr marL="0" indent="0">
              <a:buNone/>
            </a:pPr>
            <a:r>
              <a:rPr lang="en-US" sz="2800" dirty="0"/>
              <a:t>c</a:t>
            </a:r>
            <a:r>
              <a:rPr lang="en-US" sz="2800" dirty="0" smtClean="0"/>
              <a:t>ategorical, position for temporal</a:t>
            </a:r>
            <a:endParaRPr lang="en-US" sz="2800" dirty="0"/>
          </a:p>
        </p:txBody>
      </p:sp>
      <p:pic>
        <p:nvPicPr>
          <p:cNvPr id="6" name="Picture 5" descr="Screen Shot 2017-08-03 at 10.33.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533400"/>
            <a:ext cx="3276600" cy="1266741"/>
          </a:xfrm>
          <a:prstGeom prst="rect">
            <a:avLst/>
          </a:prstGeom>
        </p:spPr>
      </p:pic>
    </p:spTree>
    <p:extLst>
      <p:ext uri="{BB962C8B-B14F-4D97-AF65-F5344CB8AC3E}">
        <p14:creationId xmlns:p14="http://schemas.microsoft.com/office/powerpoint/2010/main" val="1581173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9884</TotalTime>
  <Words>973</Words>
  <Application>Microsoft Macintosh PowerPoint</Application>
  <PresentationFormat>On-screen Show (4:3)</PresentationFormat>
  <Paragraphs>105</Paragraphs>
  <Slides>20</Slides>
  <Notes>20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Calibri</vt:lpstr>
      <vt:lpstr>Arial</vt:lpstr>
      <vt:lpstr>Office Theme</vt:lpstr>
      <vt:lpstr>Custom Design</vt:lpstr>
      <vt:lpstr>Other Chart Types</vt:lpstr>
      <vt:lpstr>PowerPoint Presentation</vt:lpstr>
      <vt:lpstr>PowerPoint Presentation</vt:lpstr>
      <vt:lpstr>Heatmap</vt:lpstr>
      <vt:lpstr>PowerPoint Presentation</vt:lpstr>
      <vt:lpstr>Cluster Heatmap</vt:lpstr>
      <vt:lpstr>Streamgraph</vt:lpstr>
      <vt:lpstr>PowerPoint Presentation</vt:lpstr>
      <vt:lpstr>PowerPoint Presentation</vt:lpstr>
      <vt:lpstr>Sunburst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Microsoft Office User</cp:lastModifiedBy>
  <cp:revision>200</cp:revision>
  <dcterms:created xsi:type="dcterms:W3CDTF">2016-03-21T14:12:59Z</dcterms:created>
  <dcterms:modified xsi:type="dcterms:W3CDTF">2017-08-07T20:19:35Z</dcterms:modified>
</cp:coreProperties>
</file>