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21"/>
  </p:notesMasterIdLst>
  <p:sldIdLst>
    <p:sldId id="269" r:id="rId3"/>
    <p:sldId id="280" r:id="rId4"/>
    <p:sldId id="281" r:id="rId5"/>
    <p:sldId id="282" r:id="rId6"/>
    <p:sldId id="276" r:id="rId7"/>
    <p:sldId id="277" r:id="rId8"/>
    <p:sldId id="278" r:id="rId9"/>
    <p:sldId id="290" r:id="rId10"/>
    <p:sldId id="291" r:id="rId11"/>
    <p:sldId id="292" r:id="rId12"/>
    <p:sldId id="289" r:id="rId13"/>
    <p:sldId id="279" r:id="rId14"/>
    <p:sldId id="284" r:id="rId15"/>
    <p:sldId id="285" r:id="rId16"/>
    <p:sldId id="286" r:id="rId17"/>
    <p:sldId id="287" r:id="rId18"/>
    <p:sldId id="293" r:id="rId19"/>
    <p:sldId id="267"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252"/>
    <a:srgbClr val="013334"/>
    <a:srgbClr val="10069F"/>
    <a:srgbClr val="4E2A84"/>
    <a:srgbClr val="582E8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588" autoAdjust="0"/>
    <p:restoredTop sz="86378" autoAdjust="0"/>
  </p:normalViewPr>
  <p:slideViewPr>
    <p:cSldViewPr>
      <p:cViewPr varScale="1">
        <p:scale>
          <a:sx n="47" d="100"/>
          <a:sy n="47" d="100"/>
        </p:scale>
        <p:origin x="-752" y="-112"/>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20" Type="http://schemas.openxmlformats.org/officeDocument/2006/relationships/slide" Target="slides/slide18.xml"/><Relationship Id="rId21" Type="http://schemas.openxmlformats.org/officeDocument/2006/relationships/notesMaster" Target="notesMasters/notesMaster1.xml"/><Relationship Id="rId22" Type="http://schemas.openxmlformats.org/officeDocument/2006/relationships/printerSettings" Target="printerSettings/printerSettings1.bin"/><Relationship Id="rId23" Type="http://schemas.openxmlformats.org/officeDocument/2006/relationships/presProps" Target="presProps.xml"/><Relationship Id="rId24" Type="http://schemas.openxmlformats.org/officeDocument/2006/relationships/viewProps" Target="viewProps.xml"/><Relationship Id="rId25" Type="http://schemas.openxmlformats.org/officeDocument/2006/relationships/theme" Target="theme/theme1.xml"/><Relationship Id="rId26" Type="http://schemas.openxmlformats.org/officeDocument/2006/relationships/tableStyles" Target="tableStyles.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8570D6A-FB49-A14C-9B03-21B3417100CD}" type="datetimeFigureOut">
              <a:rPr lang="en-US" smtClean="0"/>
              <a:t>1/7/17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4CB6C83-B894-2740-9986-97D8BB6F6D98}" type="slidenum">
              <a:rPr lang="en-US" smtClean="0"/>
              <a:t>‹#›</a:t>
            </a:fld>
            <a:endParaRPr lang="en-US"/>
          </a:p>
        </p:txBody>
      </p:sp>
    </p:spTree>
    <p:extLst>
      <p:ext uri="{BB962C8B-B14F-4D97-AF65-F5344CB8AC3E}">
        <p14:creationId xmlns:p14="http://schemas.microsoft.com/office/powerpoint/2010/main" val="1801669850"/>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Discuss what graphical</a:t>
            </a:r>
            <a:r>
              <a:rPr lang="en-US" baseline="0" dirty="0" smtClean="0"/>
              <a:t> perception of patterns is in intro.</a:t>
            </a:r>
            <a:endParaRPr lang="en-US" dirty="0"/>
          </a:p>
        </p:txBody>
      </p:sp>
      <p:sp>
        <p:nvSpPr>
          <p:cNvPr id="4" name="Slide Number Placeholder 3"/>
          <p:cNvSpPr>
            <a:spLocks noGrp="1"/>
          </p:cNvSpPr>
          <p:nvPr>
            <p:ph type="sldNum" sz="quarter" idx="10"/>
          </p:nvPr>
        </p:nvSpPr>
        <p:spPr/>
        <p:txBody>
          <a:bodyPr/>
          <a:lstStyle/>
          <a:p>
            <a:fld id="{84CB6C83-B894-2740-9986-97D8BB6F6D98}" type="slidenum">
              <a:rPr lang="en-US" smtClean="0"/>
              <a:t>1</a:t>
            </a:fld>
            <a:endParaRPr lang="en-US"/>
          </a:p>
        </p:txBody>
      </p:sp>
    </p:spTree>
    <p:extLst>
      <p:ext uri="{BB962C8B-B14F-4D97-AF65-F5344CB8AC3E}">
        <p14:creationId xmlns:p14="http://schemas.microsoft.com/office/powerpoint/2010/main" val="11529587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other things: length, width, closure, size, density, color intensity, terminators (Ts), depth cues, lighting direction, flicker, direction of motion, velocity of motion, number estimation</a:t>
            </a:r>
          </a:p>
          <a:p>
            <a:endParaRPr lang="en-US" dirty="0"/>
          </a:p>
        </p:txBody>
      </p:sp>
      <p:sp>
        <p:nvSpPr>
          <p:cNvPr id="4" name="Slide Number Placeholder 3"/>
          <p:cNvSpPr>
            <a:spLocks noGrp="1"/>
          </p:cNvSpPr>
          <p:nvPr>
            <p:ph type="sldNum" sz="quarter" idx="10"/>
          </p:nvPr>
        </p:nvSpPr>
        <p:spPr/>
        <p:txBody>
          <a:bodyPr/>
          <a:lstStyle/>
          <a:p>
            <a:fld id="{9F54D4E5-E3AB-BE4B-9297-EDF912D4F410}" type="slidenum">
              <a:rPr lang="en-US" smtClean="0"/>
              <a:pPr/>
              <a:t>12</a:t>
            </a:fld>
            <a:endParaRPr lang="en-US"/>
          </a:p>
        </p:txBody>
      </p:sp>
    </p:spTree>
    <p:extLst>
      <p:ext uri="{BB962C8B-B14F-4D97-AF65-F5344CB8AC3E}">
        <p14:creationId xmlns:p14="http://schemas.microsoft.com/office/powerpoint/2010/main" val="17513148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4CB6C83-B894-2740-9986-97D8BB6F6D98}" type="slidenum">
              <a:rPr lang="en-US" smtClean="0"/>
              <a:t>13</a:t>
            </a:fld>
            <a:endParaRPr lang="en-US"/>
          </a:p>
        </p:txBody>
      </p:sp>
    </p:spTree>
    <p:extLst>
      <p:ext uri="{BB962C8B-B14F-4D97-AF65-F5344CB8AC3E}">
        <p14:creationId xmlns:p14="http://schemas.microsoft.com/office/powerpoint/2010/main" val="33319711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user can</a:t>
            </a:r>
            <a:r>
              <a:rPr lang="en-US" baseline="0" dirty="0" smtClean="0"/>
              <a:t> find one (color) then another (direction).</a:t>
            </a:r>
            <a:endParaRPr lang="en-US" dirty="0"/>
          </a:p>
        </p:txBody>
      </p:sp>
      <p:sp>
        <p:nvSpPr>
          <p:cNvPr id="4" name="Slide Number Placeholder 3"/>
          <p:cNvSpPr>
            <a:spLocks noGrp="1"/>
          </p:cNvSpPr>
          <p:nvPr>
            <p:ph type="sldNum" sz="quarter" idx="10"/>
          </p:nvPr>
        </p:nvSpPr>
        <p:spPr/>
        <p:txBody>
          <a:bodyPr/>
          <a:lstStyle/>
          <a:p>
            <a:fld id="{84CB6C83-B894-2740-9986-97D8BB6F6D98}" type="slidenum">
              <a:rPr lang="en-US" smtClean="0"/>
              <a:t>15</a:t>
            </a:fld>
            <a:endParaRPr lang="en-US"/>
          </a:p>
        </p:txBody>
      </p:sp>
    </p:spTree>
    <p:extLst>
      <p:ext uri="{BB962C8B-B14F-4D97-AF65-F5344CB8AC3E}">
        <p14:creationId xmlns:p14="http://schemas.microsoft.com/office/powerpoint/2010/main" val="16529366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r>
              <a:rPr lang="en-US" sz="1200" kern="1200" dirty="0" smtClean="0">
                <a:solidFill>
                  <a:schemeClr val="tx1"/>
                </a:solidFill>
                <a:latin typeface="+mn-lt"/>
                <a:ea typeface="+mn-ea"/>
                <a:cs typeface="+mn-cs"/>
              </a:rPr>
              <a:t>example of separable: size and color</a:t>
            </a:r>
          </a:p>
          <a:p>
            <a:r>
              <a:rPr lang="en-US" sz="1200" kern="1200" dirty="0" smtClean="0">
                <a:solidFill>
                  <a:schemeClr val="tx1"/>
                </a:solidFill>
                <a:latin typeface="+mn-lt"/>
                <a:ea typeface="+mn-ea"/>
                <a:cs typeface="+mn-cs"/>
              </a:rPr>
              <a:t>a hierarchy of </a:t>
            </a:r>
            <a:r>
              <a:rPr lang="en-US" sz="1200" kern="1200" dirty="0" err="1" smtClean="0">
                <a:solidFill>
                  <a:schemeClr val="tx1"/>
                </a:solidFill>
                <a:latin typeface="+mn-lt"/>
                <a:ea typeface="+mn-ea"/>
                <a:cs typeface="+mn-cs"/>
              </a:rPr>
              <a:t>separability</a:t>
            </a:r>
            <a:r>
              <a:rPr lang="en-US" dirty="0" smtClean="0"/>
              <a:t> </a:t>
            </a:r>
            <a:endParaRPr lang="en-US" dirty="0"/>
          </a:p>
        </p:txBody>
      </p:sp>
      <p:sp>
        <p:nvSpPr>
          <p:cNvPr id="4" name="Slide Number Placeholder 3"/>
          <p:cNvSpPr>
            <a:spLocks noGrp="1"/>
          </p:cNvSpPr>
          <p:nvPr>
            <p:ph type="sldNum" sz="quarter" idx="10"/>
          </p:nvPr>
        </p:nvSpPr>
        <p:spPr/>
        <p:txBody>
          <a:bodyPr/>
          <a:lstStyle/>
          <a:p>
            <a:fld id="{9F54D4E5-E3AB-BE4B-9297-EDF912D4F410}" type="slidenum">
              <a:rPr lang="en-US" smtClean="0"/>
              <a:pPr/>
              <a:t>17</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 are you looking for in</a:t>
            </a:r>
            <a:r>
              <a:rPr lang="en-US" baseline="0" dirty="0" smtClean="0"/>
              <a:t> the data</a:t>
            </a:r>
            <a:r>
              <a:rPr lang="en-US" dirty="0" smtClean="0"/>
              <a:t>?</a:t>
            </a:r>
            <a:r>
              <a:rPr lang="en-US" baseline="0" dirty="0" smtClean="0"/>
              <a:t> </a:t>
            </a:r>
            <a:r>
              <a:rPr lang="en-US" dirty="0" smtClean="0"/>
              <a:t>You’ll</a:t>
            </a:r>
            <a:r>
              <a:rPr lang="en-US" baseline="0" dirty="0" smtClean="0"/>
              <a:t> want to use graphical elements that are more visually salient for the more important data. Sounds obvious but realize that when working with large data sets with multiple dimensions and measure you will need to make decisions.</a:t>
            </a:r>
            <a:endParaRPr lang="en-US" dirty="0"/>
          </a:p>
        </p:txBody>
      </p:sp>
      <p:sp>
        <p:nvSpPr>
          <p:cNvPr id="4" name="Slide Number Placeholder 3"/>
          <p:cNvSpPr>
            <a:spLocks noGrp="1"/>
          </p:cNvSpPr>
          <p:nvPr>
            <p:ph type="sldNum" sz="quarter" idx="10"/>
          </p:nvPr>
        </p:nvSpPr>
        <p:spPr/>
        <p:txBody>
          <a:bodyPr/>
          <a:lstStyle/>
          <a:p>
            <a:fld id="{84CB6C83-B894-2740-9986-97D8BB6F6D98}" type="slidenum">
              <a:rPr lang="en-US" smtClean="0"/>
              <a:t>2</a:t>
            </a:fld>
            <a:endParaRPr lang="en-US"/>
          </a:p>
        </p:txBody>
      </p:sp>
    </p:spTree>
    <p:extLst>
      <p:ext uri="{BB962C8B-B14F-4D97-AF65-F5344CB8AC3E}">
        <p14:creationId xmlns:p14="http://schemas.microsoft.com/office/powerpoint/2010/main" val="6155037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you recall, when</a:t>
            </a:r>
            <a:r>
              <a:rPr lang="en-US" baseline="0" dirty="0" smtClean="0"/>
              <a:t> we were looking at comparing quantitative data </a:t>
            </a:r>
            <a:endParaRPr lang="en-US" dirty="0"/>
          </a:p>
        </p:txBody>
      </p:sp>
      <p:sp>
        <p:nvSpPr>
          <p:cNvPr id="4" name="Slide Number Placeholder 3"/>
          <p:cNvSpPr>
            <a:spLocks noGrp="1"/>
          </p:cNvSpPr>
          <p:nvPr>
            <p:ph type="sldNum" sz="quarter" idx="10"/>
          </p:nvPr>
        </p:nvSpPr>
        <p:spPr/>
        <p:txBody>
          <a:bodyPr/>
          <a:lstStyle/>
          <a:p>
            <a:fld id="{84CB6C83-B894-2740-9986-97D8BB6F6D98}" type="slidenum">
              <a:rPr lang="en-US" smtClean="0"/>
              <a:t>3</a:t>
            </a:fld>
            <a:endParaRPr lang="en-US"/>
          </a:p>
        </p:txBody>
      </p:sp>
    </p:spTree>
    <p:extLst>
      <p:ext uri="{BB962C8B-B14F-4D97-AF65-F5344CB8AC3E}">
        <p14:creationId xmlns:p14="http://schemas.microsoft.com/office/powerpoint/2010/main" val="23656243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https://www.csc2.ncsu.edu/faculty/</a:t>
            </a:r>
            <a:r>
              <a:rPr lang="en-US" dirty="0" err="1" smtClean="0"/>
              <a:t>healey</a:t>
            </a:r>
            <a:r>
              <a:rPr lang="en-US" dirty="0" smtClean="0"/>
              <a:t>/download/tvcg.12a.pdf</a:t>
            </a:r>
          </a:p>
          <a:p>
            <a:endParaRPr lang="en-US" dirty="0"/>
          </a:p>
        </p:txBody>
      </p:sp>
      <p:sp>
        <p:nvSpPr>
          <p:cNvPr id="4" name="Slide Number Placeholder 3"/>
          <p:cNvSpPr>
            <a:spLocks noGrp="1"/>
          </p:cNvSpPr>
          <p:nvPr>
            <p:ph type="sldNum" sz="quarter" idx="10"/>
          </p:nvPr>
        </p:nvSpPr>
        <p:spPr/>
        <p:txBody>
          <a:bodyPr/>
          <a:lstStyle/>
          <a:p>
            <a:fld id="{9F54D4E5-E3AB-BE4B-9297-EDF912D4F410}" type="slidenum">
              <a:rPr lang="en-US" smtClean="0"/>
              <a:pPr/>
              <a:t>5</a:t>
            </a:fld>
            <a:endParaRPr lang="en-US"/>
          </a:p>
        </p:txBody>
      </p:sp>
    </p:spTree>
    <p:extLst>
      <p:ext uri="{BB962C8B-B14F-4D97-AF65-F5344CB8AC3E}">
        <p14:creationId xmlns:p14="http://schemas.microsoft.com/office/powerpoint/2010/main" val="6397577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shape is </a:t>
            </a:r>
            <a:r>
              <a:rPr lang="en-US" sz="1200" kern="1200" dirty="0" err="1" smtClean="0">
                <a:solidFill>
                  <a:schemeClr val="tx1"/>
                </a:solidFill>
                <a:latin typeface="+mn-lt"/>
                <a:ea typeface="+mn-ea"/>
                <a:cs typeface="+mn-cs"/>
              </a:rPr>
              <a:t>preattentive</a:t>
            </a:r>
            <a:r>
              <a:rPr lang="en-US" dirty="0" smtClean="0"/>
              <a:t> </a:t>
            </a:r>
            <a:endParaRPr lang="en-US" dirty="0"/>
          </a:p>
        </p:txBody>
      </p:sp>
      <p:sp>
        <p:nvSpPr>
          <p:cNvPr id="4" name="Slide Number Placeholder 3"/>
          <p:cNvSpPr>
            <a:spLocks noGrp="1"/>
          </p:cNvSpPr>
          <p:nvPr>
            <p:ph type="sldNum" sz="quarter" idx="10"/>
          </p:nvPr>
        </p:nvSpPr>
        <p:spPr/>
        <p:txBody>
          <a:bodyPr/>
          <a:lstStyle/>
          <a:p>
            <a:fld id="{9F54D4E5-E3AB-BE4B-9297-EDF912D4F410}" type="slidenum">
              <a:rPr lang="en-US" smtClean="0"/>
              <a:pPr/>
              <a:t>6</a:t>
            </a:fld>
            <a:endParaRPr lang="en-US"/>
          </a:p>
        </p:txBody>
      </p:sp>
    </p:spTree>
    <p:extLst>
      <p:ext uri="{BB962C8B-B14F-4D97-AF65-F5344CB8AC3E}">
        <p14:creationId xmlns:p14="http://schemas.microsoft.com/office/powerpoint/2010/main" val="21053673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angle of orientation is </a:t>
            </a:r>
            <a:r>
              <a:rPr lang="en-US" sz="1200" kern="1200" dirty="0" err="1" smtClean="0">
                <a:solidFill>
                  <a:schemeClr val="tx1"/>
                </a:solidFill>
                <a:latin typeface="+mn-lt"/>
                <a:ea typeface="+mn-ea"/>
                <a:cs typeface="+mn-cs"/>
              </a:rPr>
              <a:t>preattentive</a:t>
            </a:r>
            <a:r>
              <a:rPr lang="en-US" sz="1200" kern="1200" dirty="0" smtClean="0">
                <a:solidFill>
                  <a:schemeClr val="tx1"/>
                </a:solidFill>
                <a:latin typeface="+mn-lt"/>
                <a:ea typeface="+mn-ea"/>
                <a:cs typeface="+mn-cs"/>
              </a:rPr>
              <a:t/>
            </a:r>
            <a:br>
              <a:rPr lang="en-US" sz="1200" kern="1200" dirty="0" smtClean="0">
                <a:solidFill>
                  <a:schemeClr val="tx1"/>
                </a:solidFill>
                <a:latin typeface="+mn-lt"/>
                <a:ea typeface="+mn-ea"/>
                <a:cs typeface="+mn-cs"/>
              </a:rPr>
            </a:br>
            <a:r>
              <a:rPr lang="en-US" sz="1200" kern="1200" dirty="0" smtClean="0">
                <a:solidFill>
                  <a:schemeClr val="tx1"/>
                </a:solidFill>
                <a:latin typeface="+mn-lt"/>
                <a:ea typeface="+mn-ea"/>
                <a:cs typeface="+mn-cs"/>
              </a:rPr>
              <a:t>cockpit dials work if most aligned same</a:t>
            </a:r>
          </a:p>
          <a:p>
            <a:endParaRPr lang="en-US" dirty="0"/>
          </a:p>
        </p:txBody>
      </p:sp>
      <p:sp>
        <p:nvSpPr>
          <p:cNvPr id="4" name="Slide Number Placeholder 3"/>
          <p:cNvSpPr>
            <a:spLocks noGrp="1"/>
          </p:cNvSpPr>
          <p:nvPr>
            <p:ph type="sldNum" sz="quarter" idx="10"/>
          </p:nvPr>
        </p:nvSpPr>
        <p:spPr/>
        <p:txBody>
          <a:bodyPr/>
          <a:lstStyle/>
          <a:p>
            <a:fld id="{9F54D4E5-E3AB-BE4B-9297-EDF912D4F410}" type="slidenum">
              <a:rPr lang="en-US" smtClean="0"/>
              <a:pPr/>
              <a:t>7</a:t>
            </a:fld>
            <a:endParaRPr lang="en-US"/>
          </a:p>
        </p:txBody>
      </p:sp>
    </p:spTree>
    <p:extLst>
      <p:ext uri="{BB962C8B-B14F-4D97-AF65-F5344CB8AC3E}">
        <p14:creationId xmlns:p14="http://schemas.microsoft.com/office/powerpoint/2010/main" val="8213023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curvature is </a:t>
            </a:r>
            <a:r>
              <a:rPr lang="en-US" sz="1200" kern="1200" dirty="0" err="1" smtClean="0">
                <a:solidFill>
                  <a:schemeClr val="tx1"/>
                </a:solidFill>
                <a:latin typeface="+mn-lt"/>
                <a:ea typeface="+mn-ea"/>
                <a:cs typeface="+mn-cs"/>
              </a:rPr>
              <a:t>preattentive</a:t>
            </a:r>
            <a:endParaRPr lang="en-US" sz="1200" kern="120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9F54D4E5-E3AB-BE4B-9297-EDF912D4F410}" type="slidenum">
              <a:rPr lang="en-US" smtClean="0"/>
              <a:pPr/>
              <a:t>8</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intersection is </a:t>
            </a:r>
            <a:r>
              <a:rPr lang="en-US" sz="1200" kern="1200" dirty="0" err="1" smtClean="0">
                <a:solidFill>
                  <a:schemeClr val="tx1"/>
                </a:solidFill>
                <a:latin typeface="+mn-lt"/>
                <a:ea typeface="+mn-ea"/>
                <a:cs typeface="+mn-cs"/>
              </a:rPr>
              <a:t>preattentive</a:t>
            </a:r>
            <a:endParaRPr lang="en-US" sz="1200" kern="120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9F54D4E5-E3AB-BE4B-9297-EDF912D4F410}" type="slidenum">
              <a:rPr lang="en-US" smtClean="0"/>
              <a:pPr/>
              <a:t>9</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combined attributes are not </a:t>
            </a:r>
            <a:r>
              <a:rPr lang="en-US" sz="1200" kern="1200" dirty="0" err="1" smtClean="0">
                <a:solidFill>
                  <a:schemeClr val="tx1"/>
                </a:solidFill>
                <a:latin typeface="+mn-lt"/>
                <a:ea typeface="+mn-ea"/>
                <a:cs typeface="+mn-cs"/>
              </a:rPr>
              <a:t>preattentive</a:t>
            </a:r>
            <a:endParaRPr lang="en-US" sz="1200" kern="120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9F54D4E5-E3AB-BE4B-9297-EDF912D4F410}" type="slidenum">
              <a:rPr lang="en-US" smtClean="0"/>
              <a:pPr/>
              <a:t>10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828800"/>
            <a:ext cx="7772400" cy="900546"/>
          </a:xfrm>
        </p:spPr>
        <p:txBody>
          <a:bodyPr/>
          <a:lstStyle>
            <a:lvl1pPr algn="l">
              <a:defRPr/>
            </a:lvl1pPr>
          </a:lstStyle>
          <a:p>
            <a:r>
              <a:rPr lang="en-US" dirty="0" smtClean="0"/>
              <a:t>Click to edit Master title style</a:t>
            </a:r>
            <a:endParaRPr lang="en-US" dirty="0"/>
          </a:p>
        </p:txBody>
      </p:sp>
      <p:cxnSp>
        <p:nvCxnSpPr>
          <p:cNvPr id="8" name="Straight Connector 7"/>
          <p:cNvCxnSpPr/>
          <p:nvPr userDrawn="1"/>
        </p:nvCxnSpPr>
        <p:spPr>
          <a:xfrm>
            <a:off x="685800" y="2819400"/>
            <a:ext cx="77724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Subtitle 2"/>
          <p:cNvSpPr>
            <a:spLocks noGrp="1"/>
          </p:cNvSpPr>
          <p:nvPr>
            <p:ph type="subTitle" idx="1"/>
          </p:nvPr>
        </p:nvSpPr>
        <p:spPr>
          <a:xfrm>
            <a:off x="685800" y="2895600"/>
            <a:ext cx="6400800" cy="1752600"/>
          </a:xfrm>
        </p:spPr>
        <p:txBody>
          <a:bodyPr/>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p>
            <a:fld id="{45F0CF78-BAF2-4139-91F3-215362EF2725}" type="datetimeFigureOut">
              <a:rPr lang="en-US" smtClean="0"/>
              <a:t>1/7/17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199840-EED6-4E7F-ABD0-291243E0C4FC}" type="slidenum">
              <a:rPr lang="en-US" smtClean="0"/>
              <a:t>‹#›</a:t>
            </a:fld>
            <a:endParaRPr lang="en-US"/>
          </a:p>
        </p:txBody>
      </p:sp>
    </p:spTree>
    <p:extLst>
      <p:ext uri="{BB962C8B-B14F-4D97-AF65-F5344CB8AC3E}">
        <p14:creationId xmlns:p14="http://schemas.microsoft.com/office/powerpoint/2010/main" val="30702116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5F0CF78-BAF2-4139-91F3-215362EF2725}" type="datetimeFigureOut">
              <a:rPr lang="en-US" smtClean="0"/>
              <a:t>1/7/17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199840-EED6-4E7F-ABD0-291243E0C4FC}" type="slidenum">
              <a:rPr lang="en-US" smtClean="0"/>
              <a:t>‹#›</a:t>
            </a:fld>
            <a:endParaRPr lang="en-US"/>
          </a:p>
        </p:txBody>
      </p:sp>
    </p:spTree>
    <p:extLst>
      <p:ext uri="{BB962C8B-B14F-4D97-AF65-F5344CB8AC3E}">
        <p14:creationId xmlns:p14="http://schemas.microsoft.com/office/powerpoint/2010/main" val="31456899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5F0CF78-BAF2-4139-91F3-215362EF2725}" type="datetimeFigureOut">
              <a:rPr lang="en-US" smtClean="0"/>
              <a:t>1/7/17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199840-EED6-4E7F-ABD0-291243E0C4FC}" type="slidenum">
              <a:rPr lang="en-US" smtClean="0"/>
              <a:t>‹#›</a:t>
            </a:fld>
            <a:endParaRPr lang="en-US"/>
          </a:p>
        </p:txBody>
      </p:sp>
    </p:spTree>
    <p:extLst>
      <p:ext uri="{BB962C8B-B14F-4D97-AF65-F5344CB8AC3E}">
        <p14:creationId xmlns:p14="http://schemas.microsoft.com/office/powerpoint/2010/main" val="27620297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7FDA78D-F215-42DF-9B83-6796C1E09096}" type="datetimeFigureOut">
              <a:rPr lang="en-US" smtClean="0"/>
              <a:t>1/7/17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F270C0-C7DC-4B4C-8145-AB8DD9F14162}" type="slidenum">
              <a:rPr lang="en-US" smtClean="0"/>
              <a:t>‹#›</a:t>
            </a:fld>
            <a:endParaRPr lang="en-US"/>
          </a:p>
        </p:txBody>
      </p:sp>
    </p:spTree>
    <p:extLst>
      <p:ext uri="{BB962C8B-B14F-4D97-AF65-F5344CB8AC3E}">
        <p14:creationId xmlns:p14="http://schemas.microsoft.com/office/powerpoint/2010/main" val="12353097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7FDA78D-F215-42DF-9B83-6796C1E09096}" type="datetimeFigureOut">
              <a:rPr lang="en-US" smtClean="0"/>
              <a:t>1/7/17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F270C0-C7DC-4B4C-8145-AB8DD9F14162}" type="slidenum">
              <a:rPr lang="en-US" smtClean="0"/>
              <a:t>‹#›</a:t>
            </a:fld>
            <a:endParaRPr lang="en-US"/>
          </a:p>
        </p:txBody>
      </p:sp>
    </p:spTree>
    <p:extLst>
      <p:ext uri="{BB962C8B-B14F-4D97-AF65-F5344CB8AC3E}">
        <p14:creationId xmlns:p14="http://schemas.microsoft.com/office/powerpoint/2010/main" val="22155835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7FDA78D-F215-42DF-9B83-6796C1E09096}" type="datetimeFigureOut">
              <a:rPr lang="en-US" smtClean="0"/>
              <a:t>1/7/17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F270C0-C7DC-4B4C-8145-AB8DD9F14162}" type="slidenum">
              <a:rPr lang="en-US" smtClean="0"/>
              <a:t>‹#›</a:t>
            </a:fld>
            <a:endParaRPr lang="en-US"/>
          </a:p>
        </p:txBody>
      </p:sp>
    </p:spTree>
    <p:extLst>
      <p:ext uri="{BB962C8B-B14F-4D97-AF65-F5344CB8AC3E}">
        <p14:creationId xmlns:p14="http://schemas.microsoft.com/office/powerpoint/2010/main" val="34934291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7FDA78D-F215-42DF-9B83-6796C1E09096}" type="datetimeFigureOut">
              <a:rPr lang="en-US" smtClean="0"/>
              <a:t>1/7/17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F270C0-C7DC-4B4C-8145-AB8DD9F14162}" type="slidenum">
              <a:rPr lang="en-US" smtClean="0"/>
              <a:t>‹#›</a:t>
            </a:fld>
            <a:endParaRPr lang="en-US"/>
          </a:p>
        </p:txBody>
      </p:sp>
    </p:spTree>
    <p:extLst>
      <p:ext uri="{BB962C8B-B14F-4D97-AF65-F5344CB8AC3E}">
        <p14:creationId xmlns:p14="http://schemas.microsoft.com/office/powerpoint/2010/main" val="38704053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7FDA78D-F215-42DF-9B83-6796C1E09096}" type="datetimeFigureOut">
              <a:rPr lang="en-US" smtClean="0"/>
              <a:t>1/7/17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8F270C0-C7DC-4B4C-8145-AB8DD9F14162}" type="slidenum">
              <a:rPr lang="en-US" smtClean="0"/>
              <a:t>‹#›</a:t>
            </a:fld>
            <a:endParaRPr lang="en-US"/>
          </a:p>
        </p:txBody>
      </p:sp>
    </p:spTree>
    <p:extLst>
      <p:ext uri="{BB962C8B-B14F-4D97-AF65-F5344CB8AC3E}">
        <p14:creationId xmlns:p14="http://schemas.microsoft.com/office/powerpoint/2010/main" val="11481973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7FDA78D-F215-42DF-9B83-6796C1E09096}" type="datetimeFigureOut">
              <a:rPr lang="en-US" smtClean="0"/>
              <a:t>1/7/17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8F270C0-C7DC-4B4C-8145-AB8DD9F14162}" type="slidenum">
              <a:rPr lang="en-US" smtClean="0"/>
              <a:t>‹#›</a:t>
            </a:fld>
            <a:endParaRPr lang="en-US"/>
          </a:p>
        </p:txBody>
      </p:sp>
    </p:spTree>
    <p:extLst>
      <p:ext uri="{BB962C8B-B14F-4D97-AF65-F5344CB8AC3E}">
        <p14:creationId xmlns:p14="http://schemas.microsoft.com/office/powerpoint/2010/main" val="257020944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FDA78D-F215-42DF-9B83-6796C1E09096}" type="datetimeFigureOut">
              <a:rPr lang="en-US" smtClean="0"/>
              <a:t>1/7/17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8F270C0-C7DC-4B4C-8145-AB8DD9F14162}" type="slidenum">
              <a:rPr lang="en-US" smtClean="0"/>
              <a:t>‹#›</a:t>
            </a:fld>
            <a:endParaRPr lang="en-US"/>
          </a:p>
        </p:txBody>
      </p:sp>
    </p:spTree>
    <p:extLst>
      <p:ext uri="{BB962C8B-B14F-4D97-AF65-F5344CB8AC3E}">
        <p14:creationId xmlns:p14="http://schemas.microsoft.com/office/powerpoint/2010/main" val="168329490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7FDA78D-F215-42DF-9B83-6796C1E09096}" type="datetimeFigureOut">
              <a:rPr lang="en-US" smtClean="0"/>
              <a:t>1/7/17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F270C0-C7DC-4B4C-8145-AB8DD9F14162}" type="slidenum">
              <a:rPr lang="en-US" smtClean="0"/>
              <a:t>‹#›</a:t>
            </a:fld>
            <a:endParaRPr lang="en-US"/>
          </a:p>
        </p:txBody>
      </p:sp>
    </p:spTree>
    <p:extLst>
      <p:ext uri="{BB962C8B-B14F-4D97-AF65-F5344CB8AC3E}">
        <p14:creationId xmlns:p14="http://schemas.microsoft.com/office/powerpoint/2010/main" val="36756600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cxnSp>
        <p:nvCxnSpPr>
          <p:cNvPr id="8" name="Straight Connector 7"/>
          <p:cNvCxnSpPr/>
          <p:nvPr userDrawn="1"/>
        </p:nvCxnSpPr>
        <p:spPr>
          <a:xfrm>
            <a:off x="457200" y="1293970"/>
            <a:ext cx="82296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5F0CF78-BAF2-4139-91F3-215362EF2725}" type="datetimeFigureOut">
              <a:rPr lang="en-US" smtClean="0"/>
              <a:t>1/7/17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199840-EED6-4E7F-ABD0-291243E0C4FC}" type="slidenum">
              <a:rPr lang="en-US" smtClean="0"/>
              <a:t>‹#›</a:t>
            </a:fld>
            <a:endParaRPr lang="en-US"/>
          </a:p>
        </p:txBody>
      </p:sp>
    </p:spTree>
    <p:extLst>
      <p:ext uri="{BB962C8B-B14F-4D97-AF65-F5344CB8AC3E}">
        <p14:creationId xmlns:p14="http://schemas.microsoft.com/office/powerpoint/2010/main" val="418784984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7FDA78D-F215-42DF-9B83-6796C1E09096}" type="datetimeFigureOut">
              <a:rPr lang="en-US" smtClean="0"/>
              <a:t>1/7/17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F270C0-C7DC-4B4C-8145-AB8DD9F14162}" type="slidenum">
              <a:rPr lang="en-US" smtClean="0"/>
              <a:t>‹#›</a:t>
            </a:fld>
            <a:endParaRPr lang="en-US"/>
          </a:p>
        </p:txBody>
      </p:sp>
    </p:spTree>
    <p:extLst>
      <p:ext uri="{BB962C8B-B14F-4D97-AF65-F5344CB8AC3E}">
        <p14:creationId xmlns:p14="http://schemas.microsoft.com/office/powerpoint/2010/main" val="31803955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7FDA78D-F215-42DF-9B83-6796C1E09096}" type="datetimeFigureOut">
              <a:rPr lang="en-US" smtClean="0"/>
              <a:t>1/7/17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F270C0-C7DC-4B4C-8145-AB8DD9F14162}" type="slidenum">
              <a:rPr lang="en-US" smtClean="0"/>
              <a:t>‹#›</a:t>
            </a:fld>
            <a:endParaRPr lang="en-US"/>
          </a:p>
        </p:txBody>
      </p:sp>
    </p:spTree>
    <p:extLst>
      <p:ext uri="{BB962C8B-B14F-4D97-AF65-F5344CB8AC3E}">
        <p14:creationId xmlns:p14="http://schemas.microsoft.com/office/powerpoint/2010/main" val="142621033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7FDA78D-F215-42DF-9B83-6796C1E09096}" type="datetimeFigureOut">
              <a:rPr lang="en-US" smtClean="0"/>
              <a:t>1/7/17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F270C0-C7DC-4B4C-8145-AB8DD9F14162}" type="slidenum">
              <a:rPr lang="en-US" smtClean="0"/>
              <a:t>‹#›</a:t>
            </a:fld>
            <a:endParaRPr lang="en-US"/>
          </a:p>
        </p:txBody>
      </p:sp>
    </p:spTree>
    <p:extLst>
      <p:ext uri="{BB962C8B-B14F-4D97-AF65-F5344CB8AC3E}">
        <p14:creationId xmlns:p14="http://schemas.microsoft.com/office/powerpoint/2010/main" val="24851948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F0CF78-BAF2-4139-91F3-215362EF2725}" type="datetimeFigureOut">
              <a:rPr lang="en-US" smtClean="0"/>
              <a:t>1/7/17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199840-EED6-4E7F-ABD0-291243E0C4FC}" type="slidenum">
              <a:rPr lang="en-US" smtClean="0"/>
              <a:t>‹#›</a:t>
            </a:fld>
            <a:endParaRPr lang="en-US"/>
          </a:p>
        </p:txBody>
      </p:sp>
    </p:spTree>
    <p:extLst>
      <p:ext uri="{BB962C8B-B14F-4D97-AF65-F5344CB8AC3E}">
        <p14:creationId xmlns:p14="http://schemas.microsoft.com/office/powerpoint/2010/main" val="14062826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5F0CF78-BAF2-4139-91F3-215362EF2725}" type="datetimeFigureOut">
              <a:rPr lang="en-US" smtClean="0"/>
              <a:t>1/7/17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199840-EED6-4E7F-ABD0-291243E0C4FC}" type="slidenum">
              <a:rPr lang="en-US" smtClean="0"/>
              <a:t>‹#›</a:t>
            </a:fld>
            <a:endParaRPr lang="en-US"/>
          </a:p>
        </p:txBody>
      </p:sp>
    </p:spTree>
    <p:extLst>
      <p:ext uri="{BB962C8B-B14F-4D97-AF65-F5344CB8AC3E}">
        <p14:creationId xmlns:p14="http://schemas.microsoft.com/office/powerpoint/2010/main" val="26279938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5F0CF78-BAF2-4139-91F3-215362EF2725}" type="datetimeFigureOut">
              <a:rPr lang="en-US" smtClean="0"/>
              <a:t>1/7/17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C199840-EED6-4E7F-ABD0-291243E0C4FC}" type="slidenum">
              <a:rPr lang="en-US" smtClean="0"/>
              <a:t>‹#›</a:t>
            </a:fld>
            <a:endParaRPr lang="en-US"/>
          </a:p>
        </p:txBody>
      </p:sp>
    </p:spTree>
    <p:extLst>
      <p:ext uri="{BB962C8B-B14F-4D97-AF65-F5344CB8AC3E}">
        <p14:creationId xmlns:p14="http://schemas.microsoft.com/office/powerpoint/2010/main" val="40075065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5F0CF78-BAF2-4139-91F3-215362EF2725}" type="datetimeFigureOut">
              <a:rPr lang="en-US" smtClean="0"/>
              <a:t>1/7/17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C199840-EED6-4E7F-ABD0-291243E0C4FC}" type="slidenum">
              <a:rPr lang="en-US" smtClean="0"/>
              <a:t>‹#›</a:t>
            </a:fld>
            <a:endParaRPr lang="en-US"/>
          </a:p>
        </p:txBody>
      </p:sp>
    </p:spTree>
    <p:extLst>
      <p:ext uri="{BB962C8B-B14F-4D97-AF65-F5344CB8AC3E}">
        <p14:creationId xmlns:p14="http://schemas.microsoft.com/office/powerpoint/2010/main" val="17802954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F0CF78-BAF2-4139-91F3-215362EF2725}" type="datetimeFigureOut">
              <a:rPr lang="en-US" smtClean="0"/>
              <a:t>1/7/17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C199840-EED6-4E7F-ABD0-291243E0C4FC}" type="slidenum">
              <a:rPr lang="en-US" smtClean="0"/>
              <a:t>‹#›</a:t>
            </a:fld>
            <a:endParaRPr lang="en-US"/>
          </a:p>
        </p:txBody>
      </p:sp>
    </p:spTree>
    <p:extLst>
      <p:ext uri="{BB962C8B-B14F-4D97-AF65-F5344CB8AC3E}">
        <p14:creationId xmlns:p14="http://schemas.microsoft.com/office/powerpoint/2010/main" val="1355645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F0CF78-BAF2-4139-91F3-215362EF2725}" type="datetimeFigureOut">
              <a:rPr lang="en-US" smtClean="0"/>
              <a:t>1/7/17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199840-EED6-4E7F-ABD0-291243E0C4FC}" type="slidenum">
              <a:rPr lang="en-US" smtClean="0"/>
              <a:t>‹#›</a:t>
            </a:fld>
            <a:endParaRPr lang="en-US"/>
          </a:p>
        </p:txBody>
      </p:sp>
    </p:spTree>
    <p:extLst>
      <p:ext uri="{BB962C8B-B14F-4D97-AF65-F5344CB8AC3E}">
        <p14:creationId xmlns:p14="http://schemas.microsoft.com/office/powerpoint/2010/main" val="17885287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F0CF78-BAF2-4139-91F3-215362EF2725}" type="datetimeFigureOut">
              <a:rPr lang="en-US" smtClean="0"/>
              <a:t>1/7/17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199840-EED6-4E7F-ABD0-291243E0C4FC}" type="slidenum">
              <a:rPr lang="en-US" smtClean="0"/>
              <a:t>‹#›</a:t>
            </a:fld>
            <a:endParaRPr lang="en-US"/>
          </a:p>
        </p:txBody>
      </p:sp>
    </p:spTree>
    <p:extLst>
      <p:ext uri="{BB962C8B-B14F-4D97-AF65-F5344CB8AC3E}">
        <p14:creationId xmlns:p14="http://schemas.microsoft.com/office/powerpoint/2010/main" val="373481230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2" Type="http://schemas.openxmlformats.org/officeDocument/2006/relationships/theme" Target="../theme/theme2.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lt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5F0CF78-BAF2-4139-91F3-215362EF2725}" type="datetimeFigureOut">
              <a:rPr lang="en-US" smtClean="0"/>
              <a:t>1/7/17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C199840-EED6-4E7F-ABD0-291243E0C4FC}" type="slidenum">
              <a:rPr lang="en-US" smtClean="0"/>
              <a:t>‹#›</a:t>
            </a:fld>
            <a:endParaRPr lang="en-US"/>
          </a:p>
        </p:txBody>
      </p:sp>
      <p:sp>
        <p:nvSpPr>
          <p:cNvPr id="11" name="Rectangle 10"/>
          <p:cNvSpPr/>
          <p:nvPr userDrawn="1"/>
        </p:nvSpPr>
        <p:spPr>
          <a:xfrm>
            <a:off x="0" y="0"/>
            <a:ext cx="9144000" cy="365760"/>
          </a:xfrm>
          <a:prstGeom prst="rect">
            <a:avLst/>
          </a:prstGeom>
          <a:solidFill>
            <a:srgbClr val="0032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userDrawn="1"/>
        </p:nvPicPr>
        <p:blipFill>
          <a:blip r:embed="rId13"/>
          <a:stretch>
            <a:fillRect/>
          </a:stretch>
        </p:blipFill>
        <p:spPr>
          <a:xfrm>
            <a:off x="6578550" y="62508"/>
            <a:ext cx="2143379" cy="248989"/>
          </a:xfrm>
          <a:prstGeom prst="rect">
            <a:avLst/>
          </a:prstGeom>
        </p:spPr>
      </p:pic>
      <p:sp>
        <p:nvSpPr>
          <p:cNvPr id="15" name="Rectangle 14"/>
          <p:cNvSpPr/>
          <p:nvPr userDrawn="1"/>
        </p:nvSpPr>
        <p:spPr>
          <a:xfrm>
            <a:off x="0" y="6779932"/>
            <a:ext cx="9144000" cy="91440"/>
          </a:xfrm>
          <a:prstGeom prst="rect">
            <a:avLst/>
          </a:prstGeom>
          <a:solidFill>
            <a:srgbClr val="0032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455591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7FDA78D-F215-42DF-9B83-6796C1E09096}" type="datetimeFigureOut">
              <a:rPr lang="en-US" smtClean="0"/>
              <a:t>1/7/17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8F270C0-C7DC-4B4C-8145-AB8DD9F14162}" type="slidenum">
              <a:rPr lang="en-US" smtClean="0"/>
              <a:t>‹#›</a:t>
            </a:fld>
            <a:endParaRPr lang="en-US"/>
          </a:p>
        </p:txBody>
      </p:sp>
      <p:sp>
        <p:nvSpPr>
          <p:cNvPr id="9" name="Rectangle 8"/>
          <p:cNvSpPr/>
          <p:nvPr userDrawn="1"/>
        </p:nvSpPr>
        <p:spPr>
          <a:xfrm>
            <a:off x="0" y="6779932"/>
            <a:ext cx="9144000" cy="91440"/>
          </a:xfrm>
          <a:prstGeom prst="rect">
            <a:avLst/>
          </a:prstGeom>
          <a:solidFill>
            <a:srgbClr val="0032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0" y="0"/>
            <a:ext cx="9144000" cy="365760"/>
          </a:xfrm>
          <a:prstGeom prst="rect">
            <a:avLst/>
          </a:prstGeom>
          <a:solidFill>
            <a:srgbClr val="0032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1920181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2.png"/><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image" Target="../media/image1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1752600"/>
            <a:ext cx="7772400" cy="900546"/>
          </a:xfrm>
        </p:spPr>
        <p:txBody>
          <a:bodyPr>
            <a:normAutofit/>
          </a:bodyPr>
          <a:lstStyle/>
          <a:p>
            <a:r>
              <a:rPr lang="en-US" dirty="0" smtClean="0"/>
              <a:t>Detection in Visual Search</a:t>
            </a:r>
            <a:endParaRPr lang="en-US" dirty="0"/>
          </a:p>
        </p:txBody>
      </p:sp>
      <p:sp>
        <p:nvSpPr>
          <p:cNvPr id="5" name="Subtitle 1"/>
          <p:cNvSpPr>
            <a:spLocks noGrp="1"/>
          </p:cNvSpPr>
          <p:nvPr>
            <p:ph type="subTitle" idx="1"/>
          </p:nvPr>
        </p:nvSpPr>
        <p:spPr/>
        <p:txBody>
          <a:bodyPr/>
          <a:lstStyle/>
          <a:p>
            <a:endParaRPr lang="en-US" dirty="0"/>
          </a:p>
        </p:txBody>
      </p:sp>
      <p:pic>
        <p:nvPicPr>
          <p:cNvPr id="6" name="Picture 5"/>
          <p:cNvPicPr>
            <a:picLocks noChangeAspect="1"/>
          </p:cNvPicPr>
          <p:nvPr/>
        </p:nvPicPr>
        <p:blipFill>
          <a:blip r:embed="rId3"/>
          <a:stretch>
            <a:fillRect/>
          </a:stretch>
        </p:blipFill>
        <p:spPr>
          <a:xfrm>
            <a:off x="4350326" y="5831663"/>
            <a:ext cx="4244553" cy="493075"/>
          </a:xfrm>
          <a:prstGeom prst="rect">
            <a:avLst/>
          </a:prstGeom>
        </p:spPr>
      </p:pic>
    </p:spTree>
    <p:extLst>
      <p:ext uri="{BB962C8B-B14F-4D97-AF65-F5344CB8AC3E}">
        <p14:creationId xmlns:p14="http://schemas.microsoft.com/office/powerpoint/2010/main" val="2742512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Both Hue and Shape</a:t>
            </a:r>
            <a:endParaRPr lang="en-US" dirty="0"/>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3"/>
          <a:stretch>
            <a:fillRect/>
          </a:stretch>
        </p:blipFill>
        <p:spPr>
          <a:xfrm>
            <a:off x="1000125" y="2133600"/>
            <a:ext cx="2959100" cy="2908300"/>
          </a:xfrm>
          <a:prstGeom prst="rect">
            <a:avLst/>
          </a:prstGeom>
        </p:spPr>
      </p:pic>
      <p:pic>
        <p:nvPicPr>
          <p:cNvPr id="5" name="Picture 4"/>
          <p:cNvPicPr>
            <a:picLocks noChangeAspect="1"/>
          </p:cNvPicPr>
          <p:nvPr/>
        </p:nvPicPr>
        <p:blipFill>
          <a:blip r:embed="rId4"/>
          <a:stretch>
            <a:fillRect/>
          </a:stretch>
        </p:blipFill>
        <p:spPr>
          <a:xfrm>
            <a:off x="5219700" y="2133600"/>
            <a:ext cx="2959100" cy="2908300"/>
          </a:xfrm>
          <a:prstGeom prst="rect">
            <a:avLst/>
          </a:prstGeom>
        </p:spPr>
      </p:pic>
      <p:sp>
        <p:nvSpPr>
          <p:cNvPr id="6" name="TextBox 5"/>
          <p:cNvSpPr txBox="1"/>
          <p:nvPr/>
        </p:nvSpPr>
        <p:spPr>
          <a:xfrm>
            <a:off x="2971800" y="5867400"/>
            <a:ext cx="5932596" cy="646331"/>
          </a:xfrm>
          <a:prstGeom prst="rect">
            <a:avLst/>
          </a:prstGeom>
          <a:noFill/>
        </p:spPr>
        <p:txBody>
          <a:bodyPr wrap="none" rtlCol="0">
            <a:spAutoFit/>
          </a:bodyPr>
          <a:lstStyle/>
          <a:p>
            <a:r>
              <a:rPr lang="en-US" dirty="0"/>
              <a:t>Diagram </a:t>
            </a:r>
            <a:r>
              <a:rPr lang="en-US" dirty="0" smtClean="0"/>
              <a:t>Healey</a:t>
            </a:r>
          </a:p>
          <a:p>
            <a:r>
              <a:rPr lang="en-US" dirty="0" smtClean="0"/>
              <a:t> </a:t>
            </a:r>
            <a:r>
              <a:rPr lang="en-US" dirty="0"/>
              <a:t>https://www.csc2.ncsu.edu/faculty/</a:t>
            </a:r>
            <a:r>
              <a:rPr lang="en-US" dirty="0" err="1"/>
              <a:t>healey</a:t>
            </a:r>
            <a:r>
              <a:rPr lang="en-US" dirty="0"/>
              <a:t>/PP/</a:t>
            </a:r>
            <a:r>
              <a:rPr lang="en-US" dirty="0" err="1"/>
              <a:t>index.html</a:t>
            </a:r>
            <a:endParaRPr lang="en-US" dirty="0"/>
          </a:p>
        </p:txBody>
      </p:sp>
    </p:spTree>
    <p:extLst>
      <p:ext uri="{BB962C8B-B14F-4D97-AF65-F5344CB8AC3E}">
        <p14:creationId xmlns:p14="http://schemas.microsoft.com/office/powerpoint/2010/main" val="106102736"/>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Picture 3" descr="Screen Shot 2017-01-07 at 10.09.40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81200" y="609600"/>
            <a:ext cx="5295900" cy="5842000"/>
          </a:xfrm>
          <a:prstGeom prst="rect">
            <a:avLst/>
          </a:prstGeom>
        </p:spPr>
      </p:pic>
      <p:sp>
        <p:nvSpPr>
          <p:cNvPr id="5" name="TextBox 4"/>
          <p:cNvSpPr txBox="1"/>
          <p:nvPr/>
        </p:nvSpPr>
        <p:spPr>
          <a:xfrm>
            <a:off x="6934200" y="6248400"/>
            <a:ext cx="1369373" cy="369332"/>
          </a:xfrm>
          <a:prstGeom prst="rect">
            <a:avLst/>
          </a:prstGeom>
          <a:noFill/>
        </p:spPr>
        <p:txBody>
          <a:bodyPr wrap="none" rtlCol="0">
            <a:spAutoFit/>
          </a:bodyPr>
          <a:lstStyle/>
          <a:p>
            <a:r>
              <a:rPr lang="en-US" dirty="0" smtClean="0"/>
              <a:t>Ware, 1999</a:t>
            </a:r>
            <a:endParaRPr lang="en-US" dirty="0"/>
          </a:p>
        </p:txBody>
      </p:sp>
    </p:spTree>
    <p:extLst>
      <p:ext uri="{BB962C8B-B14F-4D97-AF65-F5344CB8AC3E}">
        <p14:creationId xmlns:p14="http://schemas.microsoft.com/office/powerpoint/2010/main" val="34723449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Preattentive</a:t>
            </a:r>
            <a:r>
              <a:rPr lang="en-US" dirty="0" smtClean="0"/>
              <a:t> Attributes [redo slide]</a:t>
            </a:r>
            <a:endParaRPr lang="en-US" dirty="0"/>
          </a:p>
        </p:txBody>
      </p:sp>
      <p:sp>
        <p:nvSpPr>
          <p:cNvPr id="3" name="Content Placeholder 2"/>
          <p:cNvSpPr>
            <a:spLocks noGrp="1"/>
          </p:cNvSpPr>
          <p:nvPr>
            <p:ph idx="1"/>
          </p:nvPr>
        </p:nvSpPr>
        <p:spPr>
          <a:xfrm>
            <a:off x="457200" y="1435250"/>
            <a:ext cx="3829050" cy="5030987"/>
          </a:xfrm>
        </p:spPr>
        <p:txBody>
          <a:bodyPr>
            <a:normAutofit fontScale="92500" lnSpcReduction="10000"/>
          </a:bodyPr>
          <a:lstStyle/>
          <a:p>
            <a:pPr lvl="0"/>
            <a:r>
              <a:rPr lang="en-US" sz="2800" dirty="0" smtClean="0"/>
              <a:t>hue</a:t>
            </a:r>
          </a:p>
          <a:p>
            <a:pPr lvl="0"/>
            <a:r>
              <a:rPr lang="en-US" sz="2800" dirty="0" smtClean="0"/>
              <a:t>Shape</a:t>
            </a:r>
          </a:p>
          <a:p>
            <a:pPr lvl="0"/>
            <a:r>
              <a:rPr lang="en-US" sz="2800" dirty="0"/>
              <a:t>o</a:t>
            </a:r>
            <a:r>
              <a:rPr lang="en-US" sz="2800" dirty="0" smtClean="0"/>
              <a:t>rientation</a:t>
            </a:r>
          </a:p>
          <a:p>
            <a:pPr lvl="0"/>
            <a:r>
              <a:rPr lang="en-US" sz="2800" dirty="0" smtClean="0"/>
              <a:t>Curvature</a:t>
            </a:r>
          </a:p>
          <a:p>
            <a:r>
              <a:rPr lang="en-US" sz="2800" dirty="0"/>
              <a:t>i</a:t>
            </a:r>
            <a:r>
              <a:rPr lang="en-US" sz="2800" dirty="0" smtClean="0"/>
              <a:t>ntersection</a:t>
            </a:r>
          </a:p>
          <a:p>
            <a:pPr lvl="0"/>
            <a:r>
              <a:rPr lang="en-US" sz="2800" dirty="0" smtClean="0"/>
              <a:t>length</a:t>
            </a:r>
          </a:p>
          <a:p>
            <a:pPr lvl="0"/>
            <a:r>
              <a:rPr lang="en-US" sz="2800" dirty="0" smtClean="0"/>
              <a:t>width</a:t>
            </a:r>
          </a:p>
          <a:p>
            <a:pPr lvl="0"/>
            <a:r>
              <a:rPr lang="en-US" sz="2800" dirty="0" smtClean="0"/>
              <a:t>closure</a:t>
            </a:r>
          </a:p>
          <a:p>
            <a:pPr lvl="0"/>
            <a:r>
              <a:rPr lang="en-US" sz="2800" dirty="0" smtClean="0"/>
              <a:t>size</a:t>
            </a:r>
          </a:p>
          <a:p>
            <a:pPr lvl="0"/>
            <a:r>
              <a:rPr lang="en-US" sz="2800" dirty="0" smtClean="0"/>
              <a:t>density</a:t>
            </a:r>
          </a:p>
          <a:p>
            <a:pPr lvl="0"/>
            <a:r>
              <a:rPr lang="en-US" sz="2800" dirty="0" smtClean="0"/>
              <a:t>color intensity</a:t>
            </a:r>
          </a:p>
        </p:txBody>
      </p:sp>
      <p:sp>
        <p:nvSpPr>
          <p:cNvPr id="5" name="Content Placeholder 2"/>
          <p:cNvSpPr txBox="1">
            <a:spLocks/>
          </p:cNvSpPr>
          <p:nvPr/>
        </p:nvSpPr>
        <p:spPr>
          <a:xfrm>
            <a:off x="4857750" y="1435250"/>
            <a:ext cx="3829050" cy="5030987"/>
          </a:xfrm>
          <a:prstGeom prst="rect">
            <a:avLst/>
          </a:prstGeom>
        </p:spPr>
        <p:txBody>
          <a:bodyPr vert="horz" lIns="91440" tIns="45720" rIns="91440" bIns="45720" rtlCol="0">
            <a:noAutofit/>
          </a:bodyPr>
          <a:lstStyle/>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r>
              <a:rPr kumimoji="0" lang="en-US" sz="2800" b="0" i="0" u="none" strike="noStrike" kern="1200" cap="none" spc="0" normalizeH="0" baseline="0" noProof="0" dirty="0" smtClean="0">
                <a:ln>
                  <a:noFill/>
                </a:ln>
                <a:solidFill>
                  <a:schemeClr val="tx1"/>
                </a:solidFill>
                <a:effectLst/>
                <a:uLnTx/>
                <a:uFillTx/>
                <a:latin typeface="+mn-lt"/>
                <a:ea typeface="+mn-ea"/>
                <a:cs typeface="+mn-cs"/>
              </a:rPr>
              <a:t>Terminators (Ts)</a:t>
            </a:r>
          </a:p>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r>
              <a:rPr kumimoji="0" lang="en-US" sz="2800" b="0" i="0" u="none" strike="noStrike" kern="1200" cap="none" spc="0" normalizeH="0" baseline="0" noProof="0" dirty="0" smtClean="0">
                <a:ln>
                  <a:noFill/>
                </a:ln>
                <a:solidFill>
                  <a:schemeClr val="tx1"/>
                </a:solidFill>
                <a:effectLst/>
                <a:uLnTx/>
                <a:uFillTx/>
                <a:latin typeface="+mn-lt"/>
                <a:ea typeface="+mn-ea"/>
                <a:cs typeface="+mn-cs"/>
              </a:rPr>
              <a:t>3D depth</a:t>
            </a:r>
            <a:r>
              <a:rPr kumimoji="0" lang="en-US" sz="2800" b="0" i="0" u="none" strike="noStrike" kern="1200" cap="none" spc="0" normalizeH="0" noProof="0" dirty="0" smtClean="0">
                <a:ln>
                  <a:noFill/>
                </a:ln>
                <a:solidFill>
                  <a:schemeClr val="tx1"/>
                </a:solidFill>
                <a:effectLst/>
                <a:uLnTx/>
                <a:uFillTx/>
                <a:latin typeface="+mn-lt"/>
                <a:ea typeface="+mn-ea"/>
                <a:cs typeface="+mn-cs"/>
              </a:rPr>
              <a:t> cues</a:t>
            </a:r>
          </a:p>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r>
              <a:rPr lang="en-US" sz="2800" dirty="0" smtClean="0"/>
              <a:t>stereoscopic depth</a:t>
            </a:r>
          </a:p>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r>
              <a:rPr kumimoji="0" lang="en-US" sz="2800" b="0" i="0" u="none" strike="noStrike" kern="1200" cap="none" spc="0" normalizeH="0" noProof="0" dirty="0" smtClean="0">
                <a:ln>
                  <a:noFill/>
                </a:ln>
                <a:solidFill>
                  <a:schemeClr val="tx1"/>
                </a:solidFill>
                <a:effectLst/>
                <a:uLnTx/>
                <a:uFillTx/>
                <a:latin typeface="+mn-lt"/>
                <a:ea typeface="+mn-ea"/>
                <a:cs typeface="+mn-cs"/>
              </a:rPr>
              <a:t>3D orientation</a:t>
            </a:r>
          </a:p>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r>
              <a:rPr lang="en-US" sz="2800" dirty="0"/>
              <a:t>l</a:t>
            </a:r>
            <a:r>
              <a:rPr lang="en-US" sz="2800" baseline="0" dirty="0" smtClean="0"/>
              <a:t>ighting</a:t>
            </a:r>
            <a:r>
              <a:rPr lang="en-US" sz="2800" dirty="0" smtClean="0"/>
              <a:t> direction</a:t>
            </a:r>
          </a:p>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r>
              <a:rPr kumimoji="0" lang="en-US" sz="2800" b="0" i="0" u="none" strike="noStrike" kern="1200" cap="none" spc="0" normalizeH="0" baseline="0" noProof="0" dirty="0" smtClean="0">
                <a:ln>
                  <a:noFill/>
                </a:ln>
                <a:solidFill>
                  <a:schemeClr val="tx1"/>
                </a:solidFill>
                <a:effectLst/>
                <a:uLnTx/>
                <a:uFillTx/>
                <a:latin typeface="+mn-lt"/>
                <a:ea typeface="+mn-ea"/>
                <a:cs typeface="+mn-cs"/>
              </a:rPr>
              <a:t>flicker</a:t>
            </a:r>
          </a:p>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r>
              <a:rPr kumimoji="0" lang="en-US" sz="2800" b="0" i="0" u="none" strike="noStrike" kern="1200" cap="none" spc="0" normalizeH="0" baseline="0" noProof="0" dirty="0" smtClean="0">
                <a:ln>
                  <a:noFill/>
                </a:ln>
                <a:solidFill>
                  <a:schemeClr val="tx1"/>
                </a:solidFill>
                <a:effectLst/>
                <a:uLnTx/>
                <a:uFillTx/>
                <a:latin typeface="+mn-lt"/>
                <a:ea typeface="+mn-ea"/>
                <a:cs typeface="+mn-cs"/>
              </a:rPr>
              <a:t>direction of motion</a:t>
            </a:r>
          </a:p>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r>
              <a:rPr lang="en-US" sz="2800" dirty="0" smtClean="0"/>
              <a:t>velocity of motion</a:t>
            </a:r>
          </a:p>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r>
              <a:rPr kumimoji="0" lang="en-US" sz="2800" b="0" i="0" u="none" strike="noStrike" kern="1200" cap="none" spc="0" normalizeH="0" baseline="0" noProof="0" dirty="0" smtClean="0">
                <a:ln>
                  <a:noFill/>
                </a:ln>
                <a:solidFill>
                  <a:schemeClr val="tx1"/>
                </a:solidFill>
                <a:effectLst/>
                <a:uLnTx/>
                <a:uFillTx/>
                <a:latin typeface="+mn-lt"/>
                <a:ea typeface="+mn-ea"/>
                <a:cs typeface="+mn-cs"/>
              </a:rPr>
              <a:t>number estimation</a:t>
            </a:r>
          </a:p>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r>
              <a:rPr lang="en-US" sz="2800" dirty="0" smtClean="0"/>
              <a:t>Artistic properties</a:t>
            </a:r>
            <a:endParaRPr kumimoji="0" lang="en-US" sz="2800" b="0" i="0" u="none" strike="noStrike" kern="1200" cap="none" spc="0" normalizeH="0" baseline="0" noProof="0" dirty="0" smtClean="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2929622572"/>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 Integration</a:t>
            </a:r>
            <a:endParaRPr lang="en-US" dirty="0"/>
          </a:p>
        </p:txBody>
      </p:sp>
      <p:pic>
        <p:nvPicPr>
          <p:cNvPr id="5" name="Picture 4" descr="Screen Shot 2017-01-07 at 8.00.17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37217" y="1988961"/>
            <a:ext cx="5930900" cy="2908300"/>
          </a:xfrm>
          <a:prstGeom prst="rect">
            <a:avLst/>
          </a:prstGeom>
        </p:spPr>
      </p:pic>
      <p:sp>
        <p:nvSpPr>
          <p:cNvPr id="6" name="Content Placeholder 5"/>
          <p:cNvSpPr>
            <a:spLocks noGrp="1"/>
          </p:cNvSpPr>
          <p:nvPr>
            <p:ph idx="1"/>
          </p:nvPr>
        </p:nvSpPr>
        <p:spPr/>
        <p:txBody>
          <a:bodyPr/>
          <a:lstStyle/>
          <a:p>
            <a:endParaRPr lang="en-US"/>
          </a:p>
        </p:txBody>
      </p:sp>
      <p:sp>
        <p:nvSpPr>
          <p:cNvPr id="7" name="TextBox 6"/>
          <p:cNvSpPr txBox="1"/>
          <p:nvPr/>
        </p:nvSpPr>
        <p:spPr>
          <a:xfrm>
            <a:off x="2971800" y="5867400"/>
            <a:ext cx="5932596" cy="646331"/>
          </a:xfrm>
          <a:prstGeom prst="rect">
            <a:avLst/>
          </a:prstGeom>
          <a:noFill/>
        </p:spPr>
        <p:txBody>
          <a:bodyPr wrap="none" rtlCol="0">
            <a:spAutoFit/>
          </a:bodyPr>
          <a:lstStyle/>
          <a:p>
            <a:r>
              <a:rPr lang="en-US" dirty="0"/>
              <a:t>Diagram </a:t>
            </a:r>
            <a:r>
              <a:rPr lang="en-US" dirty="0" smtClean="0"/>
              <a:t>Healey</a:t>
            </a:r>
          </a:p>
          <a:p>
            <a:r>
              <a:rPr lang="en-US" dirty="0" smtClean="0"/>
              <a:t> </a:t>
            </a:r>
            <a:r>
              <a:rPr lang="en-US" dirty="0"/>
              <a:t>https://www.csc2.ncsu.edu/faculty/</a:t>
            </a:r>
            <a:r>
              <a:rPr lang="en-US" dirty="0" err="1"/>
              <a:t>healey</a:t>
            </a:r>
            <a:r>
              <a:rPr lang="en-US" dirty="0"/>
              <a:t>/PP/</a:t>
            </a:r>
            <a:r>
              <a:rPr lang="en-US" dirty="0" err="1"/>
              <a:t>index.html</a:t>
            </a:r>
            <a:endParaRPr lang="en-US" dirty="0"/>
          </a:p>
        </p:txBody>
      </p:sp>
    </p:spTree>
    <p:extLst>
      <p:ext uri="{BB962C8B-B14F-4D97-AF65-F5344CB8AC3E}">
        <p14:creationId xmlns:p14="http://schemas.microsoft.com/office/powerpoint/2010/main" val="27527292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Boolean Map Theory</a:t>
            </a:r>
            <a:endParaRPr lang="en-US" dirty="0"/>
          </a:p>
        </p:txBody>
      </p:sp>
      <p:sp>
        <p:nvSpPr>
          <p:cNvPr id="4" name="TextBox 3"/>
          <p:cNvSpPr txBox="1"/>
          <p:nvPr/>
        </p:nvSpPr>
        <p:spPr>
          <a:xfrm>
            <a:off x="2971800" y="5867400"/>
            <a:ext cx="5932596" cy="646331"/>
          </a:xfrm>
          <a:prstGeom prst="rect">
            <a:avLst/>
          </a:prstGeom>
          <a:noFill/>
        </p:spPr>
        <p:txBody>
          <a:bodyPr wrap="none" rtlCol="0">
            <a:spAutoFit/>
          </a:bodyPr>
          <a:lstStyle/>
          <a:p>
            <a:r>
              <a:rPr lang="en-US" dirty="0"/>
              <a:t>Diagram </a:t>
            </a:r>
            <a:r>
              <a:rPr lang="en-US" dirty="0" smtClean="0"/>
              <a:t>Healey</a:t>
            </a:r>
          </a:p>
          <a:p>
            <a:r>
              <a:rPr lang="en-US" dirty="0" smtClean="0"/>
              <a:t> </a:t>
            </a:r>
            <a:r>
              <a:rPr lang="en-US" dirty="0"/>
              <a:t>https://www.csc2.ncsu.edu/faculty/</a:t>
            </a:r>
            <a:r>
              <a:rPr lang="en-US" dirty="0" err="1"/>
              <a:t>healey</a:t>
            </a:r>
            <a:r>
              <a:rPr lang="en-US" dirty="0"/>
              <a:t>/PP/</a:t>
            </a:r>
            <a:r>
              <a:rPr lang="en-US" dirty="0" err="1"/>
              <a:t>index.html</a:t>
            </a:r>
            <a:endParaRPr lang="en-US" dirty="0"/>
          </a:p>
        </p:txBody>
      </p:sp>
      <p:pic>
        <p:nvPicPr>
          <p:cNvPr id="5" name="Picture 4" descr="Screen Shot 2017-01-07 at 8.03.09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981200"/>
            <a:ext cx="9144000" cy="2327363"/>
          </a:xfrm>
          <a:prstGeom prst="rect">
            <a:avLst/>
          </a:prstGeom>
        </p:spPr>
      </p:pic>
    </p:spTree>
    <p:extLst>
      <p:ext uri="{BB962C8B-B14F-4D97-AF65-F5344CB8AC3E}">
        <p14:creationId xmlns:p14="http://schemas.microsoft.com/office/powerpoint/2010/main" val="29338517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creen Shot 2017-01-07 at 8.04.15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452188"/>
            <a:ext cx="9144000" cy="2272212"/>
          </a:xfrm>
          <a:prstGeom prst="rect">
            <a:avLst/>
          </a:prstGeom>
        </p:spPr>
      </p:pic>
      <p:sp>
        <p:nvSpPr>
          <p:cNvPr id="5" name="TextBox 4"/>
          <p:cNvSpPr txBox="1"/>
          <p:nvPr/>
        </p:nvSpPr>
        <p:spPr>
          <a:xfrm>
            <a:off x="2971800" y="5867400"/>
            <a:ext cx="5932596" cy="646331"/>
          </a:xfrm>
          <a:prstGeom prst="rect">
            <a:avLst/>
          </a:prstGeom>
          <a:noFill/>
        </p:spPr>
        <p:txBody>
          <a:bodyPr wrap="none" rtlCol="0">
            <a:spAutoFit/>
          </a:bodyPr>
          <a:lstStyle/>
          <a:p>
            <a:r>
              <a:rPr lang="en-US" dirty="0"/>
              <a:t>Diagram </a:t>
            </a:r>
            <a:r>
              <a:rPr lang="en-US" dirty="0" smtClean="0"/>
              <a:t>Healey</a:t>
            </a:r>
          </a:p>
          <a:p>
            <a:r>
              <a:rPr lang="en-US" dirty="0" smtClean="0"/>
              <a:t> </a:t>
            </a:r>
            <a:r>
              <a:rPr lang="en-US" dirty="0"/>
              <a:t>https://www.csc2.ncsu.edu/faculty/</a:t>
            </a:r>
            <a:r>
              <a:rPr lang="en-US" dirty="0" err="1"/>
              <a:t>healey</a:t>
            </a:r>
            <a:r>
              <a:rPr lang="en-US" dirty="0"/>
              <a:t>/PP/</a:t>
            </a:r>
            <a:r>
              <a:rPr lang="en-US" dirty="0" err="1"/>
              <a:t>index.html</a:t>
            </a:r>
            <a:endParaRPr lang="en-US" dirty="0"/>
          </a:p>
        </p:txBody>
      </p:sp>
      <p:sp>
        <p:nvSpPr>
          <p:cNvPr id="8" name="Title 1"/>
          <p:cNvSpPr>
            <a:spLocks noGrp="1"/>
          </p:cNvSpPr>
          <p:nvPr>
            <p:ph type="title"/>
          </p:nvPr>
        </p:nvSpPr>
        <p:spPr>
          <a:xfrm>
            <a:off x="457200" y="274638"/>
            <a:ext cx="8229600" cy="1143000"/>
          </a:xfrm>
        </p:spPr>
        <p:txBody>
          <a:bodyPr/>
          <a:lstStyle/>
          <a:p>
            <a:r>
              <a:rPr lang="en-US" dirty="0" smtClean="0"/>
              <a:t>Boolean Map Theory</a:t>
            </a:r>
            <a:endParaRPr lang="en-US" dirty="0"/>
          </a:p>
        </p:txBody>
      </p:sp>
    </p:spTree>
    <p:extLst>
      <p:ext uri="{BB962C8B-B14F-4D97-AF65-F5344CB8AC3E}">
        <p14:creationId xmlns:p14="http://schemas.microsoft.com/office/powerpoint/2010/main" val="23677811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Picture 3" descr="Screen Shot 2017-01-07 at 10.02.23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24100" y="2770446"/>
            <a:ext cx="4533900" cy="3594100"/>
          </a:xfrm>
          <a:prstGeom prst="rect">
            <a:avLst/>
          </a:prstGeom>
        </p:spPr>
      </p:pic>
      <p:sp>
        <p:nvSpPr>
          <p:cNvPr id="5" name="Content Placeholder 2"/>
          <p:cNvSpPr>
            <a:spLocks noGrp="1"/>
          </p:cNvSpPr>
          <p:nvPr>
            <p:ph idx="1"/>
          </p:nvPr>
        </p:nvSpPr>
        <p:spPr>
          <a:xfrm>
            <a:off x="457200" y="2179637"/>
            <a:ext cx="8229600" cy="4525963"/>
          </a:xfrm>
        </p:spPr>
        <p:txBody>
          <a:bodyPr/>
          <a:lstStyle/>
          <a:p>
            <a:pPr marL="0" indent="0" algn="ctr">
              <a:buNone/>
            </a:pPr>
            <a:r>
              <a:rPr lang="en-US" dirty="0" smtClean="0"/>
              <a:t>How would you group these?</a:t>
            </a:r>
            <a:endParaRPr lang="en-US" dirty="0"/>
          </a:p>
        </p:txBody>
      </p:sp>
    </p:spTree>
    <p:extLst>
      <p:ext uri="{BB962C8B-B14F-4D97-AF65-F5344CB8AC3E}">
        <p14:creationId xmlns:p14="http://schemas.microsoft.com/office/powerpoint/2010/main" val="38750945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Integral and Separable Dimensions</a:t>
            </a:r>
            <a:endParaRPr lang="en-US" dirty="0"/>
          </a:p>
        </p:txBody>
      </p:sp>
      <p:sp>
        <p:nvSpPr>
          <p:cNvPr id="3" name="Content Placeholder 2"/>
          <p:cNvSpPr>
            <a:spLocks noGrp="1"/>
          </p:cNvSpPr>
          <p:nvPr>
            <p:ph idx="1"/>
          </p:nvPr>
        </p:nvSpPr>
        <p:spPr>
          <a:xfrm>
            <a:off x="609600" y="1600200"/>
            <a:ext cx="2535131" cy="4525963"/>
          </a:xfrm>
        </p:spPr>
        <p:txBody>
          <a:bodyPr>
            <a:normAutofit/>
          </a:bodyPr>
          <a:lstStyle/>
          <a:p>
            <a:pPr algn="r">
              <a:buNone/>
            </a:pPr>
            <a:r>
              <a:rPr lang="en-US" dirty="0" smtClean="0"/>
              <a:t>Integral</a:t>
            </a:r>
          </a:p>
          <a:p>
            <a:pPr algn="r">
              <a:buNone/>
            </a:pPr>
            <a:endParaRPr lang="en-US" dirty="0" smtClean="0"/>
          </a:p>
          <a:p>
            <a:pPr algn="r">
              <a:buNone/>
            </a:pPr>
            <a:endParaRPr lang="en-US" dirty="0" smtClean="0"/>
          </a:p>
          <a:p>
            <a:pPr algn="r">
              <a:buNone/>
            </a:pPr>
            <a:endParaRPr lang="en-US" dirty="0" smtClean="0"/>
          </a:p>
          <a:p>
            <a:pPr algn="r">
              <a:buNone/>
            </a:pPr>
            <a:endParaRPr lang="en-US" dirty="0" smtClean="0"/>
          </a:p>
          <a:p>
            <a:pPr algn="r">
              <a:buNone/>
            </a:pPr>
            <a:endParaRPr lang="en-US" dirty="0" smtClean="0"/>
          </a:p>
          <a:p>
            <a:pPr algn="r">
              <a:buNone/>
            </a:pPr>
            <a:r>
              <a:rPr lang="en-US" dirty="0" smtClean="0"/>
              <a:t>separable</a:t>
            </a:r>
            <a:endParaRPr lang="en-US" dirty="0"/>
          </a:p>
        </p:txBody>
      </p:sp>
      <p:pic>
        <p:nvPicPr>
          <p:cNvPr id="4" name="Picture 3"/>
          <p:cNvPicPr>
            <a:picLocks noChangeAspect="1" noChangeArrowheads="1"/>
          </p:cNvPicPr>
          <p:nvPr/>
        </p:nvPicPr>
        <p:blipFill>
          <a:blip r:embed="rId3"/>
          <a:srcRect l="45000" t="24219" r="38126" b="37500"/>
          <a:stretch>
            <a:fillRect/>
          </a:stretch>
        </p:blipFill>
        <p:spPr bwMode="auto">
          <a:xfrm>
            <a:off x="3417133" y="1325563"/>
            <a:ext cx="2644775" cy="4800600"/>
          </a:xfrm>
          <a:prstGeom prst="rect">
            <a:avLst/>
          </a:prstGeom>
          <a:noFill/>
          <a:ln w="9525">
            <a:noFill/>
            <a:miter lim="800000"/>
            <a:headEnd/>
            <a:tailEnd/>
          </a:ln>
          <a:effectLst/>
        </p:spPr>
      </p:pic>
    </p:spTree>
    <p:extLst>
      <p:ext uri="{BB962C8B-B14F-4D97-AF65-F5344CB8AC3E}">
        <p14:creationId xmlns:p14="http://schemas.microsoft.com/office/powerpoint/2010/main" val="21976099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ischool_logo1_rgb_xlge.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7072" y="2724912"/>
            <a:ext cx="7229856" cy="1408176"/>
          </a:xfrm>
          <a:prstGeom prst="rect">
            <a:avLst/>
          </a:prstGeom>
        </p:spPr>
      </p:pic>
    </p:spTree>
    <p:extLst>
      <p:ext uri="{BB962C8B-B14F-4D97-AF65-F5344CB8AC3E}">
        <p14:creationId xmlns:p14="http://schemas.microsoft.com/office/powerpoint/2010/main" val="2630897101"/>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5" name="Content Placeholder 2"/>
          <p:cNvSpPr>
            <a:spLocks noGrp="1"/>
          </p:cNvSpPr>
          <p:nvPr>
            <p:ph idx="1"/>
          </p:nvPr>
        </p:nvSpPr>
        <p:spPr>
          <a:xfrm>
            <a:off x="457200" y="1600200"/>
            <a:ext cx="8229600" cy="4525963"/>
          </a:xfrm>
        </p:spPr>
        <p:txBody>
          <a:bodyPr/>
          <a:lstStyle/>
          <a:p>
            <a:pPr marL="0" indent="0">
              <a:buNone/>
            </a:pPr>
            <a:endParaRPr lang="en-US" dirty="0" smtClean="0"/>
          </a:p>
          <a:p>
            <a:pPr marL="0" indent="0">
              <a:buNone/>
            </a:pPr>
            <a:endParaRPr lang="en-US" dirty="0"/>
          </a:p>
          <a:p>
            <a:pPr marL="0" indent="0" algn="ctr">
              <a:buNone/>
            </a:pPr>
            <a:r>
              <a:rPr lang="en-US" dirty="0" smtClean="0"/>
              <a:t>Which data features are the focus?</a:t>
            </a:r>
          </a:p>
          <a:p>
            <a:pPr marL="0" indent="0" algn="ctr">
              <a:buNone/>
            </a:pPr>
            <a:endParaRPr lang="en-US" dirty="0"/>
          </a:p>
        </p:txBody>
      </p:sp>
    </p:spTree>
    <p:extLst>
      <p:ext uri="{BB962C8B-B14F-4D97-AF65-F5344CB8AC3E}">
        <p14:creationId xmlns:p14="http://schemas.microsoft.com/office/powerpoint/2010/main" val="10398664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creen Shot 2017-01-07 at 7.13.48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800" y="718508"/>
            <a:ext cx="8839200" cy="6139491"/>
          </a:xfrm>
          <a:prstGeom prst="rect">
            <a:avLst/>
          </a:prstGeom>
        </p:spPr>
      </p:pic>
      <p:sp>
        <p:nvSpPr>
          <p:cNvPr id="5" name="Content Placeholder 2"/>
          <p:cNvSpPr>
            <a:spLocks noGrp="1"/>
          </p:cNvSpPr>
          <p:nvPr>
            <p:ph idx="1"/>
          </p:nvPr>
        </p:nvSpPr>
        <p:spPr>
          <a:xfrm>
            <a:off x="533400" y="1219200"/>
            <a:ext cx="8229600" cy="4525963"/>
          </a:xfrm>
        </p:spPr>
        <p:txBody>
          <a:bodyPr/>
          <a:lstStyle/>
          <a:p>
            <a:pPr marL="0" indent="0">
              <a:buNone/>
            </a:pPr>
            <a:r>
              <a:rPr lang="en-US" dirty="0" smtClean="0"/>
              <a:t>[EXAMPLE IMAGE]</a:t>
            </a:r>
            <a:endParaRPr lang="en-US" dirty="0"/>
          </a:p>
        </p:txBody>
      </p:sp>
    </p:spTree>
    <p:extLst>
      <p:ext uri="{BB962C8B-B14F-4D97-AF65-F5344CB8AC3E}">
        <p14:creationId xmlns:p14="http://schemas.microsoft.com/office/powerpoint/2010/main" val="37137417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lgn="ctr">
              <a:buNone/>
            </a:pPr>
            <a:endParaRPr lang="en-US" dirty="0" smtClean="0"/>
          </a:p>
          <a:p>
            <a:pPr marL="0" indent="0" algn="ctr">
              <a:buNone/>
            </a:pPr>
            <a:r>
              <a:rPr lang="en-US" dirty="0" err="1" smtClean="0"/>
              <a:t>Preattentive</a:t>
            </a:r>
            <a:endParaRPr lang="en-US" dirty="0"/>
          </a:p>
          <a:p>
            <a:pPr marL="0" indent="0" algn="ctr">
              <a:buNone/>
            </a:pPr>
            <a:r>
              <a:rPr lang="en-US" dirty="0" smtClean="0"/>
              <a:t> </a:t>
            </a:r>
          </a:p>
          <a:p>
            <a:pPr marL="0" indent="0" algn="ctr">
              <a:buNone/>
            </a:pPr>
            <a:r>
              <a:rPr lang="en-US" dirty="0" smtClean="0"/>
              <a:t>200 – 250 milliseconds</a:t>
            </a:r>
            <a:endParaRPr lang="en-US" dirty="0"/>
          </a:p>
        </p:txBody>
      </p:sp>
    </p:spTree>
    <p:extLst>
      <p:ext uri="{BB962C8B-B14F-4D97-AF65-F5344CB8AC3E}">
        <p14:creationId xmlns:p14="http://schemas.microsoft.com/office/powerpoint/2010/main" val="33817667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3"/>
          <a:stretch>
            <a:fillRect/>
          </a:stretch>
        </p:blipFill>
        <p:spPr>
          <a:xfrm>
            <a:off x="5060950" y="2365375"/>
            <a:ext cx="2959100" cy="2908300"/>
          </a:xfrm>
          <a:prstGeom prst="rect">
            <a:avLst/>
          </a:prstGeom>
        </p:spPr>
      </p:pic>
      <p:pic>
        <p:nvPicPr>
          <p:cNvPr id="5" name="Picture 4"/>
          <p:cNvPicPr>
            <a:picLocks noChangeAspect="1"/>
          </p:cNvPicPr>
          <p:nvPr/>
        </p:nvPicPr>
        <p:blipFill>
          <a:blip r:embed="rId4"/>
          <a:stretch>
            <a:fillRect/>
          </a:stretch>
        </p:blipFill>
        <p:spPr>
          <a:xfrm>
            <a:off x="1012825" y="2365375"/>
            <a:ext cx="2959100" cy="2908300"/>
          </a:xfrm>
          <a:prstGeom prst="rect">
            <a:avLst/>
          </a:prstGeom>
        </p:spPr>
      </p:pic>
      <p:sp>
        <p:nvSpPr>
          <p:cNvPr id="6" name="Title 5"/>
          <p:cNvSpPr>
            <a:spLocks noGrp="1"/>
          </p:cNvSpPr>
          <p:nvPr>
            <p:ph type="title"/>
          </p:nvPr>
        </p:nvSpPr>
        <p:spPr/>
        <p:txBody>
          <a:bodyPr/>
          <a:lstStyle/>
          <a:p>
            <a:r>
              <a:rPr lang="en-US" dirty="0" smtClean="0"/>
              <a:t>Color/ Hue</a:t>
            </a:r>
            <a:endParaRPr lang="en-US" dirty="0"/>
          </a:p>
        </p:txBody>
      </p:sp>
      <p:sp>
        <p:nvSpPr>
          <p:cNvPr id="7" name="TextBox 6"/>
          <p:cNvSpPr txBox="1"/>
          <p:nvPr/>
        </p:nvSpPr>
        <p:spPr>
          <a:xfrm>
            <a:off x="2971800" y="5867400"/>
            <a:ext cx="5932596" cy="646331"/>
          </a:xfrm>
          <a:prstGeom prst="rect">
            <a:avLst/>
          </a:prstGeom>
          <a:noFill/>
        </p:spPr>
        <p:txBody>
          <a:bodyPr wrap="none" rtlCol="0">
            <a:spAutoFit/>
          </a:bodyPr>
          <a:lstStyle/>
          <a:p>
            <a:r>
              <a:rPr lang="en-US" dirty="0"/>
              <a:t>Diagram </a:t>
            </a:r>
            <a:r>
              <a:rPr lang="en-US" dirty="0" smtClean="0"/>
              <a:t>Healey</a:t>
            </a:r>
          </a:p>
          <a:p>
            <a:r>
              <a:rPr lang="en-US" dirty="0" smtClean="0"/>
              <a:t> </a:t>
            </a:r>
            <a:r>
              <a:rPr lang="en-US" dirty="0"/>
              <a:t>https://www.csc2.ncsu.edu/faculty/</a:t>
            </a:r>
            <a:r>
              <a:rPr lang="en-US" dirty="0" err="1"/>
              <a:t>healey</a:t>
            </a:r>
            <a:r>
              <a:rPr lang="en-US" dirty="0"/>
              <a:t>/PP/</a:t>
            </a:r>
            <a:r>
              <a:rPr lang="en-US" dirty="0" err="1"/>
              <a:t>index.html</a:t>
            </a:r>
            <a:endParaRPr lang="en-US" dirty="0"/>
          </a:p>
        </p:txBody>
      </p:sp>
    </p:spTree>
    <p:extLst>
      <p:ext uri="{BB962C8B-B14F-4D97-AF65-F5344CB8AC3E}">
        <p14:creationId xmlns:p14="http://schemas.microsoft.com/office/powerpoint/2010/main" val="2709382079"/>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Shape</a:t>
            </a:r>
            <a:endParaRPr lang="en-US" dirty="0"/>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3"/>
          <a:stretch>
            <a:fillRect/>
          </a:stretch>
        </p:blipFill>
        <p:spPr>
          <a:xfrm>
            <a:off x="1028700" y="2387600"/>
            <a:ext cx="2959100" cy="2908300"/>
          </a:xfrm>
          <a:prstGeom prst="rect">
            <a:avLst/>
          </a:prstGeom>
        </p:spPr>
      </p:pic>
      <p:pic>
        <p:nvPicPr>
          <p:cNvPr id="5" name="Picture 4"/>
          <p:cNvPicPr>
            <a:picLocks noChangeAspect="1"/>
          </p:cNvPicPr>
          <p:nvPr/>
        </p:nvPicPr>
        <p:blipFill>
          <a:blip r:embed="rId4"/>
          <a:stretch>
            <a:fillRect/>
          </a:stretch>
        </p:blipFill>
        <p:spPr>
          <a:xfrm>
            <a:off x="5283200" y="2387600"/>
            <a:ext cx="2959100" cy="2908300"/>
          </a:xfrm>
          <a:prstGeom prst="rect">
            <a:avLst/>
          </a:prstGeom>
        </p:spPr>
      </p:pic>
      <p:sp>
        <p:nvSpPr>
          <p:cNvPr id="7" name="TextBox 6"/>
          <p:cNvSpPr txBox="1"/>
          <p:nvPr/>
        </p:nvSpPr>
        <p:spPr>
          <a:xfrm>
            <a:off x="2971800" y="5867400"/>
            <a:ext cx="5932596" cy="646331"/>
          </a:xfrm>
          <a:prstGeom prst="rect">
            <a:avLst/>
          </a:prstGeom>
          <a:noFill/>
        </p:spPr>
        <p:txBody>
          <a:bodyPr wrap="none" rtlCol="0">
            <a:spAutoFit/>
          </a:bodyPr>
          <a:lstStyle/>
          <a:p>
            <a:r>
              <a:rPr lang="en-US" dirty="0"/>
              <a:t>Diagram </a:t>
            </a:r>
            <a:r>
              <a:rPr lang="en-US" dirty="0" smtClean="0"/>
              <a:t>Healey</a:t>
            </a:r>
          </a:p>
          <a:p>
            <a:r>
              <a:rPr lang="en-US" dirty="0" smtClean="0"/>
              <a:t> </a:t>
            </a:r>
            <a:r>
              <a:rPr lang="en-US" dirty="0"/>
              <a:t>https://www.csc2.ncsu.edu/faculty/</a:t>
            </a:r>
            <a:r>
              <a:rPr lang="en-US" dirty="0" err="1"/>
              <a:t>healey</a:t>
            </a:r>
            <a:r>
              <a:rPr lang="en-US" dirty="0"/>
              <a:t>/PP/</a:t>
            </a:r>
            <a:r>
              <a:rPr lang="en-US" dirty="0" err="1"/>
              <a:t>index.html</a:t>
            </a:r>
            <a:endParaRPr lang="en-US" dirty="0"/>
          </a:p>
        </p:txBody>
      </p:sp>
    </p:spTree>
    <p:extLst>
      <p:ext uri="{BB962C8B-B14F-4D97-AF65-F5344CB8AC3E}">
        <p14:creationId xmlns:p14="http://schemas.microsoft.com/office/powerpoint/2010/main" val="2256076694"/>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Line Orientation</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3"/>
          <a:stretch>
            <a:fillRect/>
          </a:stretch>
        </p:blipFill>
        <p:spPr>
          <a:xfrm>
            <a:off x="3476625" y="2628900"/>
            <a:ext cx="2222500" cy="2235200"/>
          </a:xfrm>
          <a:prstGeom prst="rect">
            <a:avLst/>
          </a:prstGeom>
        </p:spPr>
      </p:pic>
      <p:sp>
        <p:nvSpPr>
          <p:cNvPr id="5" name="TextBox 4"/>
          <p:cNvSpPr txBox="1"/>
          <p:nvPr/>
        </p:nvSpPr>
        <p:spPr>
          <a:xfrm>
            <a:off x="2971800" y="5867400"/>
            <a:ext cx="5932596" cy="646331"/>
          </a:xfrm>
          <a:prstGeom prst="rect">
            <a:avLst/>
          </a:prstGeom>
          <a:noFill/>
        </p:spPr>
        <p:txBody>
          <a:bodyPr wrap="none" rtlCol="0">
            <a:spAutoFit/>
          </a:bodyPr>
          <a:lstStyle/>
          <a:p>
            <a:r>
              <a:rPr lang="en-US" dirty="0"/>
              <a:t>Diagram </a:t>
            </a:r>
            <a:r>
              <a:rPr lang="en-US" dirty="0" smtClean="0"/>
              <a:t>Healey</a:t>
            </a:r>
          </a:p>
          <a:p>
            <a:r>
              <a:rPr lang="en-US" dirty="0" smtClean="0"/>
              <a:t> </a:t>
            </a:r>
            <a:r>
              <a:rPr lang="en-US" dirty="0"/>
              <a:t>https://www.csc2.ncsu.edu/faculty/</a:t>
            </a:r>
            <a:r>
              <a:rPr lang="en-US" dirty="0" err="1"/>
              <a:t>healey</a:t>
            </a:r>
            <a:r>
              <a:rPr lang="en-US" dirty="0"/>
              <a:t>/PP/</a:t>
            </a:r>
            <a:r>
              <a:rPr lang="en-US" dirty="0" err="1"/>
              <a:t>index.html</a:t>
            </a:r>
            <a:endParaRPr lang="en-US" dirty="0"/>
          </a:p>
        </p:txBody>
      </p:sp>
    </p:spTree>
    <p:extLst>
      <p:ext uri="{BB962C8B-B14F-4D97-AF65-F5344CB8AC3E}">
        <p14:creationId xmlns:p14="http://schemas.microsoft.com/office/powerpoint/2010/main" val="2532650243"/>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Curvature</a:t>
            </a:r>
            <a:endParaRPr lang="en-US" dirty="0"/>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3"/>
          <a:stretch>
            <a:fillRect/>
          </a:stretch>
        </p:blipFill>
        <p:spPr>
          <a:xfrm>
            <a:off x="3556000" y="2454275"/>
            <a:ext cx="2222500" cy="2235200"/>
          </a:xfrm>
          <a:prstGeom prst="rect">
            <a:avLst/>
          </a:prstGeom>
        </p:spPr>
      </p:pic>
      <p:sp>
        <p:nvSpPr>
          <p:cNvPr id="5" name="TextBox 4"/>
          <p:cNvSpPr txBox="1"/>
          <p:nvPr/>
        </p:nvSpPr>
        <p:spPr>
          <a:xfrm>
            <a:off x="2971800" y="5867400"/>
            <a:ext cx="5932596" cy="646331"/>
          </a:xfrm>
          <a:prstGeom prst="rect">
            <a:avLst/>
          </a:prstGeom>
          <a:noFill/>
        </p:spPr>
        <p:txBody>
          <a:bodyPr wrap="none" rtlCol="0">
            <a:spAutoFit/>
          </a:bodyPr>
          <a:lstStyle/>
          <a:p>
            <a:r>
              <a:rPr lang="en-US" dirty="0"/>
              <a:t>Diagram </a:t>
            </a:r>
            <a:r>
              <a:rPr lang="en-US" dirty="0" smtClean="0"/>
              <a:t>Healey</a:t>
            </a:r>
          </a:p>
          <a:p>
            <a:r>
              <a:rPr lang="en-US" dirty="0" smtClean="0"/>
              <a:t> </a:t>
            </a:r>
            <a:r>
              <a:rPr lang="en-US" dirty="0"/>
              <a:t>https://www.csc2.ncsu.edu/faculty/</a:t>
            </a:r>
            <a:r>
              <a:rPr lang="en-US" dirty="0" err="1"/>
              <a:t>healey</a:t>
            </a:r>
            <a:r>
              <a:rPr lang="en-US" dirty="0"/>
              <a:t>/PP/</a:t>
            </a:r>
            <a:r>
              <a:rPr lang="en-US" dirty="0" err="1"/>
              <a:t>index.html</a:t>
            </a:r>
            <a:endParaRPr lang="en-US" dirty="0"/>
          </a:p>
        </p:txBody>
      </p:sp>
    </p:spTree>
    <p:extLst>
      <p:ext uri="{BB962C8B-B14F-4D97-AF65-F5344CB8AC3E}">
        <p14:creationId xmlns:p14="http://schemas.microsoft.com/office/powerpoint/2010/main" val="819153498"/>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Intersection</a:t>
            </a:r>
            <a:endParaRPr lang="en-US" dirty="0"/>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3"/>
          <a:stretch>
            <a:fillRect/>
          </a:stretch>
        </p:blipFill>
        <p:spPr>
          <a:xfrm>
            <a:off x="3524250" y="2565400"/>
            <a:ext cx="2222500" cy="2235200"/>
          </a:xfrm>
          <a:prstGeom prst="rect">
            <a:avLst/>
          </a:prstGeom>
        </p:spPr>
      </p:pic>
      <p:sp>
        <p:nvSpPr>
          <p:cNvPr id="5" name="TextBox 4"/>
          <p:cNvSpPr txBox="1"/>
          <p:nvPr/>
        </p:nvSpPr>
        <p:spPr>
          <a:xfrm>
            <a:off x="2971800" y="5867400"/>
            <a:ext cx="5932596" cy="646331"/>
          </a:xfrm>
          <a:prstGeom prst="rect">
            <a:avLst/>
          </a:prstGeom>
          <a:noFill/>
        </p:spPr>
        <p:txBody>
          <a:bodyPr wrap="none" rtlCol="0">
            <a:spAutoFit/>
          </a:bodyPr>
          <a:lstStyle/>
          <a:p>
            <a:r>
              <a:rPr lang="en-US" dirty="0"/>
              <a:t>Diagram </a:t>
            </a:r>
            <a:r>
              <a:rPr lang="en-US" dirty="0" smtClean="0"/>
              <a:t>Healey</a:t>
            </a:r>
          </a:p>
          <a:p>
            <a:r>
              <a:rPr lang="en-US" dirty="0" smtClean="0"/>
              <a:t> </a:t>
            </a:r>
            <a:r>
              <a:rPr lang="en-US" dirty="0"/>
              <a:t>https://www.csc2.ncsu.edu/faculty/</a:t>
            </a:r>
            <a:r>
              <a:rPr lang="en-US" dirty="0" err="1"/>
              <a:t>healey</a:t>
            </a:r>
            <a:r>
              <a:rPr lang="en-US" dirty="0"/>
              <a:t>/PP/</a:t>
            </a:r>
            <a:r>
              <a:rPr lang="en-US" dirty="0" err="1"/>
              <a:t>index.html</a:t>
            </a:r>
            <a:endParaRPr lang="en-US" dirty="0"/>
          </a:p>
        </p:txBody>
      </p:sp>
    </p:spTree>
    <p:extLst>
      <p:ext uri="{BB962C8B-B14F-4D97-AF65-F5344CB8AC3E}">
        <p14:creationId xmlns:p14="http://schemas.microsoft.com/office/powerpoint/2010/main" val="1446267994"/>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4500</TotalTime>
  <Words>444</Words>
  <Application>Microsoft Macintosh PowerPoint</Application>
  <PresentationFormat>On-screen Show (4:3)</PresentationFormat>
  <Paragraphs>94</Paragraphs>
  <Slides>18</Slides>
  <Notes>13</Notes>
  <HiddenSlides>0</HiddenSlides>
  <MMClips>0</MMClips>
  <ScaleCrop>false</ScaleCrop>
  <HeadingPairs>
    <vt:vector size="4" baseType="variant">
      <vt:variant>
        <vt:lpstr>Theme</vt:lpstr>
      </vt:variant>
      <vt:variant>
        <vt:i4>2</vt:i4>
      </vt:variant>
      <vt:variant>
        <vt:lpstr>Slide Titles</vt:lpstr>
      </vt:variant>
      <vt:variant>
        <vt:i4>18</vt:i4>
      </vt:variant>
    </vt:vector>
  </HeadingPairs>
  <TitlesOfParts>
    <vt:vector size="20" baseType="lpstr">
      <vt:lpstr>Office Theme</vt:lpstr>
      <vt:lpstr>Custom Design</vt:lpstr>
      <vt:lpstr>Detection in Visual Search</vt:lpstr>
      <vt:lpstr>PowerPoint Presentation</vt:lpstr>
      <vt:lpstr>PowerPoint Presentation</vt:lpstr>
      <vt:lpstr>PowerPoint Presentation</vt:lpstr>
      <vt:lpstr>Color/ Hue</vt:lpstr>
      <vt:lpstr>Shape</vt:lpstr>
      <vt:lpstr>Line Orientation</vt:lpstr>
      <vt:lpstr>Curvature</vt:lpstr>
      <vt:lpstr>Intersection</vt:lpstr>
      <vt:lpstr>Both Hue and Shape</vt:lpstr>
      <vt:lpstr>PowerPoint Presentation</vt:lpstr>
      <vt:lpstr>Preattentive Attributes [redo slide]</vt:lpstr>
      <vt:lpstr>Feature Integration</vt:lpstr>
      <vt:lpstr>Boolean Map Theory</vt:lpstr>
      <vt:lpstr>Boolean Map Theory</vt:lpstr>
      <vt:lpstr>PowerPoint Presentation</vt:lpstr>
      <vt:lpstr>Integral and Separable Dimensions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Yalom’s curative factors</dc:title>
  <dc:creator>Administrator</dc:creator>
  <cp:lastModifiedBy>Daniel</cp:lastModifiedBy>
  <cp:revision>137</cp:revision>
  <dcterms:created xsi:type="dcterms:W3CDTF">2016-03-21T14:12:59Z</dcterms:created>
  <dcterms:modified xsi:type="dcterms:W3CDTF">2017-01-08T06:28:33Z</dcterms:modified>
</cp:coreProperties>
</file>