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87" r:id="rId3"/>
    <p:sldId id="288" r:id="rId4"/>
    <p:sldId id="289" r:id="rId5"/>
    <p:sldId id="299" r:id="rId6"/>
    <p:sldId id="290" r:id="rId7"/>
    <p:sldId id="300" r:id="rId8"/>
    <p:sldId id="291" r:id="rId9"/>
    <p:sldId id="301" r:id="rId10"/>
    <p:sldId id="292" r:id="rId11"/>
    <p:sldId id="302" r:id="rId12"/>
    <p:sldId id="293" r:id="rId13"/>
    <p:sldId id="303" r:id="rId14"/>
    <p:sldId id="294" r:id="rId15"/>
    <p:sldId id="304" r:id="rId16"/>
    <p:sldId id="295" r:id="rId17"/>
    <p:sldId id="305" r:id="rId18"/>
    <p:sldId id="296" r:id="rId19"/>
    <p:sldId id="306" r:id="rId20"/>
    <p:sldId id="297" r:id="rId21"/>
    <p:sldId id="307" r:id="rId22"/>
    <p:sldId id="298" r:id="rId23"/>
    <p:sldId id="308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2" autoAdjust="0"/>
    <p:restoredTop sz="86378" autoAdjust="0"/>
  </p:normalViewPr>
  <p:slideViewPr>
    <p:cSldViewPr>
      <p:cViewPr varScale="1">
        <p:scale>
          <a:sx n="100" d="100"/>
          <a:sy n="100" d="100"/>
        </p:scale>
        <p:origin x="-10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\</a:t>
            </a:r>
            <a:r>
              <a:rPr lang="en-US" dirty="0" err="1" smtClean="0"/>
              <a:t>gǝ</a:t>
            </a:r>
            <a:r>
              <a:rPr lang="en-US" dirty="0" smtClean="0"/>
              <a:t> 's(h)</a:t>
            </a:r>
            <a:r>
              <a:rPr lang="en-US" dirty="0" err="1" smtClean="0"/>
              <a:t>tält</a:t>
            </a:r>
            <a:r>
              <a:rPr lang="en-US" dirty="0" smtClean="0"/>
              <a:t>\ </a:t>
            </a:r>
            <a:r>
              <a:rPr lang="en-US" i="1" dirty="0" smtClean="0"/>
              <a:t>n</a:t>
            </a:r>
            <a:r>
              <a:rPr lang="en-US" dirty="0" smtClean="0"/>
              <a:t>. 1. a structure or configuration of physical, biological, or psychological phenomena so integrated as to constitute a functional unit with properties not derivable from its parts in summation.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whole rather than sum of its parts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probability that certain bits belong together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aids to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visual grouping,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object percept,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surface percept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figure/ground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what’s in front/back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1’s look related = 11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graph is confusing because</a:t>
            </a:r>
            <a:r>
              <a:rPr lang="en-US" baseline="0" dirty="0" smtClean="0"/>
              <a:t> the use of figure and ground goes against convention (and it has lots of other problems.)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14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symmetry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symmetric arrows look related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Vortex particle wake of a straight-blade</a:t>
            </a:r>
            <a:r>
              <a:rPr lang="en-US" baseline="0" dirty="0" smtClean="0"/>
              <a:t> rotor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same change to background colors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“red” area is two colors, but we see it as one area because it all has the same transparency.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4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Closure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modal completion – triangle in front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pacman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amodal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rock behind person (blue circles)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just visual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with a simple scatter</a:t>
            </a:r>
            <a:r>
              <a:rPr lang="en-US" baseline="0" dirty="0" smtClean="0"/>
              <a:t> plot, we use closure to determine axis values and to perceive objects behind others as complete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nearness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Similarity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shape, color, size, etc.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color for similarity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connectedness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connecting lines, or enclosure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continuation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smoothness, connection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items along unseen line or curve seem connected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form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simplicity of shape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see the sets of small squares as rectangles. One</a:t>
            </a:r>
            <a:r>
              <a:rPr lang="en-US" baseline="0" dirty="0" smtClean="0"/>
              <a:t> square per gun death, it’s easy to compare values when they make nice rectangular areas.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9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fate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common movement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consider driving in traffic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overrides most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aliforn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1180"/>
            <a:ext cx="8458200" cy="33604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29000" y="6172200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/1410/</a:t>
            </a:r>
          </a:p>
        </p:txBody>
      </p:sp>
    </p:spTree>
    <p:extLst>
      <p:ext uri="{BB962C8B-B14F-4D97-AF65-F5344CB8AC3E}">
        <p14:creationId xmlns:p14="http://schemas.microsoft.com/office/powerpoint/2010/main" val="296470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 form</a:t>
            </a:r>
          </a:p>
        </p:txBody>
      </p:sp>
      <p:sp>
        <p:nvSpPr>
          <p:cNvPr id="4" name="Oval 3"/>
          <p:cNvSpPr/>
          <p:nvPr/>
        </p:nvSpPr>
        <p:spPr>
          <a:xfrm>
            <a:off x="1864606" y="3053254"/>
            <a:ext cx="1297117" cy="129711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9608" y="2701951"/>
            <a:ext cx="1648420" cy="16484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9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7-01-27 at 5.22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3551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81400" y="60198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fivethirtyeight.com</a:t>
            </a:r>
            <a:r>
              <a:rPr lang="en-US" dirty="0"/>
              <a:t>/features/gun-deaths/</a:t>
            </a:r>
          </a:p>
        </p:txBody>
      </p:sp>
    </p:spTree>
    <p:extLst>
      <p:ext uri="{BB962C8B-B14F-4D97-AF65-F5344CB8AC3E}">
        <p14:creationId xmlns:p14="http://schemas.microsoft.com/office/powerpoint/2010/main" val="281821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Common fate</a:t>
            </a:r>
          </a:p>
        </p:txBody>
      </p:sp>
      <p:sp>
        <p:nvSpPr>
          <p:cNvPr id="4" name="Oval 3"/>
          <p:cNvSpPr/>
          <p:nvPr/>
        </p:nvSpPr>
        <p:spPr>
          <a:xfrm>
            <a:off x="2756374" y="2832645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75166" y="2832645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07468" y="2832645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56374" y="3678446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75166" y="3678446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07468" y="3678446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6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589 0.19894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589 0.19894 " pathEditMode="relative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[</a:t>
            </a:r>
            <a:r>
              <a:rPr lang="en-US" smtClean="0"/>
              <a:t>Placeholder Example Vis]</a:t>
            </a:r>
            <a:endParaRPr lang="en-US"/>
          </a:p>
        </p:txBody>
      </p:sp>
      <p:pic>
        <p:nvPicPr>
          <p:cNvPr id="4" name="Picture 3" descr="Screen Shot 2017-01-25 at 12.28.4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8077201" cy="5836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2343" y="6248400"/>
            <a:ext cx="563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www.gapminder.org</a:t>
            </a:r>
            <a:r>
              <a:rPr lang="en-US" dirty="0" smtClean="0"/>
              <a:t>/tools/#_chart-type=bubbles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5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Figure/ground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vase-peo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362200"/>
            <a:ext cx="3976910" cy="404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[</a:t>
            </a:r>
            <a:r>
              <a:rPr lang="en-US" smtClean="0"/>
              <a:t>Placeholder Example Vis]</a:t>
            </a:r>
            <a:endParaRPr lang="en-US"/>
          </a:p>
        </p:txBody>
      </p:sp>
      <p:pic>
        <p:nvPicPr>
          <p:cNvPr id="4" name="Picture 3" descr="Screen Shot 2017-01-27 at 11.42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57200"/>
            <a:ext cx="5122188" cy="62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5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Symmetry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47892" y="2785529"/>
            <a:ext cx="1461128" cy="1276596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971332" y="2771874"/>
            <a:ext cx="1163100" cy="1290251"/>
          </a:xfrm>
          <a:prstGeom prst="lef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6117620" y="2785529"/>
            <a:ext cx="1215331" cy="1292462"/>
          </a:xfrm>
          <a:prstGeom prst="up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4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[</a:t>
            </a:r>
            <a:r>
              <a:rPr lang="en-US" smtClean="0"/>
              <a:t>Placeholder Example Vis]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17311" y="64008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robertwilliams.ca</a:t>
            </a:r>
            <a:r>
              <a:rPr lang="en-US" dirty="0" smtClean="0"/>
              <a:t>/engineering/</a:t>
            </a:r>
            <a:endParaRPr lang="en-US" dirty="0"/>
          </a:p>
        </p:txBody>
      </p:sp>
      <p:pic>
        <p:nvPicPr>
          <p:cNvPr id="5" name="Picture 4" descr="StraightCombined-768x5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33400"/>
            <a:ext cx="8796338" cy="58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G_489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11" y="2405819"/>
            <a:ext cx="4677613" cy="3508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Transparency </a:t>
            </a:r>
          </a:p>
        </p:txBody>
      </p:sp>
      <p:sp>
        <p:nvSpPr>
          <p:cNvPr id="4" name="Oval 3"/>
          <p:cNvSpPr/>
          <p:nvPr/>
        </p:nvSpPr>
        <p:spPr>
          <a:xfrm>
            <a:off x="3020163" y="3101599"/>
            <a:ext cx="842500" cy="8372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38955" y="3101599"/>
            <a:ext cx="842500" cy="837247"/>
          </a:xfrm>
          <a:prstGeom prst="ellipse">
            <a:avLst/>
          </a:prstGeom>
          <a:solidFill>
            <a:schemeClr val="tx2">
              <a:lumMod val="40000"/>
              <a:lumOff val="60000"/>
              <a:alpha val="5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71257" y="3101599"/>
            <a:ext cx="842500" cy="8372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20163" y="3947400"/>
            <a:ext cx="842500" cy="8372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38955" y="3947400"/>
            <a:ext cx="842500" cy="8372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1257" y="3947400"/>
            <a:ext cx="842500" cy="837247"/>
          </a:xfrm>
          <a:prstGeom prst="ellipse">
            <a:avLst/>
          </a:prstGeom>
          <a:solidFill>
            <a:schemeClr val="tx2">
              <a:lumMod val="40000"/>
              <a:lumOff val="60000"/>
              <a:alpha val="5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6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0" y="19812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sum of its parts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a functional unit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sz="66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32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6400800"/>
            <a:ext cx="7699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www.people-press.org</a:t>
            </a:r>
            <a:r>
              <a:rPr lang="en-US" sz="1400" dirty="0"/>
              <a:t>/2014/06/12/section-1-growing-ideological-consistency/#interactive</a:t>
            </a:r>
            <a:endParaRPr lang="en-US" sz="1400" dirty="0"/>
          </a:p>
        </p:txBody>
      </p:sp>
      <p:pic>
        <p:nvPicPr>
          <p:cNvPr id="7" name="Picture 6" descr="Screen Shot 2017-01-27 at 11.32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"/>
            <a:ext cx="6248400" cy="587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Closure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8076" y="3771277"/>
            <a:ext cx="254872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/>
              <a:t>1	3	5	_	9</a:t>
            </a:r>
            <a:endParaRPr lang="en-US" sz="43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39716" y="2774952"/>
            <a:ext cx="3601446" cy="3047495"/>
            <a:chOff x="2940439" y="3440890"/>
            <a:chExt cx="3601446" cy="3047495"/>
          </a:xfrm>
        </p:grpSpPr>
        <p:sp>
          <p:nvSpPr>
            <p:cNvPr id="13" name="Oval 12"/>
            <p:cNvSpPr/>
            <p:nvPr/>
          </p:nvSpPr>
          <p:spPr>
            <a:xfrm>
              <a:off x="2940439" y="5191268"/>
              <a:ext cx="1297117" cy="129711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44768" y="5191268"/>
              <a:ext cx="1297117" cy="129711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71896" y="3440890"/>
              <a:ext cx="1297117" cy="129711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3782533" y="4265973"/>
              <a:ext cx="1988171" cy="1573854"/>
            </a:xfrm>
            <a:prstGeom prst="triangle">
              <a:avLst>
                <a:gd name="adj" fmla="val 4744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816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th-mortail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71342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72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Proximity</a:t>
            </a:r>
          </a:p>
        </p:txBody>
      </p:sp>
      <p:sp>
        <p:nvSpPr>
          <p:cNvPr id="4" name="Oval 3"/>
          <p:cNvSpPr/>
          <p:nvPr/>
        </p:nvSpPr>
        <p:spPr>
          <a:xfrm>
            <a:off x="2067280" y="3751437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96978" y="329204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56374" y="3751437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10212" y="2832645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69608" y="329204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69608" y="2373249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39771" y="3521739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80375" y="2832645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69469" y="2602947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7-01-25 at 1.12.02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9875" r="-49875"/>
          <a:stretch>
            <a:fillRect/>
          </a:stretch>
        </p:blipFill>
        <p:spPr>
          <a:xfrm>
            <a:off x="381000" y="914400"/>
            <a:ext cx="8229600" cy="4525963"/>
          </a:xfrm>
        </p:spPr>
      </p:pic>
      <p:sp>
        <p:nvSpPr>
          <p:cNvPr id="4" name="TextBox 3"/>
          <p:cNvSpPr txBox="1"/>
          <p:nvPr/>
        </p:nvSpPr>
        <p:spPr>
          <a:xfrm>
            <a:off x="5945689" y="63246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http://rhythm-of-</a:t>
            </a:r>
            <a:r>
              <a:rPr lang="en-US" dirty="0" err="1" smtClean="0"/>
              <a:t>food.net</a:t>
            </a:r>
            <a:r>
              <a:rPr lang="en-US" dirty="0" smtClean="0"/>
              <a:t>/stew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9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Similarity</a:t>
            </a:r>
          </a:p>
        </p:txBody>
      </p:sp>
      <p:sp>
        <p:nvSpPr>
          <p:cNvPr id="4" name="Oval 3"/>
          <p:cNvSpPr/>
          <p:nvPr/>
        </p:nvSpPr>
        <p:spPr>
          <a:xfrm>
            <a:off x="1607884" y="3062343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56374" y="3062343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20772" y="3062343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9840" y="3062343"/>
            <a:ext cx="513443" cy="459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99445" y="3062343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07120" y="3062343"/>
            <a:ext cx="513443" cy="459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7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[</a:t>
            </a:r>
            <a:r>
              <a:rPr lang="en-US" smtClean="0"/>
              <a:t>Placeholder Example Vis]</a:t>
            </a:r>
            <a:endParaRPr lang="en-US"/>
          </a:p>
        </p:txBody>
      </p:sp>
      <p:pic>
        <p:nvPicPr>
          <p:cNvPr id="4" name="Picture 3" descr="Screen Shot 2017-01-25 at 12.18.2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35033"/>
            <a:ext cx="7010400" cy="6118167"/>
          </a:xfrm>
          <a:prstGeom prst="rect">
            <a:avLst/>
          </a:prstGeom>
        </p:spPr>
      </p:pic>
      <p:pic>
        <p:nvPicPr>
          <p:cNvPr id="5" name="Picture 4" descr="Screen Shot 2017-01-25 at 12.18.40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5029200"/>
            <a:ext cx="1714500" cy="1050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4561" y="6400800"/>
            <a:ext cx="5509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http://graphics.wsj.com/elections/2016/field-guide-red-blue-america/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834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Connectedness</a:t>
            </a:r>
          </a:p>
        </p:txBody>
      </p:sp>
      <p:sp>
        <p:nvSpPr>
          <p:cNvPr id="4" name="Oval 3"/>
          <p:cNvSpPr/>
          <p:nvPr/>
        </p:nvSpPr>
        <p:spPr>
          <a:xfrm>
            <a:off x="905280" y="321905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4072" y="321905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56374" y="321905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5280" y="406485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4072" y="406485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56374" y="406485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6"/>
            <a:endCxn id="6" idx="2"/>
          </p:cNvCxnSpPr>
          <p:nvPr/>
        </p:nvCxnSpPr>
        <p:spPr>
          <a:xfrm>
            <a:off x="2283468" y="3448748"/>
            <a:ext cx="4729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1860568" y="3871648"/>
            <a:ext cx="38640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66864" y="321905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85656" y="321905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17958" y="321905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66864" y="406485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85656" y="406485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17958" y="4064851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01773" y="2831710"/>
            <a:ext cx="905279" cy="216159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 descr="marey_train-schedu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658898" cy="4278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6400800"/>
            <a:ext cx="12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E.J. </a:t>
            </a:r>
            <a:r>
              <a:rPr lang="en-US" dirty="0" err="1" smtClean="0"/>
              <a:t>Marey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9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 continuation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5052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95600" y="32004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05200" y="30480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12604" y="29718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31242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57800" y="34290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15000" y="37338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72200" y="40386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44196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29000" y="44958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53340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24600" y="2438400"/>
            <a:ext cx="459396" cy="4593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312</Words>
  <Application>Microsoft Macintosh PowerPoint</Application>
  <PresentationFormat>On-screen Show (4:3)</PresentationFormat>
  <Paragraphs>75</Paragraphs>
  <Slides>23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Custom Design</vt:lpstr>
      <vt:lpstr>Gestalt Principles</vt:lpstr>
      <vt:lpstr>PowerPoint Presentation</vt:lpstr>
      <vt:lpstr>Gestalt Principles</vt:lpstr>
      <vt:lpstr>PowerPoint Presentation</vt:lpstr>
      <vt:lpstr>Gestalt Principles</vt:lpstr>
      <vt:lpstr>PowerPoint Presentation</vt:lpstr>
      <vt:lpstr>Gestalt Principles</vt:lpstr>
      <vt:lpstr>PowerPoint Presentation</vt:lpstr>
      <vt:lpstr>Gestalt Principles</vt:lpstr>
      <vt:lpstr>PowerPoint Presentation</vt:lpstr>
      <vt:lpstr>Gestalt Principles</vt:lpstr>
      <vt:lpstr>PowerPoint Presentation</vt:lpstr>
      <vt:lpstr>Gestalt Principles</vt:lpstr>
      <vt:lpstr>PowerPoint Presentation</vt:lpstr>
      <vt:lpstr>Gestalt Principles</vt:lpstr>
      <vt:lpstr>PowerPoint Presentation</vt:lpstr>
      <vt:lpstr>Gestalt Principles</vt:lpstr>
      <vt:lpstr>PowerPoint Presentation</vt:lpstr>
      <vt:lpstr>Gestalt Principles</vt:lpstr>
      <vt:lpstr>PowerPoint Presentation</vt:lpstr>
      <vt:lpstr>Gestalt Principles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151</cp:revision>
  <dcterms:created xsi:type="dcterms:W3CDTF">2017-01-25T07:31:27Z</dcterms:created>
  <dcterms:modified xsi:type="dcterms:W3CDTF">2017-01-28T01:32:14Z</dcterms:modified>
</cp:coreProperties>
</file>