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78" r:id="rId3"/>
    <p:sldId id="284" r:id="rId4"/>
    <p:sldId id="286" r:id="rId5"/>
    <p:sldId id="291" r:id="rId6"/>
    <p:sldId id="292" r:id="rId7"/>
    <p:sldId id="293" r:id="rId8"/>
    <p:sldId id="294" r:id="rId9"/>
    <p:sldId id="288" r:id="rId10"/>
    <p:sldId id="290" r:id="rId11"/>
    <p:sldId id="289" r:id="rId12"/>
    <p:sldId id="303" r:id="rId13"/>
    <p:sldId id="285" r:id="rId14"/>
    <p:sldId id="295" r:id="rId15"/>
    <p:sldId id="296" r:id="rId16"/>
    <p:sldId id="300" r:id="rId17"/>
    <p:sldId id="302" r:id="rId18"/>
    <p:sldId id="299" r:id="rId19"/>
    <p:sldId id="298" r:id="rId20"/>
    <p:sldId id="297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52"/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8" autoAdjust="0"/>
  </p:normalViewPr>
  <p:slideViewPr>
    <p:cSldViewPr>
      <p:cViewPr>
        <p:scale>
          <a:sx n="59" d="100"/>
          <a:sy n="59" d="100"/>
        </p:scale>
        <p:origin x="-1112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Decisions about how to</a:t>
            </a:r>
            <a:r>
              <a:rPr lang="en-US" baseline="0" dirty="0" smtClean="0"/>
              <a:t> scale the data inform </a:t>
            </a:r>
            <a:r>
              <a:rPr lang="en-US" baseline="0" smtClean="0"/>
              <a:t>the context.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5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TREE FOREST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en-US" baseline="0" dirty="0" smtClean="0"/>
              <a:t> perceptual principles that apply here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From Alan and Dix, 2007. A Taxonomy of Clutter Reduction for Information Visualization.  https://</a:t>
            </a:r>
            <a:r>
              <a:rPr lang="en-US" baseline="0" dirty="0" err="1" smtClean="0"/>
              <a:t>core.ac.uk</a:t>
            </a:r>
            <a:r>
              <a:rPr lang="en-US" baseline="0" dirty="0" smtClean="0"/>
              <a:t>/download/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/70210.pdf Assign this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0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or line displacement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2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www.cs.umd.edu</a:t>
            </a:r>
            <a:r>
              <a:rPr lang="en-US" dirty="0" smtClean="0"/>
              <a:t>/users/ben/papers/Bederson2002Ordered.pdf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6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digitalcommons.wpi.edu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/</a:t>
            </a:r>
            <a:r>
              <a:rPr lang="en-US" dirty="0" err="1" smtClean="0"/>
              <a:t>viewcontent.cgi?article</a:t>
            </a:r>
            <a:r>
              <a:rPr lang="en-US" dirty="0" smtClean="0"/>
              <a:t>=1071&amp;context=</a:t>
            </a:r>
            <a:r>
              <a:rPr lang="en-US" dirty="0" err="1" smtClean="0"/>
              <a:t>computerscience</a:t>
            </a:r>
            <a:r>
              <a:rPr lang="en-US" dirty="0" smtClean="0"/>
              <a:t>-pubs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6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times where you want to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0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4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www.nytimes.com</a:t>
            </a:r>
            <a:r>
              <a:rPr lang="en-US" dirty="0" smtClean="0"/>
              <a:t>/interactive/2015/03/19/upshot/3d-yield-curve-economic-growth.html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B6C83-B894-2740-9986-97D8BB6F6D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1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0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05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9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9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60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9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0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9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0CF78-BAF2-4139-91F3-215362EF2725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9840-EED6-4E7F-ABD0-291243E0C4F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578550" y="62508"/>
            <a:ext cx="2143379" cy="248989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DA78D-F215-42DF-9B83-6796C1E09096}" type="datetimeFigureOut">
              <a:rPr lang="en-US" smtClean="0"/>
              <a:t>1/11/17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70C0-C7DC-4B4C-8145-AB8DD9F141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0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hyperlink" Target="http://www.nytimes.com/interactive/2015/03/19/upshot/3d-yield-curve-economic-growth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900546"/>
          </a:xfrm>
        </p:spPr>
        <p:txBody>
          <a:bodyPr>
            <a:normAutofit/>
          </a:bodyPr>
          <a:lstStyle/>
          <a:p>
            <a:r>
              <a:rPr lang="en-US" dirty="0" smtClean="0"/>
              <a:t>Occlusion &amp; Depth</a:t>
            </a:r>
            <a:endParaRPr lang="en-US" dirty="0"/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6" y="5831663"/>
            <a:ext cx="4244553" cy="49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EdgeLens</a:t>
            </a:r>
            <a:endParaRPr lang="en-US" dirty="0"/>
          </a:p>
        </p:txBody>
      </p:sp>
      <p:pic>
        <p:nvPicPr>
          <p:cNvPr id="4" name="Picture 3" descr="Screen Shot 2017-01-11 at 4.4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14600"/>
            <a:ext cx="7699301" cy="352735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“Strip” </a:t>
            </a:r>
            <a:r>
              <a:rPr lang="en-US" dirty="0" err="1" smtClean="0"/>
              <a:t>Treemap</a:t>
            </a:r>
            <a:r>
              <a:rPr lang="en-US" dirty="0" smtClean="0"/>
              <a:t> Algorithm</a:t>
            </a:r>
            <a:endParaRPr lang="en-US" dirty="0"/>
          </a:p>
        </p:txBody>
      </p:sp>
      <p:pic>
        <p:nvPicPr>
          <p:cNvPr id="4" name="Picture 3" descr="Screen Shot 2017-01-11 at 5.04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915400" cy="43299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1" y="593467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Bederson</a:t>
            </a:r>
            <a:r>
              <a:rPr lang="en-US" dirty="0" smtClean="0"/>
              <a:t>, </a:t>
            </a:r>
            <a:r>
              <a:rPr lang="en-US" dirty="0" err="1" smtClean="0"/>
              <a:t>Shneiderman</a:t>
            </a:r>
            <a:r>
              <a:rPr lang="en-US" dirty="0" smtClean="0"/>
              <a:t>, Wattenberg, 2002. </a:t>
            </a:r>
            <a:r>
              <a:rPr lang="en-US" dirty="0"/>
              <a:t>Ordered and Quantum </a:t>
            </a:r>
            <a:r>
              <a:rPr lang="en-US" dirty="0" err="1"/>
              <a:t>Treemaps</a:t>
            </a:r>
            <a:r>
              <a:rPr lang="en-US" dirty="0" smtClean="0"/>
              <a:t>: </a:t>
            </a:r>
            <a:r>
              <a:rPr lang="en-US" dirty="0"/>
              <a:t>Making </a:t>
            </a:r>
            <a:r>
              <a:rPr lang="en-US" dirty="0" smtClean="0"/>
              <a:t>Effective Use </a:t>
            </a:r>
            <a:r>
              <a:rPr lang="en-US" dirty="0"/>
              <a:t>of 2D Space to Display Hierarchies</a:t>
            </a: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1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Distortion</a:t>
            </a:r>
            <a:endParaRPr lang="en-US" dirty="0"/>
          </a:p>
        </p:txBody>
      </p:sp>
      <p:pic>
        <p:nvPicPr>
          <p:cNvPr id="7" name="Picture 6" descr="Screen Shot 2017-01-11 at 4.4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5029200" cy="49928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 Reordering</a:t>
            </a:r>
            <a:endParaRPr lang="en-US" dirty="0"/>
          </a:p>
        </p:txBody>
      </p:sp>
      <p:pic>
        <p:nvPicPr>
          <p:cNvPr id="4" name="Picture 3" descr="Screen Shot 2017-01-11 at 2.57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52600"/>
            <a:ext cx="4574540" cy="3425952"/>
          </a:xfrm>
          <a:prstGeom prst="rect">
            <a:avLst/>
          </a:prstGeom>
        </p:spPr>
      </p:pic>
      <p:pic>
        <p:nvPicPr>
          <p:cNvPr id="5" name="Picture 4" descr="Screen Shot 2017-01-11 at 2.57.0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3" y="1828800"/>
            <a:ext cx="4663774" cy="34222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771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Peng</a:t>
            </a:r>
            <a:r>
              <a:rPr lang="en-US" dirty="0" smtClean="0"/>
              <a:t>, Ward, </a:t>
            </a:r>
            <a:r>
              <a:rPr lang="en-US" dirty="0" err="1" smtClean="0"/>
              <a:t>Rundensteiner</a:t>
            </a:r>
            <a:r>
              <a:rPr lang="en-US" dirty="0" smtClean="0"/>
              <a:t>, 2004. </a:t>
            </a:r>
            <a:r>
              <a:rPr lang="en-US" dirty="0" smtClean="0"/>
              <a:t>Clutter Reduction  </a:t>
            </a:r>
            <a:r>
              <a:rPr lang="en-US" dirty="0"/>
              <a:t>in </a:t>
            </a:r>
            <a:r>
              <a:rPr lang="en-US" dirty="0" smtClean="0"/>
              <a:t>Multi</a:t>
            </a:r>
            <a:r>
              <a:rPr lang="en-US" dirty="0"/>
              <a:t>-</a:t>
            </a:r>
            <a:r>
              <a:rPr lang="en-US" dirty="0" smtClean="0"/>
              <a:t>Dimensional </a:t>
            </a:r>
          </a:p>
          <a:p>
            <a:r>
              <a:rPr lang="en-US" dirty="0" smtClean="0"/>
              <a:t>Data </a:t>
            </a:r>
            <a:r>
              <a:rPr lang="en-US" dirty="0"/>
              <a:t>Visualization </a:t>
            </a:r>
            <a:r>
              <a:rPr lang="en-US" dirty="0" smtClean="0"/>
              <a:t>Using Dimension Reordering</a:t>
            </a:r>
            <a:r>
              <a:rPr lang="en-US" dirty="0"/>
              <a:t>.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Depth Cues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Size</a:t>
            </a:r>
          </a:p>
          <a:p>
            <a:r>
              <a:rPr lang="en-US" dirty="0" smtClean="0"/>
              <a:t>Gridlines</a:t>
            </a:r>
          </a:p>
          <a:p>
            <a:r>
              <a:rPr lang="en-US" dirty="0" smtClean="0"/>
              <a:t>Surface shading &amp; texture</a:t>
            </a:r>
          </a:p>
          <a:p>
            <a:r>
              <a:rPr lang="en-US" dirty="0" smtClean="0"/>
              <a:t>Shadows</a:t>
            </a:r>
          </a:p>
          <a:p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Ware, 2013. Information Visualization: Perception for Design.</a:t>
            </a:r>
            <a:endParaRPr lang="en-US" sz="1800" dirty="0"/>
          </a:p>
        </p:txBody>
      </p:sp>
      <p:pic>
        <p:nvPicPr>
          <p:cNvPr id="4" name="Picture 3" descr="Screen Shot 2017-01-11 at 4.00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581400"/>
            <a:ext cx="3205301" cy="1518852"/>
          </a:xfrm>
          <a:prstGeom prst="rect">
            <a:avLst/>
          </a:prstGeom>
        </p:spPr>
      </p:pic>
      <p:pic>
        <p:nvPicPr>
          <p:cNvPr id="5" name="Picture 4" descr="Screen Shot 2017-01-11 at 3.5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048000"/>
            <a:ext cx="38735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0" y="1981200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Use 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CAUTION</a:t>
            </a: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!</a:t>
            </a: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97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12-17 at 2.30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4279900" cy="4749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3200" y="6211669"/>
            <a:ext cx="2515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(from </a:t>
            </a:r>
            <a:r>
              <a:rPr lang="en-US" dirty="0" err="1" smtClean="0"/>
              <a:t>Mackinlay</a:t>
            </a:r>
            <a:r>
              <a:rPr lang="en-US" dirty="0" smtClean="0"/>
              <a:t>, 1987)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79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NYTimes</a:t>
            </a:r>
            <a:r>
              <a:rPr lang="en-US" dirty="0"/>
              <a:t> </a:t>
            </a:r>
            <a:r>
              <a:rPr lang="en-US" dirty="0" smtClean="0"/>
              <a:t>3D Economics View</a:t>
            </a:r>
            <a:endParaRPr lang="en-US" dirty="0"/>
          </a:p>
        </p:txBody>
      </p:sp>
      <p:pic>
        <p:nvPicPr>
          <p:cNvPr id="6" name="Picture 5" descr="Screen Shot 2017-01-11 at 3.41.3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267074"/>
            <a:ext cx="9400236" cy="5590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66323" y="6096000"/>
            <a:ext cx="5171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http://www.nytimes.com/interactive/2015/03/19</a:t>
            </a:r>
            <a:r>
              <a:rPr lang="en-US" dirty="0" smtClean="0">
                <a:hlinkClick r:id="rId4"/>
              </a:rPr>
              <a:t>/upshot</a:t>
            </a:r>
            <a:r>
              <a:rPr lang="en-US" dirty="0">
                <a:hlinkClick r:id="rId4"/>
              </a:rPr>
              <a:t>/3d-yield-curve-economic-</a:t>
            </a:r>
            <a:r>
              <a:rPr lang="en-US" dirty="0" smtClean="0">
                <a:hlinkClick r:id="rId4"/>
              </a:rPr>
              <a:t>growth.html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5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1 at 3.44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7" y="685800"/>
            <a:ext cx="9144000" cy="579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7-01-11 at 3.44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4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8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0" y="808037"/>
            <a:ext cx="9144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What’s hiding</a:t>
            </a:r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ebas Neue" charset="0"/>
                <a:ea typeface="Bebas Neue" charset="0"/>
                <a:cs typeface="Bebas Neue" charset="0"/>
              </a:rPr>
              <a:t>?</a:t>
            </a:r>
          </a:p>
          <a:p>
            <a:pPr marL="0" indent="0" algn="ctr">
              <a:spcBef>
                <a:spcPts val="0"/>
              </a:spcBef>
              <a:buFontTx/>
              <a:buNone/>
              <a:defRPr/>
            </a:pPr>
            <a:endParaRPr lang="en-US" sz="6600" dirty="0" smtClean="0">
              <a:solidFill>
                <a:schemeClr val="tx1">
                  <a:lumMod val="75000"/>
                  <a:lumOff val="25000"/>
                </a:schemeClr>
              </a:solidFill>
              <a:latin typeface="Bebas Neue" charset="0"/>
              <a:ea typeface="Bebas Neue" charset="0"/>
              <a:cs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05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chool_logo1_rgb_xl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72" y="2724912"/>
            <a:ext cx="7229856" cy="140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Techniques for clutter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92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Decrease Point Size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95600" y="2362200"/>
            <a:ext cx="990600" cy="990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18634" y="4343400"/>
            <a:ext cx="990600" cy="990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3505200"/>
            <a:ext cx="990600" cy="990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00400" y="2590800"/>
            <a:ext cx="990600" cy="990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7315200" y="2819400"/>
            <a:ext cx="304800" cy="30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38234" y="4800600"/>
            <a:ext cx="304800" cy="30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7772400" y="3962400"/>
            <a:ext cx="304800" cy="30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H="1">
            <a:off x="7620000" y="3048000"/>
            <a:ext cx="304800" cy="3048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Opacity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H="1" flipV="1">
            <a:off x="6248400" y="21336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  <a:alpha val="4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H="1" flipV="1">
            <a:off x="5271434" y="41148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  <a:alpha val="4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 flipV="1">
            <a:off x="6705600" y="32766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  <a:alpha val="4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 flipV="1">
            <a:off x="6553200" y="23622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  <a:alpha val="43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H="1" flipV="1">
            <a:off x="1981200" y="19812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 flipV="1">
            <a:off x="1004234" y="39624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 flipV="1">
            <a:off x="2438400" y="31242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flipH="1" flipV="1">
            <a:off x="2286000" y="2209800"/>
            <a:ext cx="1295400" cy="1295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0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or Filtering</a:t>
            </a:r>
            <a:endParaRPr lang="en-US" dirty="0"/>
          </a:p>
        </p:txBody>
      </p:sp>
      <p:pic>
        <p:nvPicPr>
          <p:cNvPr id="4" name="Picture 3" descr="Screen Shot 2017-01-11 at 4.50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770687" cy="413348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51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for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7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Point/ Line Displacement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for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8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Jitter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5638800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Trutschi</a:t>
            </a:r>
            <a:r>
              <a:rPr lang="en-US" dirty="0" smtClean="0"/>
              <a:t> et al., 2003. “Intelligently Resolving Point Occlusion”</a:t>
            </a:r>
            <a:endParaRPr lang="en-US" dirty="0"/>
          </a:p>
        </p:txBody>
      </p:sp>
      <p:pic>
        <p:nvPicPr>
          <p:cNvPr id="3" name="Picture 2" descr="Screen Shot 2017-01-11 at 4.55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00999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1752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[Placeholder example image]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6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316</Words>
  <Application>Microsoft Macintosh PowerPoint</Application>
  <PresentationFormat>On-screen Show (4:3)</PresentationFormat>
  <Paragraphs>69</Paragraphs>
  <Slides>20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Custom Design</vt:lpstr>
      <vt:lpstr>Occlusion &amp; Depth</vt:lpstr>
      <vt:lpstr>PowerPoint Presentation</vt:lpstr>
      <vt:lpstr>PowerPoint Presentation</vt:lpstr>
      <vt:lpstr>Decrease Point Size</vt:lpstr>
      <vt:lpstr>Opacity</vt:lpstr>
      <vt:lpstr>Sampling or Filtering</vt:lpstr>
      <vt:lpstr>Clustering</vt:lpstr>
      <vt:lpstr>Point/ Line Displacement</vt:lpstr>
      <vt:lpstr>Smart Jitter</vt:lpstr>
      <vt:lpstr>EdgeLens</vt:lpstr>
      <vt:lpstr>“Strip” Treemap Algorithm</vt:lpstr>
      <vt:lpstr>Topological Distortion</vt:lpstr>
      <vt:lpstr>Dimensional Reordering</vt:lpstr>
      <vt:lpstr>Spatial Depth Cues</vt:lpstr>
      <vt:lpstr>PowerPoint Presentation</vt:lpstr>
      <vt:lpstr>PowerPoint Presentation</vt:lpstr>
      <vt:lpstr>NYTimes 3D Economics 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Yalom’s curative factors</dc:title>
  <dc:creator>Administrator</dc:creator>
  <cp:lastModifiedBy>Daniel</cp:lastModifiedBy>
  <cp:revision>152</cp:revision>
  <dcterms:created xsi:type="dcterms:W3CDTF">2016-03-21T14:12:59Z</dcterms:created>
  <dcterms:modified xsi:type="dcterms:W3CDTF">2017-01-12T08:22:11Z</dcterms:modified>
</cp:coreProperties>
</file>