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93" r:id="rId3"/>
    <p:sldId id="299" r:id="rId4"/>
    <p:sldId id="300" r:id="rId5"/>
    <p:sldId id="301" r:id="rId6"/>
    <p:sldId id="302" r:id="rId7"/>
    <p:sldId id="303" r:id="rId8"/>
    <p:sldId id="304" r:id="rId9"/>
    <p:sldId id="312" r:id="rId10"/>
    <p:sldId id="305" r:id="rId11"/>
    <p:sldId id="297" r:id="rId12"/>
    <p:sldId id="308" r:id="rId13"/>
    <p:sldId id="307" r:id="rId14"/>
    <p:sldId id="311" r:id="rId15"/>
    <p:sldId id="306" r:id="rId16"/>
    <p:sldId id="313" r:id="rId17"/>
    <p:sldId id="309"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378" autoAdjust="0"/>
  </p:normalViewPr>
  <p:slideViewPr>
    <p:cSldViewPr>
      <p:cViewPr>
        <p:scale>
          <a:sx n="68" d="100"/>
          <a:sy n="68" d="100"/>
        </p:scale>
        <p:origin x="-84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1/13/17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1152958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Optimizing space and</a:t>
            </a:r>
            <a:r>
              <a:rPr lang="en-US" baseline="0" dirty="0" smtClean="0"/>
              <a:t> time for the user. </a:t>
            </a:r>
            <a:r>
              <a:rPr lang="en-US" dirty="0" smtClean="0"/>
              <a:t>Same axis</a:t>
            </a:r>
            <a:r>
              <a:rPr lang="en-US" baseline="0" dirty="0" smtClean="0"/>
              <a:t> maximizing space use. Therefore the views on top of each other makes sense. Be careful because this doesn’t always work, as with so many charts shown to the point where the x axis is no longer above the fold.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14</a:t>
            </a:fld>
            <a:endParaRPr lang="en-US"/>
          </a:p>
        </p:txBody>
      </p:sp>
    </p:spTree>
    <p:extLst>
      <p:ext uri="{BB962C8B-B14F-4D97-AF65-F5344CB8AC3E}">
        <p14:creationId xmlns:p14="http://schemas.microsoft.com/office/powerpoint/2010/main" val="660545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a:t>
            </a:r>
            <a:r>
              <a:rPr lang="en-US" baseline="0" dirty="0" smtClean="0"/>
              <a:t> discussed ways to optimize the users</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16</a:t>
            </a:fld>
            <a:endParaRPr lang="en-US"/>
          </a:p>
        </p:txBody>
      </p:sp>
    </p:spTree>
    <p:extLst>
      <p:ext uri="{BB962C8B-B14F-4D97-AF65-F5344CB8AC3E}">
        <p14:creationId xmlns:p14="http://schemas.microsoft.com/office/powerpoint/2010/main" val="90075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Two or more views to investigate data about</a:t>
            </a:r>
            <a:r>
              <a:rPr lang="en-US" baseline="0" dirty="0" smtClean="0"/>
              <a:t> the same conceptual entity. </a:t>
            </a:r>
            <a:endParaRPr lang="en-US" dirty="0" smtClean="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231345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a:t>
            </a:r>
            <a:r>
              <a:rPr lang="en-US" baseline="0" dirty="0" smtClean="0"/>
              <a:t> views, when used properly, have been shown to improve the users ability to make comparisons and also user performance without having to switch back and forth between views.  But what types of data warrants a multiple view system? </a:t>
            </a:r>
            <a:r>
              <a:rPr lang="en-US" dirty="0" err="1" smtClean="0"/>
              <a:t>Baldonado</a:t>
            </a:r>
            <a:r>
              <a:rPr lang="en-US" dirty="0" smtClean="0"/>
              <a:t> et al. discuss</a:t>
            </a:r>
            <a:r>
              <a:rPr lang="en-US" baseline="0" dirty="0" smtClean="0"/>
              <a:t> some guidelines coming out of research at Xerox PARC and HP Labs. </a:t>
            </a:r>
          </a:p>
          <a:p>
            <a:r>
              <a:rPr lang="en-US" baseline="0" dirty="0" smtClean="0"/>
              <a:t>https://</a:t>
            </a:r>
            <a:r>
              <a:rPr lang="en-US" baseline="0" dirty="0" err="1" smtClean="0"/>
              <a:t>www.researchgate.net</a:t>
            </a:r>
            <a:r>
              <a:rPr lang="en-US" baseline="0" dirty="0" smtClean="0"/>
              <a:t>/profile/</a:t>
            </a:r>
            <a:r>
              <a:rPr lang="en-US" baseline="0" dirty="0" err="1" smtClean="0"/>
              <a:t>Michelle_Baldonado</a:t>
            </a:r>
            <a:r>
              <a:rPr lang="en-US" baseline="0" dirty="0" smtClean="0"/>
              <a:t>/publication/2635114_Guidelines_for_Using_Multiple_Views_in_Information_Visualization/links/0912f512c4063132a1000000.pdf </a:t>
            </a:r>
            <a:r>
              <a:rPr lang="en-US" dirty="0" smtClean="0"/>
              <a:t> </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204699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2432589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logical structure vs. a geometric layout of circuit.</a:t>
            </a:r>
            <a:r>
              <a:rPr lang="en-US" baseline="0" dirty="0" smtClean="0"/>
              <a:t> Or logical, physical, or conceptual data models of a business problem. </a:t>
            </a:r>
          </a:p>
          <a:p>
            <a:r>
              <a:rPr lang="en-US" dirty="0" smtClean="0"/>
              <a:t>https://</a:t>
            </a:r>
            <a:r>
              <a:rPr lang="en-US" dirty="0" err="1" smtClean="0"/>
              <a:t>www.eda.ei.tum.de</a:t>
            </a:r>
            <a:r>
              <a:rPr lang="en-US" dirty="0" smtClean="0"/>
              <a:t>/</a:t>
            </a:r>
            <a:r>
              <a:rPr lang="en-US" dirty="0" err="1" smtClean="0"/>
              <a:t>fileadmin</a:t>
            </a:r>
            <a:r>
              <a:rPr lang="en-US" dirty="0" smtClean="0"/>
              <a:t>/_processed_/csm_AnLay.png_52a105866b.jpg</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6</a:t>
            </a:fld>
            <a:endParaRPr lang="en-US"/>
          </a:p>
        </p:txBody>
      </p:sp>
    </p:spTree>
    <p:extLst>
      <p:ext uri="{BB962C8B-B14F-4D97-AF65-F5344CB8AC3E}">
        <p14:creationId xmlns:p14="http://schemas.microsoft.com/office/powerpoint/2010/main" val="2921427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multiple</a:t>
            </a:r>
            <a:r>
              <a:rPr lang="en-US" baseline="0" dirty="0" smtClean="0"/>
              <a:t> views to show correlations and disparities between data. Showing complementary views to correlate different aspects of the protein structure.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1499017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forget Gestalt principles that if</a:t>
            </a:r>
            <a:r>
              <a:rPr lang="en-US" baseline="0" dirty="0" smtClean="0"/>
              <a:t> you are showing the same data variables across multiple views use the same encodings and be careful of conflict.  This chart showing NYC Marathoners uses the same color encoding for the different minutes and the country.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9</a:t>
            </a:fld>
            <a:endParaRPr lang="en-US"/>
          </a:p>
        </p:txBody>
      </p:sp>
    </p:spTree>
    <p:extLst>
      <p:ext uri="{BB962C8B-B14F-4D97-AF65-F5344CB8AC3E}">
        <p14:creationId xmlns:p14="http://schemas.microsoft.com/office/powerpoint/2010/main" val="74476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BETTER IMAGE TO</a:t>
            </a:r>
            <a:r>
              <a:rPr lang="en-US" baseline="0" dirty="0" smtClean="0"/>
              <a:t> SHOW KEY?</a:t>
            </a:r>
            <a:r>
              <a:rPr lang="en-US" dirty="0" smtClean="0"/>
              <a:t>. Makes</a:t>
            </a:r>
            <a:r>
              <a:rPr lang="en-US" baseline="0" dirty="0" smtClean="0"/>
              <a:t> good use of a consistent color encoding across views. Also, if using different tools or libraries for the different views you’ll want to give them a cohesive look and feel.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a:t>
            </a:fld>
            <a:endParaRPr lang="en-US"/>
          </a:p>
        </p:txBody>
      </p:sp>
    </p:spTree>
    <p:extLst>
      <p:ext uri="{BB962C8B-B14F-4D97-AF65-F5344CB8AC3E}">
        <p14:creationId xmlns:p14="http://schemas.microsoft.com/office/powerpoint/2010/main" val="2960607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with more on the page, there’s more that needs to be attended</a:t>
            </a:r>
            <a:r>
              <a:rPr lang="en-US" baseline="0" dirty="0" smtClean="0"/>
              <a:t> to visually so help the use process what’s most important.  Here actual profit is doing poorly and it’s been given greater visual salience with the addition of the red dot mark next to it.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13</a:t>
            </a:fld>
            <a:endParaRPr lang="en-US"/>
          </a:p>
        </p:txBody>
      </p:sp>
    </p:spTree>
    <p:extLst>
      <p:ext uri="{BB962C8B-B14F-4D97-AF65-F5344CB8AC3E}">
        <p14:creationId xmlns:p14="http://schemas.microsoft.com/office/powerpoint/2010/main" val="3623988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t>1/13/17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t>1/13/17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1/13/17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1/13/17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t>1/13/17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t>1/13/17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1/13/17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1/13/17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1/13/17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52600"/>
            <a:ext cx="7772400" cy="900546"/>
          </a:xfrm>
        </p:spPr>
        <p:txBody>
          <a:bodyPr>
            <a:normAutofit/>
          </a:bodyPr>
          <a:lstStyle/>
          <a:p>
            <a:r>
              <a:rPr lang="en-US" dirty="0" smtClean="0"/>
              <a:t>Multiple Views</a:t>
            </a:r>
            <a:endParaRPr lang="en-US" dirty="0"/>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195190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6-12-19 at 11.18.4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400"/>
            <a:ext cx="9144000" cy="5472000"/>
          </a:xfrm>
          <a:prstGeom prst="rect">
            <a:avLst/>
          </a:prstGeom>
        </p:spPr>
      </p:pic>
      <p:sp>
        <p:nvSpPr>
          <p:cNvPr id="7" name="TextBox 6"/>
          <p:cNvSpPr txBox="1"/>
          <p:nvPr/>
        </p:nvSpPr>
        <p:spPr>
          <a:xfrm>
            <a:off x="4343400" y="6248400"/>
            <a:ext cx="4172937" cy="369332"/>
          </a:xfrm>
          <a:prstGeom prst="rect">
            <a:avLst/>
          </a:prstGeom>
          <a:noFill/>
        </p:spPr>
        <p:txBody>
          <a:bodyPr wrap="none" rtlCol="0">
            <a:spAutoFit/>
          </a:bodyPr>
          <a:lstStyle/>
          <a:p>
            <a:r>
              <a:rPr lang="en-US" dirty="0"/>
              <a:t>http://</a:t>
            </a:r>
            <a:r>
              <a:rPr lang="en-US" dirty="0" err="1"/>
              <a:t>mitweb.itn.liu.se</a:t>
            </a:r>
            <a:r>
              <a:rPr lang="en-US" dirty="0"/>
              <a:t>/GAV/dashboard/</a:t>
            </a:r>
          </a:p>
        </p:txBody>
      </p:sp>
    </p:spTree>
    <p:extLst>
      <p:ext uri="{BB962C8B-B14F-4D97-AF65-F5344CB8AC3E}">
        <p14:creationId xmlns:p14="http://schemas.microsoft.com/office/powerpoint/2010/main" val="266550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7-01-12 at 1.53.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303047"/>
          </a:xfrm>
          <a:prstGeom prst="rect">
            <a:avLst/>
          </a:prstGeom>
        </p:spPr>
      </p:pic>
      <p:sp>
        <p:nvSpPr>
          <p:cNvPr id="5" name="Rectangle 4"/>
          <p:cNvSpPr/>
          <p:nvPr/>
        </p:nvSpPr>
        <p:spPr>
          <a:xfrm>
            <a:off x="838200" y="6248400"/>
            <a:ext cx="8229600" cy="307777"/>
          </a:xfrm>
          <a:prstGeom prst="rect">
            <a:avLst/>
          </a:prstGeom>
        </p:spPr>
        <p:txBody>
          <a:bodyPr wrap="square">
            <a:spAutoFit/>
          </a:bodyPr>
          <a:lstStyle/>
          <a:p>
            <a:r>
              <a:rPr lang="en-US" sz="1400" dirty="0"/>
              <a:t>Chart Source:  http://</a:t>
            </a:r>
            <a:r>
              <a:rPr lang="en-US" sz="1400" dirty="0" err="1"/>
              <a:t>dataremixed.com</a:t>
            </a:r>
            <a:r>
              <a:rPr lang="en-US" sz="1400" dirty="0"/>
              <a:t>/2015/11/avoiding-data-pitfalls-part-3-confusing-colors/</a:t>
            </a:r>
          </a:p>
        </p:txBody>
      </p:sp>
    </p:spTree>
    <p:extLst>
      <p:ext uri="{BB962C8B-B14F-4D97-AF65-F5344CB8AC3E}">
        <p14:creationId xmlns:p14="http://schemas.microsoft.com/office/powerpoint/2010/main" val="55557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7-01-12 at 1.54.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547945"/>
          </a:xfrm>
          <a:prstGeom prst="rect">
            <a:avLst/>
          </a:prstGeom>
        </p:spPr>
      </p:pic>
      <p:sp>
        <p:nvSpPr>
          <p:cNvPr id="5" name="Rectangle 4"/>
          <p:cNvSpPr/>
          <p:nvPr/>
        </p:nvSpPr>
        <p:spPr>
          <a:xfrm>
            <a:off x="762000" y="6400800"/>
            <a:ext cx="8077200" cy="307777"/>
          </a:xfrm>
          <a:prstGeom prst="rect">
            <a:avLst/>
          </a:prstGeom>
        </p:spPr>
        <p:txBody>
          <a:bodyPr wrap="square">
            <a:spAutoFit/>
          </a:bodyPr>
          <a:lstStyle/>
          <a:p>
            <a:r>
              <a:rPr lang="en-US" sz="1400" dirty="0"/>
              <a:t>Chart Source:  http://</a:t>
            </a:r>
            <a:r>
              <a:rPr lang="en-US" sz="1400" dirty="0" err="1"/>
              <a:t>dataremixed.com</a:t>
            </a:r>
            <a:r>
              <a:rPr lang="en-US" sz="1400" dirty="0"/>
              <a:t>/2015/11/avoiding-data-pitfalls-part-3-confusing-colors/</a:t>
            </a:r>
          </a:p>
        </p:txBody>
      </p:sp>
    </p:spTree>
    <p:extLst>
      <p:ext uri="{BB962C8B-B14F-4D97-AF65-F5344CB8AC3E}">
        <p14:creationId xmlns:p14="http://schemas.microsoft.com/office/powerpoint/2010/main" val="57735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Cues </a:t>
            </a:r>
            <a:endParaRPr lang="en-US" dirty="0"/>
          </a:p>
        </p:txBody>
      </p:sp>
      <p:sp>
        <p:nvSpPr>
          <p:cNvPr id="3" name="Content Placeholder 2"/>
          <p:cNvSpPr>
            <a:spLocks noGrp="1"/>
          </p:cNvSpPr>
          <p:nvPr>
            <p:ph idx="1"/>
          </p:nvPr>
        </p:nvSpPr>
        <p:spPr>
          <a:xfrm>
            <a:off x="457200" y="5913437"/>
            <a:ext cx="8229600" cy="639763"/>
          </a:xfrm>
        </p:spPr>
        <p:txBody>
          <a:bodyPr>
            <a:normAutofit/>
          </a:bodyPr>
          <a:lstStyle/>
          <a:p>
            <a:pPr marL="0" indent="0">
              <a:buNone/>
            </a:pPr>
            <a:r>
              <a:rPr lang="en-US" sz="1400" dirty="0" smtClean="0"/>
              <a:t>Source: http</a:t>
            </a:r>
            <a:r>
              <a:rPr lang="en-US" sz="1400" dirty="0"/>
              <a:t>://</a:t>
            </a:r>
            <a:r>
              <a:rPr lang="en-US" sz="1400" dirty="0" err="1"/>
              <a:t>www.dashboardinsight.com</a:t>
            </a:r>
            <a:r>
              <a:rPr lang="en-US" sz="1400" dirty="0"/>
              <a:t>/news/news-articles/interview-with-</a:t>
            </a:r>
            <a:r>
              <a:rPr lang="en-US" sz="1400" dirty="0" err="1"/>
              <a:t>stephen</a:t>
            </a:r>
            <a:r>
              <a:rPr lang="en-US" sz="1400" dirty="0"/>
              <a:t>-few-dashboard-design-</a:t>
            </a:r>
            <a:r>
              <a:rPr lang="en-US" sz="1400" dirty="0" err="1"/>
              <a:t>challenges.aspx</a:t>
            </a:r>
            <a:endParaRPr lang="en-US" sz="1400" dirty="0"/>
          </a:p>
        </p:txBody>
      </p:sp>
      <p:pic>
        <p:nvPicPr>
          <p:cNvPr id="4" name="Picture 3" descr="Screen Shot 2017-01-12 at 2.24.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676400"/>
            <a:ext cx="8191500" cy="3835400"/>
          </a:xfrm>
          <a:prstGeom prst="rect">
            <a:avLst/>
          </a:prstGeom>
        </p:spPr>
      </p:pic>
    </p:spTree>
    <p:extLst>
      <p:ext uri="{BB962C8B-B14F-4D97-AF65-F5344CB8AC3E}">
        <p14:creationId xmlns:p14="http://schemas.microsoft.com/office/powerpoint/2010/main" val="3530521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Space &amp; Time </a:t>
            </a:r>
            <a:r>
              <a:rPr lang="en-US" dirty="0" smtClean="0"/>
              <a:t>Optimization</a:t>
            </a:r>
            <a:endParaRPr lang="en-US" dirty="0"/>
          </a:p>
        </p:txBody>
      </p:sp>
      <p:pic>
        <p:nvPicPr>
          <p:cNvPr id="4" name="Picture 3" descr="Screen Shot 2017-01-12 at 2.05.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727200"/>
            <a:ext cx="5092700" cy="4521200"/>
          </a:xfrm>
          <a:prstGeom prst="rect">
            <a:avLst/>
          </a:prstGeom>
        </p:spPr>
      </p:pic>
    </p:spTree>
    <p:extLst>
      <p:ext uri="{BB962C8B-B14F-4D97-AF65-F5344CB8AC3E}">
        <p14:creationId xmlns:p14="http://schemas.microsoft.com/office/powerpoint/2010/main" val="3663614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dirty="0" smtClean="0"/>
              <a:t>Development </a:t>
            </a:r>
            <a:r>
              <a:rPr lang="en-US" dirty="0" smtClean="0"/>
              <a:t>Considerations</a:t>
            </a:r>
            <a:endParaRPr lang="en-US" dirty="0"/>
          </a:p>
        </p:txBody>
      </p:sp>
    </p:spTree>
    <p:extLst>
      <p:ext uri="{BB962C8B-B14F-4D97-AF65-F5344CB8AC3E}">
        <p14:creationId xmlns:p14="http://schemas.microsoft.com/office/powerpoint/2010/main" val="227772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Development Optimization </a:t>
            </a:r>
            <a:endParaRPr lang="en-US" dirty="0"/>
          </a:p>
        </p:txBody>
      </p:sp>
      <p:sp>
        <p:nvSpPr>
          <p:cNvPr id="3" name="Content Placeholder 2"/>
          <p:cNvSpPr>
            <a:spLocks noGrp="1"/>
          </p:cNvSpPr>
          <p:nvPr>
            <p:ph idx="1"/>
          </p:nvPr>
        </p:nvSpPr>
        <p:spPr/>
        <p:txBody>
          <a:bodyPr/>
          <a:lstStyle/>
          <a:p>
            <a:pPr marL="0" indent="0">
              <a:buNone/>
            </a:pPr>
            <a:r>
              <a:rPr lang="en-US" dirty="0" smtClean="0"/>
              <a:t>Making </a:t>
            </a:r>
            <a:r>
              <a:rPr lang="en-US" dirty="0" smtClean="0"/>
              <a:t>your code:</a:t>
            </a:r>
          </a:p>
          <a:p>
            <a:r>
              <a:rPr lang="en-US" dirty="0" smtClean="0"/>
              <a:t>Reusable</a:t>
            </a:r>
          </a:p>
          <a:p>
            <a:r>
              <a:rPr lang="en-US" dirty="0" smtClean="0"/>
              <a:t>Cleaner</a:t>
            </a:r>
          </a:p>
          <a:p>
            <a:r>
              <a:rPr lang="en-US" dirty="0" smtClean="0"/>
              <a:t>Scalable</a:t>
            </a:r>
          </a:p>
          <a:p>
            <a:r>
              <a:rPr lang="en-US" dirty="0" smtClean="0"/>
              <a:t>Modular</a:t>
            </a:r>
          </a:p>
        </p:txBody>
      </p:sp>
    </p:spTree>
    <p:extLst>
      <p:ext uri="{BB962C8B-B14F-4D97-AF65-F5344CB8AC3E}">
        <p14:creationId xmlns:p14="http://schemas.microsoft.com/office/powerpoint/2010/main" val="27555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endParaRPr lang="en-US" dirty="0" smtClean="0"/>
          </a:p>
          <a:p>
            <a:pPr marL="0" indent="0" algn="ctr">
              <a:buNone/>
            </a:pPr>
            <a:r>
              <a:rPr lang="en-US" dirty="0" smtClean="0"/>
              <a:t>Why use 2+ distinct views?</a:t>
            </a:r>
            <a:endParaRPr lang="en-US" dirty="0"/>
          </a:p>
        </p:txBody>
      </p:sp>
    </p:spTree>
    <p:extLst>
      <p:ext uri="{BB962C8B-B14F-4D97-AF65-F5344CB8AC3E}">
        <p14:creationId xmlns:p14="http://schemas.microsoft.com/office/powerpoint/2010/main" val="405418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Make comparisons to see new relationships</a:t>
            </a:r>
          </a:p>
          <a:p>
            <a:r>
              <a:rPr lang="en-US" dirty="0" smtClean="0"/>
              <a:t>Improve user performance</a:t>
            </a:r>
            <a:endParaRPr lang="en-US" dirty="0"/>
          </a:p>
        </p:txBody>
      </p:sp>
    </p:spTree>
    <p:extLst>
      <p:ext uri="{BB962C8B-B14F-4D97-AF65-F5344CB8AC3E}">
        <p14:creationId xmlns:p14="http://schemas.microsoft.com/office/powerpoint/2010/main" val="302014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Diverse Attributes</a:t>
            </a:r>
            <a:endParaRPr lang="en-US" dirty="0"/>
          </a:p>
        </p:txBody>
      </p:sp>
      <p:sp>
        <p:nvSpPr>
          <p:cNvPr id="3" name="Content Placeholder 2"/>
          <p:cNvSpPr>
            <a:spLocks noGrp="1"/>
          </p:cNvSpPr>
          <p:nvPr>
            <p:ph idx="1"/>
          </p:nvPr>
        </p:nvSpPr>
        <p:spPr/>
        <p:txBody>
          <a:bodyPr/>
          <a:lstStyle/>
          <a:p>
            <a:r>
              <a:rPr lang="en-US" dirty="0" smtClean="0"/>
              <a:t>attributes (e.g. dates traveled, histogram of countries visited)</a:t>
            </a:r>
          </a:p>
          <a:p>
            <a:r>
              <a:rPr lang="en-US" dirty="0"/>
              <a:t>s</a:t>
            </a:r>
            <a:r>
              <a:rPr lang="en-US" dirty="0" smtClean="0"/>
              <a:t>ubsets or aggregate views shown simultaneously </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47241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Abstraction</a:t>
            </a:r>
            <a:endParaRPr lang="en-US" dirty="0"/>
          </a:p>
        </p:txBody>
      </p:sp>
      <p:sp>
        <p:nvSpPr>
          <p:cNvPr id="3" name="Content Placeholder 2"/>
          <p:cNvSpPr>
            <a:spLocks noGrp="1"/>
          </p:cNvSpPr>
          <p:nvPr>
            <p:ph idx="1"/>
          </p:nvPr>
        </p:nvSpPr>
        <p:spPr/>
        <p:txBody>
          <a:bodyPr/>
          <a:lstStyle/>
          <a:p>
            <a:r>
              <a:rPr lang="en-US" dirty="0" smtClean="0"/>
              <a:t>layers </a:t>
            </a:r>
            <a:r>
              <a:rPr lang="en-US" dirty="0"/>
              <a:t>of detail (e.g., entire </a:t>
            </a:r>
            <a:r>
              <a:rPr lang="en-US" dirty="0" smtClean="0"/>
              <a:t>city</a:t>
            </a:r>
            <a:r>
              <a:rPr lang="en-US" dirty="0"/>
              <a:t> </a:t>
            </a:r>
            <a:r>
              <a:rPr lang="en-US" dirty="0" smtClean="0"/>
              <a:t>vs. detail of streets)</a:t>
            </a:r>
            <a:endParaRPr lang="en-US" dirty="0"/>
          </a:p>
          <a:p>
            <a:endParaRPr lang="en-US" dirty="0"/>
          </a:p>
        </p:txBody>
      </p:sp>
    </p:spTree>
    <p:extLst>
      <p:ext uri="{BB962C8B-B14F-4D97-AF65-F5344CB8AC3E}">
        <p14:creationId xmlns:p14="http://schemas.microsoft.com/office/powerpoint/2010/main" val="83212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Data Models</a:t>
            </a:r>
            <a:endParaRPr lang="en-US" dirty="0"/>
          </a:p>
        </p:txBody>
      </p:sp>
      <p:pic>
        <p:nvPicPr>
          <p:cNvPr id="4" name="Picture 3" descr="Screen Shot 2017-01-12 at 1.17.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30564"/>
            <a:ext cx="8153400" cy="5170236"/>
          </a:xfrm>
          <a:prstGeom prst="rect">
            <a:avLst/>
          </a:prstGeom>
        </p:spPr>
      </p:pic>
    </p:spTree>
    <p:extLst>
      <p:ext uri="{BB962C8B-B14F-4D97-AF65-F5344CB8AC3E}">
        <p14:creationId xmlns:p14="http://schemas.microsoft.com/office/powerpoint/2010/main" val="184639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Correlations/ Disparities</a:t>
            </a:r>
            <a:endParaRPr lang="en-US" dirty="0"/>
          </a:p>
        </p:txBody>
      </p:sp>
      <p:sp>
        <p:nvSpPr>
          <p:cNvPr id="3" name="Content Placeholder 2"/>
          <p:cNvSpPr>
            <a:spLocks noGrp="1"/>
          </p:cNvSpPr>
          <p:nvPr>
            <p:ph idx="1"/>
          </p:nvPr>
        </p:nvSpPr>
        <p:spPr>
          <a:xfrm>
            <a:off x="457200" y="1295400"/>
            <a:ext cx="8229600" cy="4525963"/>
          </a:xfrm>
        </p:spPr>
        <p:txBody>
          <a:bodyPr/>
          <a:lstStyle/>
          <a:p>
            <a:pPr marL="0" indent="0" algn="ctr">
              <a:buNone/>
            </a:pPr>
            <a:r>
              <a:rPr lang="en-US" dirty="0" smtClean="0"/>
              <a:t>[placeholder example image] </a:t>
            </a:r>
            <a:endParaRPr lang="en-US" dirty="0"/>
          </a:p>
        </p:txBody>
      </p:sp>
      <p:pic>
        <p:nvPicPr>
          <p:cNvPr id="4" name="Picture 3" descr="Screen Shot 2017-01-12 at 1.21.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676400"/>
            <a:ext cx="4521200" cy="4827915"/>
          </a:xfrm>
          <a:prstGeom prst="rect">
            <a:avLst/>
          </a:prstGeom>
        </p:spPr>
      </p:pic>
    </p:spTree>
    <p:extLst>
      <p:ext uri="{BB962C8B-B14F-4D97-AF65-F5344CB8AC3E}">
        <p14:creationId xmlns:p14="http://schemas.microsoft.com/office/powerpoint/2010/main" val="83404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dirty="0" smtClean="0"/>
              <a:t>Design Considerations</a:t>
            </a:r>
            <a:endParaRPr lang="en-US" dirty="0"/>
          </a:p>
        </p:txBody>
      </p:sp>
    </p:spTree>
    <p:extLst>
      <p:ext uri="{BB962C8B-B14F-4D97-AF65-F5344CB8AC3E}">
        <p14:creationId xmlns:p14="http://schemas.microsoft.com/office/powerpoint/2010/main" val="127526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Encodings</a:t>
            </a:r>
            <a:endParaRPr lang="en-US" dirty="0"/>
          </a:p>
        </p:txBody>
      </p:sp>
      <p:pic>
        <p:nvPicPr>
          <p:cNvPr id="4" name="Picture 3" descr="Screen Shot 2017-01-12 at 1.36.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212581"/>
            <a:ext cx="6858000" cy="4164860"/>
          </a:xfrm>
          <a:prstGeom prst="rect">
            <a:avLst/>
          </a:prstGeom>
        </p:spPr>
      </p:pic>
      <p:sp>
        <p:nvSpPr>
          <p:cNvPr id="12" name="TextBox 11"/>
          <p:cNvSpPr txBox="1"/>
          <p:nvPr/>
        </p:nvSpPr>
        <p:spPr>
          <a:xfrm>
            <a:off x="415598" y="6400800"/>
            <a:ext cx="8719512" cy="307777"/>
          </a:xfrm>
          <a:prstGeom prst="rect">
            <a:avLst/>
          </a:prstGeom>
          <a:noFill/>
        </p:spPr>
        <p:txBody>
          <a:bodyPr wrap="square" rtlCol="0">
            <a:spAutoFit/>
          </a:bodyPr>
          <a:lstStyle/>
          <a:p>
            <a:r>
              <a:rPr lang="en-US" sz="1400" dirty="0" smtClean="0"/>
              <a:t>Chart Source:  http</a:t>
            </a:r>
            <a:r>
              <a:rPr lang="en-US" sz="1400" dirty="0"/>
              <a:t>://</a:t>
            </a:r>
            <a:r>
              <a:rPr lang="en-US" sz="1400" dirty="0" err="1"/>
              <a:t>dataremixed.com</a:t>
            </a:r>
            <a:r>
              <a:rPr lang="en-US" sz="1400" dirty="0"/>
              <a:t>/2015/11/avoiding-data-pitfalls-part-3-confusing-colors/</a:t>
            </a:r>
          </a:p>
        </p:txBody>
      </p:sp>
      <p:sp>
        <p:nvSpPr>
          <p:cNvPr id="14" name="Content Placeholder 13"/>
          <p:cNvSpPr>
            <a:spLocks noGrp="1"/>
          </p:cNvSpPr>
          <p:nvPr>
            <p:ph idx="1"/>
          </p:nvPr>
        </p:nvSpPr>
        <p:spPr/>
        <p:txBody>
          <a:bodyPr/>
          <a:lstStyle/>
          <a:p>
            <a:endParaRPr lang="en-US"/>
          </a:p>
        </p:txBody>
      </p:sp>
    </p:spTree>
    <p:extLst>
      <p:ext uri="{BB962C8B-B14F-4D97-AF65-F5344CB8AC3E}">
        <p14:creationId xmlns:p14="http://schemas.microsoft.com/office/powerpoint/2010/main" val="1717132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4863</TotalTime>
  <Words>569</Words>
  <Application>Microsoft Macintosh PowerPoint</Application>
  <PresentationFormat>On-screen Show (4:3)</PresentationFormat>
  <Paragraphs>57</Paragraphs>
  <Slides>17</Slides>
  <Notes>11</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Custom Design</vt:lpstr>
      <vt:lpstr>Multiple Views</vt:lpstr>
      <vt:lpstr>PowerPoint Presentation</vt:lpstr>
      <vt:lpstr>PowerPoint Presentation</vt:lpstr>
      <vt:lpstr>Diverse Attributes</vt:lpstr>
      <vt:lpstr>Level of Abstraction</vt:lpstr>
      <vt:lpstr>Multiple Data Models</vt:lpstr>
      <vt:lpstr>Correlations/ Disparities</vt:lpstr>
      <vt:lpstr>PowerPoint Presentation</vt:lpstr>
      <vt:lpstr>Consistent Encodings</vt:lpstr>
      <vt:lpstr>PowerPoint Presentation</vt:lpstr>
      <vt:lpstr>PowerPoint Presentation</vt:lpstr>
      <vt:lpstr>PowerPoint Presentation</vt:lpstr>
      <vt:lpstr>Perceptual Cues </vt:lpstr>
      <vt:lpstr>Space &amp; Time Optimization</vt:lpstr>
      <vt:lpstr>PowerPoint Presentation</vt:lpstr>
      <vt:lpstr>Development Optimization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Daniel</cp:lastModifiedBy>
  <cp:revision>144</cp:revision>
  <dcterms:created xsi:type="dcterms:W3CDTF">2016-03-21T14:12:59Z</dcterms:created>
  <dcterms:modified xsi:type="dcterms:W3CDTF">2017-01-14T01:46:19Z</dcterms:modified>
</cp:coreProperties>
</file>