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8"/>
  </p:notesMasterIdLst>
  <p:sldIdLst>
    <p:sldId id="269" r:id="rId3"/>
    <p:sldId id="285" r:id="rId4"/>
    <p:sldId id="289" r:id="rId5"/>
    <p:sldId id="367" r:id="rId6"/>
    <p:sldId id="312" r:id="rId7"/>
    <p:sldId id="335" r:id="rId8"/>
    <p:sldId id="366" r:id="rId9"/>
    <p:sldId id="318" r:id="rId10"/>
    <p:sldId id="336" r:id="rId11"/>
    <p:sldId id="337" r:id="rId12"/>
    <p:sldId id="338" r:id="rId13"/>
    <p:sldId id="339" r:id="rId14"/>
    <p:sldId id="368" r:id="rId15"/>
    <p:sldId id="341" r:id="rId16"/>
    <p:sldId id="340" r:id="rId17"/>
    <p:sldId id="369" r:id="rId18"/>
    <p:sldId id="342" r:id="rId19"/>
    <p:sldId id="310" r:id="rId20"/>
    <p:sldId id="321" r:id="rId21"/>
    <p:sldId id="322" r:id="rId22"/>
    <p:sldId id="323" r:id="rId23"/>
    <p:sldId id="324" r:id="rId24"/>
    <p:sldId id="325" r:id="rId25"/>
    <p:sldId id="327" r:id="rId26"/>
    <p:sldId id="328" r:id="rId27"/>
    <p:sldId id="370" r:id="rId28"/>
    <p:sldId id="372" r:id="rId29"/>
    <p:sldId id="371" r:id="rId30"/>
    <p:sldId id="346" r:id="rId31"/>
    <p:sldId id="347" r:id="rId32"/>
    <p:sldId id="348" r:id="rId33"/>
    <p:sldId id="349" r:id="rId34"/>
    <p:sldId id="351" r:id="rId35"/>
    <p:sldId id="352" r:id="rId36"/>
    <p:sldId id="355" r:id="rId37"/>
    <p:sldId id="359" r:id="rId38"/>
    <p:sldId id="343" r:id="rId39"/>
    <p:sldId id="344" r:id="rId40"/>
    <p:sldId id="345" r:id="rId41"/>
    <p:sldId id="356" r:id="rId42"/>
    <p:sldId id="361" r:id="rId43"/>
    <p:sldId id="362" r:id="rId44"/>
    <p:sldId id="365" r:id="rId45"/>
    <p:sldId id="358" r:id="rId46"/>
    <p:sldId id="26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302A"/>
    <a:srgbClr val="BA0B04"/>
    <a:srgbClr val="BA655E"/>
    <a:srgbClr val="BA8F8B"/>
    <a:srgbClr val="BAB9B6"/>
    <a:srgbClr val="003252"/>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3" autoAdjust="0"/>
    <p:restoredTop sz="82006" autoAdjust="0"/>
  </p:normalViewPr>
  <p:slideViewPr>
    <p:cSldViewPr>
      <p:cViewPr>
        <p:scale>
          <a:sx n="76" d="100"/>
          <a:sy n="76" d="100"/>
        </p:scale>
        <p:origin x="1056" y="4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pPr/>
              <a:t>1/26/17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pPr/>
              <a:t>‹#›</a:t>
            </a:fld>
            <a:endParaRPr lang="en-US"/>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 use</a:t>
            </a:r>
            <a:r>
              <a:rPr lang="en-US" baseline="0" dirty="0" smtClean="0"/>
              <a:t> graphical elements to effectively label and draw the </a:t>
            </a:r>
            <a:r>
              <a:rPr lang="en-US" baseline="0" smtClean="0"/>
              <a:t>viewer’s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a:t>
            </a:fld>
            <a:endParaRPr lang="en-US"/>
          </a:p>
        </p:txBody>
      </p:sp>
    </p:spTree>
    <p:extLst>
      <p:ext uri="{BB962C8B-B14F-4D97-AF65-F5344CB8AC3E}">
        <p14:creationId xmlns:p14="http://schemas.microsoft.com/office/powerpoint/2010/main" val="1672594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color constancy</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checkerboard</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 and B squares same color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we discount the illuminant</a:t>
            </a:r>
            <a:r>
              <a:rPr lang="en-US" dirty="0" smtClean="0"/>
              <a:t> </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11</a:t>
            </a:fld>
            <a:endParaRPr lang="en-US"/>
          </a:p>
        </p:txBody>
      </p:sp>
    </p:spTree>
    <p:extLst>
      <p:ext uri="{BB962C8B-B14F-4D97-AF65-F5344CB8AC3E}">
        <p14:creationId xmlns:p14="http://schemas.microsoft.com/office/powerpoint/2010/main" val="1553984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other color models, some turn</a:t>
            </a:r>
            <a:r>
              <a:rPr lang="en-US" baseline="0" dirty="0" smtClean="0"/>
              <a:t> lightness into brightness or turn hue into </a:t>
            </a:r>
            <a:r>
              <a:rPr lang="en-US" baseline="0" dirty="0" err="1" smtClean="0"/>
              <a:t>chroma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14</a:t>
            </a:fld>
            <a:endParaRPr lang="en-US"/>
          </a:p>
        </p:txBody>
      </p:sp>
    </p:spTree>
    <p:extLst>
      <p:ext uri="{BB962C8B-B14F-4D97-AF65-F5344CB8AC3E}">
        <p14:creationId xmlns:p14="http://schemas.microsoft.com/office/powerpoint/2010/main" val="1064194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HSL is really the RGB color model, just made easier to work with</a:t>
            </a:r>
          </a:p>
          <a:p>
            <a:r>
              <a:rPr lang="en-US" dirty="0" smtClean="0"/>
              <a:t>White = </a:t>
            </a:r>
            <a:r>
              <a:rPr lang="en-US" dirty="0" err="1" smtClean="0"/>
              <a:t>ffffff</a:t>
            </a:r>
            <a:r>
              <a:rPr lang="en-US" smtClean="0"/>
              <a:t> or 255, 255, 255</a:t>
            </a:r>
          </a:p>
          <a:p>
            <a:r>
              <a:rPr lang="en-US" dirty="0" smtClean="0"/>
              <a:t>Black = 000000</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15</a:t>
            </a:fld>
            <a:endParaRPr lang="en-US"/>
          </a:p>
        </p:txBody>
      </p:sp>
    </p:spTree>
    <p:extLst>
      <p:ext uri="{BB962C8B-B14F-4D97-AF65-F5344CB8AC3E}">
        <p14:creationId xmlns:p14="http://schemas.microsoft.com/office/powerpoint/2010/main" val="1694836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18</a:t>
            </a:fld>
            <a:endParaRPr lang="en-US"/>
          </a:p>
        </p:txBody>
      </p:sp>
    </p:spTree>
    <p:extLst>
      <p:ext uri="{BB962C8B-B14F-4D97-AF65-F5344CB8AC3E}">
        <p14:creationId xmlns:p14="http://schemas.microsoft.com/office/powerpoint/2010/main" val="1222049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just noticeable difference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grey squares – which is darker?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12 RGB units different = same</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19</a:t>
            </a:fld>
            <a:endParaRPr lang="en-US"/>
          </a:p>
        </p:txBody>
      </p:sp>
    </p:spTree>
    <p:extLst>
      <p:ext uri="{BB962C8B-B14F-4D97-AF65-F5344CB8AC3E}">
        <p14:creationId xmlns:p14="http://schemas.microsoft.com/office/powerpoint/2010/main" val="1952953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16 units different = different</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20</a:t>
            </a:fld>
            <a:endParaRPr lang="en-US"/>
          </a:p>
        </p:txBody>
      </p:sp>
    </p:spTree>
    <p:extLst>
      <p:ext uri="{BB962C8B-B14F-4D97-AF65-F5344CB8AC3E}">
        <p14:creationId xmlns:p14="http://schemas.microsoft.com/office/powerpoint/2010/main" val="1154556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lighter squares (less stimulus)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12 units diff = diff</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21</a:t>
            </a:fld>
            <a:endParaRPr lang="en-US"/>
          </a:p>
        </p:txBody>
      </p:sp>
    </p:spTree>
    <p:extLst>
      <p:ext uri="{BB962C8B-B14F-4D97-AF65-F5344CB8AC3E}">
        <p14:creationId xmlns:p14="http://schemas.microsoft.com/office/powerpoint/2010/main" val="2119605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even 8 units diff = diff</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22</a:t>
            </a:fld>
            <a:endParaRPr lang="en-US"/>
          </a:p>
        </p:txBody>
      </p:sp>
    </p:spTree>
    <p:extLst>
      <p:ext uri="{BB962C8B-B14F-4D97-AF65-F5344CB8AC3E}">
        <p14:creationId xmlns:p14="http://schemas.microsoft.com/office/powerpoint/2010/main" val="1749439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Weber’s law</a:t>
            </a:r>
            <a:br>
              <a:rPr lang="en-US" sz="1200" kern="1200" dirty="0" smtClean="0">
                <a:solidFill>
                  <a:schemeClr val="tx1"/>
                </a:solidFill>
                <a:latin typeface="+mn-lt"/>
                <a:ea typeface="+mn-ea"/>
                <a:cs typeface="+mn-cs"/>
              </a:rPr>
            </a:br>
            <a:r>
              <a:rPr lang="en-US" sz="1200" kern="1200" dirty="0" err="1" smtClean="0">
                <a:solidFill>
                  <a:schemeClr val="tx1"/>
                </a:solidFill>
                <a:latin typeface="Symbol" charset="2"/>
                <a:ea typeface="+mn-ea"/>
                <a:cs typeface="Symbol" charset="2"/>
              </a:rPr>
              <a:t>delta</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/S = </a:t>
            </a:r>
            <a:r>
              <a:rPr lang="en-US" sz="1200" kern="1200" dirty="0" err="1" smtClean="0">
                <a:solidFill>
                  <a:schemeClr val="tx1"/>
                </a:solidFill>
                <a:latin typeface="+mn-lt"/>
                <a:ea typeface="+mn-ea"/>
                <a:cs typeface="+mn-cs"/>
              </a:rPr>
              <a:t>k</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“stimulus” = darkness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ratio of (change to make JND) to initial stimulus is ~constant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ratios more important than magnitude</a:t>
            </a: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23</a:t>
            </a:fld>
            <a:endParaRPr lang="en-US"/>
          </a:p>
        </p:txBody>
      </p:sp>
    </p:spTree>
    <p:extLst>
      <p:ext uri="{BB962C8B-B14F-4D97-AF65-F5344CB8AC3E}">
        <p14:creationId xmlns:p14="http://schemas.microsoft.com/office/powerpoint/2010/main" val="1637031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what if we make background black?</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“stimulus” = lightness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same light grey squares, hard to tell</a:t>
            </a:r>
            <a:r>
              <a:rPr lang="en-US" dirty="0" smtClean="0"/>
              <a:t> </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24</a:t>
            </a:fld>
            <a:endParaRPr lang="en-US"/>
          </a:p>
        </p:txBody>
      </p:sp>
    </p:spTree>
    <p:extLst>
      <p:ext uri="{BB962C8B-B14F-4D97-AF65-F5344CB8AC3E}">
        <p14:creationId xmlns:p14="http://schemas.microsoft.com/office/powerpoint/2010/main" val="3479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(Example opener</a:t>
            </a:r>
            <a:r>
              <a:rPr lang="en-US" sz="1200" kern="1200" baseline="0" dirty="0" smtClean="0">
                <a:solidFill>
                  <a:schemeClr val="tx1"/>
                </a:solidFill>
                <a:latin typeface="+mn-lt"/>
                <a:ea typeface="+mn-ea"/>
                <a:cs typeface="+mn-cs"/>
              </a:rPr>
              <a:t> – edit) </a:t>
            </a:r>
            <a:r>
              <a:rPr lang="en-US" sz="1200" kern="1200" dirty="0" smtClean="0">
                <a:solidFill>
                  <a:schemeClr val="tx1"/>
                </a:solidFill>
                <a:latin typeface="+mn-lt"/>
                <a:ea typeface="+mn-ea"/>
                <a:cs typeface="+mn-cs"/>
              </a:rPr>
              <a:t>Color</a:t>
            </a:r>
            <a:r>
              <a:rPr lang="en-US" sz="1200" kern="1200" baseline="0" dirty="0" smtClean="0">
                <a:solidFill>
                  <a:schemeClr val="tx1"/>
                </a:solidFill>
                <a:latin typeface="+mn-lt"/>
                <a:ea typeface="+mn-ea"/>
                <a:cs typeface="+mn-cs"/>
              </a:rPr>
              <a:t> vision isn’t critical to many day to day tasks as humans, in fat we can detect object shapes at the store, see movement of the bus coming, all without using color.  But color perception does serve an evolutionary </a:t>
            </a:r>
            <a:r>
              <a:rPr lang="en-US" sz="1200" kern="1200" dirty="0" smtClean="0">
                <a:solidFill>
                  <a:schemeClr val="tx1"/>
                </a:solidFill>
                <a:latin typeface="+mn-lt"/>
                <a:ea typeface="+mn-ea"/>
                <a:cs typeface="+mn-cs"/>
              </a:rPr>
              <a:t>purpose such as quickly detecting which berries are</a:t>
            </a:r>
            <a:r>
              <a:rPr lang="en-US" sz="1200" kern="1200" baseline="0" dirty="0" smtClean="0">
                <a:solidFill>
                  <a:schemeClr val="tx1"/>
                </a:solidFill>
                <a:latin typeface="+mn-lt"/>
                <a:ea typeface="+mn-ea"/>
                <a:cs typeface="+mn-cs"/>
              </a:rPr>
              <a:t> might be poisonous, perhaps the red ones here, and it’s just this sort of capability that makes color detection quite useful for data vis. </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2</a:t>
            </a:fld>
            <a:endParaRPr lang="en-US"/>
          </a:p>
        </p:txBody>
      </p:sp>
    </p:spTree>
    <p:extLst>
      <p:ext uri="{BB962C8B-B14F-4D97-AF65-F5344CB8AC3E}">
        <p14:creationId xmlns:p14="http://schemas.microsoft.com/office/powerpoint/2010/main" val="1692871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most continuous variation perceived as discrete steps</a:t>
            </a:r>
            <a:r>
              <a:rPr lang="en-US" dirty="0" smtClean="0"/>
              <a:t> </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25</a:t>
            </a:fld>
            <a:endParaRPr lang="en-US"/>
          </a:p>
        </p:txBody>
      </p:sp>
    </p:spTree>
    <p:extLst>
      <p:ext uri="{BB962C8B-B14F-4D97-AF65-F5344CB8AC3E}">
        <p14:creationId xmlns:p14="http://schemas.microsoft.com/office/powerpoint/2010/main" val="1217829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make 2 colors look like 1. Simultaneous</a:t>
            </a:r>
            <a:r>
              <a:rPr lang="en-US" sz="1200" kern="1200" baseline="0" dirty="0" smtClean="0">
                <a:solidFill>
                  <a:schemeClr val="tx1"/>
                </a:solidFill>
                <a:latin typeface="+mn-lt"/>
                <a:ea typeface="+mn-ea"/>
                <a:cs typeface="+mn-cs"/>
              </a:rPr>
              <a:t> contrast. Color is relative!</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422338B-B64A-9942-97B0-10AFE610DC24}" type="slidenum">
              <a:rPr lang="en-US" smtClean="0"/>
              <a:pPr/>
              <a:t>26</a:t>
            </a:fld>
            <a:endParaRPr lang="en-US"/>
          </a:p>
        </p:txBody>
      </p:sp>
    </p:spTree>
    <p:extLst>
      <p:ext uri="{BB962C8B-B14F-4D97-AF65-F5344CB8AC3E}">
        <p14:creationId xmlns:p14="http://schemas.microsoft.com/office/powerpoint/2010/main" val="388119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complementary colors opposite on color wheel</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422338B-B64A-9942-97B0-10AFE610DC24}" type="slidenum">
              <a:rPr lang="en-US" smtClean="0"/>
              <a:pPr/>
              <a:t>27</a:t>
            </a:fld>
            <a:endParaRPr lang="en-US"/>
          </a:p>
        </p:txBody>
      </p:sp>
    </p:spTree>
    <p:extLst>
      <p:ext uri="{BB962C8B-B14F-4D97-AF65-F5344CB8AC3E}">
        <p14:creationId xmlns:p14="http://schemas.microsoft.com/office/powerpoint/2010/main" val="1565137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they vibrate!</a:t>
            </a:r>
          </a:p>
          <a:p>
            <a:r>
              <a:rPr lang="en-US" dirty="0" smtClean="0"/>
              <a:t>Can</a:t>
            </a:r>
            <a:r>
              <a:rPr lang="en-US" baseline="0" dirty="0" smtClean="0"/>
              <a:t> be annoying, but can also be useful for getting attention (judiciously)</a:t>
            </a:r>
            <a:endParaRPr lang="en-US" dirty="0"/>
          </a:p>
        </p:txBody>
      </p:sp>
      <p:sp>
        <p:nvSpPr>
          <p:cNvPr id="4" name="Slide Number Placeholder 3"/>
          <p:cNvSpPr>
            <a:spLocks noGrp="1"/>
          </p:cNvSpPr>
          <p:nvPr>
            <p:ph type="sldNum" sz="quarter" idx="10"/>
          </p:nvPr>
        </p:nvSpPr>
        <p:spPr/>
        <p:txBody>
          <a:bodyPr/>
          <a:lstStyle/>
          <a:p>
            <a:fld id="{D422338B-B64A-9942-97B0-10AFE610DC24}" type="slidenum">
              <a:rPr lang="en-US" smtClean="0"/>
              <a:pPr/>
              <a:t>28</a:t>
            </a:fld>
            <a:endParaRPr lang="en-US"/>
          </a:p>
        </p:txBody>
      </p:sp>
    </p:spTree>
    <p:extLst>
      <p:ext uri="{BB962C8B-B14F-4D97-AF65-F5344CB8AC3E}">
        <p14:creationId xmlns:p14="http://schemas.microsoft.com/office/powerpoint/2010/main" val="739274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Color models are then sliced</a:t>
            </a:r>
            <a:r>
              <a:rPr lang="en-US" baseline="0" dirty="0" smtClean="0"/>
              <a:t> and diced for perceptual experiments to understand perceptual performance. </a:t>
            </a:r>
          </a:p>
          <a:p>
            <a:r>
              <a:rPr lang="en-US" baseline="0" dirty="0" smtClean="0"/>
              <a:t>https://www.csc2.ncsu.edu/faculty/healey/PP/</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29</a:t>
            </a:fld>
            <a:endParaRPr lang="en-US"/>
          </a:p>
        </p:txBody>
      </p:sp>
    </p:spTree>
    <p:extLst>
      <p:ext uri="{BB962C8B-B14F-4D97-AF65-F5344CB8AC3E}">
        <p14:creationId xmlns:p14="http://schemas.microsoft.com/office/powerpoint/2010/main" val="1226827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Healey identified</a:t>
            </a:r>
            <a:r>
              <a:rPr lang="en-US" baseline="0" dirty="0" smtClean="0"/>
              <a:t> and tested several effects to determine good color differentiation. Color distance, linear separation, and categories.</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Healey, C. G. (1996, October). Choosing effective </a:t>
            </a:r>
            <a:r>
              <a:rPr lang="en-US" dirty="0" err="1" smtClean="0"/>
              <a:t>colours</a:t>
            </a:r>
            <a:r>
              <a:rPr lang="en-US" dirty="0" smtClean="0"/>
              <a:t> for data visualization. In </a:t>
            </a:r>
            <a:r>
              <a:rPr lang="en-US" i="1" dirty="0" smtClean="0"/>
              <a:t>Visualization'96. Proceedings.</a:t>
            </a:r>
            <a:r>
              <a:rPr lang="en-US" dirty="0" smtClean="0"/>
              <a:t> (pp. 263-270). IEEE.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https://</a:t>
            </a:r>
            <a:r>
              <a:rPr lang="en-US" dirty="0" err="1" smtClean="0"/>
              <a:t>pdfs.semanticscholar.org</a:t>
            </a:r>
            <a:r>
              <a:rPr lang="en-US" dirty="0" smtClean="0"/>
              <a:t>/1a61/cb125aed47bcbe4c2d95d107a2be750a631c.pdf</a:t>
            </a:r>
          </a:p>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30</a:t>
            </a:fld>
            <a:endParaRPr lang="en-US"/>
          </a:p>
        </p:txBody>
      </p:sp>
    </p:spTree>
    <p:extLst>
      <p:ext uri="{BB962C8B-B14F-4D97-AF65-F5344CB8AC3E}">
        <p14:creationId xmlns:p14="http://schemas.microsoft.com/office/powerpoint/2010/main" val="2546222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Takeaway</a:t>
            </a:r>
            <a:r>
              <a:rPr lang="en-US" baseline="0" dirty="0" smtClean="0"/>
              <a:t> distinct nameable colors are best, and are effective for nominal data as well. Here used the Color </a:t>
            </a:r>
            <a:r>
              <a:rPr lang="en-US" baseline="0" dirty="0" err="1" smtClean="0"/>
              <a:t>Pallette</a:t>
            </a:r>
            <a:r>
              <a:rPr lang="en-US" baseline="0" dirty="0" smtClean="0"/>
              <a:t> Analyzer to look at </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31</a:t>
            </a:fld>
            <a:endParaRPr lang="en-US"/>
          </a:p>
        </p:txBody>
      </p:sp>
    </p:spTree>
    <p:extLst>
      <p:ext uri="{BB962C8B-B14F-4D97-AF65-F5344CB8AC3E}">
        <p14:creationId xmlns:p14="http://schemas.microsoft.com/office/powerpoint/2010/main" val="1316067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32</a:t>
            </a:fld>
            <a:endParaRPr lang="en-US"/>
          </a:p>
        </p:txBody>
      </p:sp>
    </p:spTree>
    <p:extLst>
      <p:ext uri="{BB962C8B-B14F-4D97-AF65-F5344CB8AC3E}">
        <p14:creationId xmlns:p14="http://schemas.microsoft.com/office/powerpoint/2010/main" val="9925690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missing usually high or medium frequency receptors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“red-green” color blindness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~8% of men, ~0.5% of women</a:t>
            </a:r>
            <a:r>
              <a:rPr lang="en-US" dirty="0" smtClean="0"/>
              <a:t> </a:t>
            </a:r>
          </a:p>
          <a:p>
            <a:r>
              <a:rPr lang="en-US" sz="1200" kern="1200" dirty="0" smtClean="0">
                <a:solidFill>
                  <a:schemeClr val="tx1"/>
                </a:solidFill>
                <a:latin typeface="+mn-lt"/>
                <a:ea typeface="+mn-ea"/>
                <a:cs typeface="+mn-cs"/>
              </a:rPr>
              <a:t>good to avoid dependence on color, esp. red vs. green</a:t>
            </a:r>
            <a:r>
              <a:rPr lang="en-US" dirty="0" smtClean="0"/>
              <a:t> </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33</a:t>
            </a:fld>
            <a:endParaRPr lang="en-US"/>
          </a:p>
        </p:txBody>
      </p:sp>
    </p:spTree>
    <p:extLst>
      <p:ext uri="{BB962C8B-B14F-4D97-AF65-F5344CB8AC3E}">
        <p14:creationId xmlns:p14="http://schemas.microsoft.com/office/powerpoint/2010/main" val="350963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deuteranopia</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most common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missing “green” cones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protanopia</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missing “red” cones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tritanopia</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missing “blue” cones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34</a:t>
            </a:fld>
            <a:endParaRPr lang="en-US"/>
          </a:p>
        </p:txBody>
      </p:sp>
    </p:spTree>
    <p:extLst>
      <p:ext uri="{BB962C8B-B14F-4D97-AF65-F5344CB8AC3E}">
        <p14:creationId xmlns:p14="http://schemas.microsoft.com/office/powerpoint/2010/main" val="1331438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Tufte</a:t>
            </a:r>
            <a:r>
              <a:rPr lang="en-US" baseline="0" dirty="0" smtClean="0"/>
              <a:t> offers 4 primary uses of color. To label (color as a noun), to measure (color as a quantity), to represent or imitate reality, and to enliven or decorate (color as beauty). We’ll be focused on first two for data </a:t>
            </a:r>
            <a:r>
              <a:rPr lang="en-US" baseline="0" dirty="0" err="1" smtClean="0"/>
              <a:t>vis</a:t>
            </a:r>
            <a:r>
              <a:rPr lang="en-US" baseline="0" dirty="0" smtClean="0"/>
              <a:t> encodings, but it’s good to keep in mind that representational and aesthetic </a:t>
            </a:r>
            <a:r>
              <a:rPr lang="en-US" baseline="0" dirty="0" err="1" smtClean="0"/>
              <a:t>properities</a:t>
            </a:r>
            <a:r>
              <a:rPr lang="en-US" baseline="0" dirty="0" smtClean="0"/>
              <a:t> do play a role in color interpretation.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3</a:t>
            </a:fld>
            <a:endParaRPr lang="en-US"/>
          </a:p>
        </p:txBody>
      </p:sp>
    </p:spTree>
    <p:extLst>
      <p:ext uri="{BB962C8B-B14F-4D97-AF65-F5344CB8AC3E}">
        <p14:creationId xmlns:p14="http://schemas.microsoft.com/office/powerpoint/2010/main" val="3798907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“traffic light” indicators</a:t>
            </a:r>
          </a:p>
          <a:p>
            <a:r>
              <a:rPr lang="en-US" sz="1200" kern="1200" dirty="0" smtClean="0">
                <a:solidFill>
                  <a:schemeClr val="tx1"/>
                </a:solidFill>
                <a:latin typeface="+mn-lt"/>
                <a:ea typeface="+mn-ea"/>
                <a:cs typeface="+mn-cs"/>
              </a:rPr>
              <a:t>avoid using hue alone for labeling</a:t>
            </a:r>
            <a:r>
              <a:rPr lang="en-US" dirty="0" smtClean="0"/>
              <a:t> </a:t>
            </a:r>
          </a:p>
          <a:p>
            <a:r>
              <a:rPr lang="en-US" dirty="0" smtClean="0"/>
              <a:t>http://</a:t>
            </a:r>
            <a:r>
              <a:rPr lang="en-US" dirty="0" err="1" smtClean="0"/>
              <a:t>www.vischeck.com</a:t>
            </a:r>
            <a:r>
              <a:rPr lang="en-US" dirty="0" smtClean="0"/>
              <a:t>/examples/</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35</a:t>
            </a:fld>
            <a:endParaRPr lang="en-US"/>
          </a:p>
        </p:txBody>
      </p:sp>
    </p:spTree>
    <p:extLst>
      <p:ext uri="{BB962C8B-B14F-4D97-AF65-F5344CB8AC3E}">
        <p14:creationId xmlns:p14="http://schemas.microsoft.com/office/powerpoint/2010/main" val="5092087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rainbow scales are common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bad: hard to distinguish fine detail</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not ordered by luminance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bad: no inherent ordering in hue</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good: easy to read value from scale</a:t>
            </a: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37</a:t>
            </a:fld>
            <a:endParaRPr lang="en-US"/>
          </a:p>
        </p:txBody>
      </p:sp>
    </p:spTree>
    <p:extLst>
      <p:ext uri="{BB962C8B-B14F-4D97-AF65-F5344CB8AC3E}">
        <p14:creationId xmlns:p14="http://schemas.microsoft.com/office/powerpoint/2010/main" val="5490607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We're more sensitive to contrast in </a:t>
            </a:r>
            <a:r>
              <a:rPr lang="en-US" sz="1200" kern="1200" dirty="0" err="1" smtClean="0">
                <a:solidFill>
                  <a:schemeClr val="tx1"/>
                </a:solidFill>
                <a:latin typeface="+mn-lt"/>
                <a:ea typeface="+mn-ea"/>
                <a:cs typeface="+mn-cs"/>
              </a:rPr>
              <a:t>greyscale</a:t>
            </a:r>
            <a:endParaRPr lang="en-US" sz="1200" kern="1200" dirty="0" smtClean="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But gray scales can be trouble too</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luminance values near each other interfere</a:t>
            </a:r>
          </a:p>
          <a:p>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38</a:t>
            </a:fld>
            <a:endParaRPr lang="en-US"/>
          </a:p>
        </p:txBody>
      </p:sp>
    </p:spTree>
    <p:extLst>
      <p:ext uri="{BB962C8B-B14F-4D97-AF65-F5344CB8AC3E}">
        <p14:creationId xmlns:p14="http://schemas.microsoft.com/office/powerpoint/2010/main" val="326407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alternatives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spiral scales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luminance varies evenly</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Cubehelix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diverging</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good for ratio data, with zero +/-</a:t>
            </a:r>
            <a:r>
              <a:rPr lang="en-US" dirty="0" smtClean="0"/>
              <a:t> (sea levels)</a:t>
            </a: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39</a:t>
            </a:fld>
            <a:endParaRPr lang="en-US"/>
          </a:p>
        </p:txBody>
      </p:sp>
    </p:spTree>
    <p:extLst>
      <p:ext uri="{BB962C8B-B14F-4D97-AF65-F5344CB8AC3E}">
        <p14:creationId xmlns:p14="http://schemas.microsoft.com/office/powerpoint/2010/main" val="1258122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simil</a:t>
            </a:r>
            <a:r>
              <a:rPr lang="en-US" baseline="0" dirty="0" smtClean="0"/>
              <a:t>arities: research suggests there is some universality in identifying 11 basic color terms/ categories e.g., Kay, Berlin, Merrifield 1991. However, there can be highly different cultural associations with those same terms.  Research (E.g., Courtney, 1986) found that while American study participants associate red with stop and green with go, study participants from the Yunnan </a:t>
            </a:r>
            <a:r>
              <a:rPr lang="en-US" baseline="0" dirty="0" err="1" smtClean="0"/>
              <a:t>Provience</a:t>
            </a:r>
            <a:r>
              <a:rPr lang="en-US" baseline="0" dirty="0" smtClean="0"/>
              <a:t> in China did not. </a:t>
            </a:r>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pPr/>
              <a:t>40</a:t>
            </a:fld>
            <a:endParaRPr lang="en-US"/>
          </a:p>
        </p:txBody>
      </p:sp>
    </p:spTree>
    <p:extLst>
      <p:ext uri="{BB962C8B-B14F-4D97-AF65-F5344CB8AC3E}">
        <p14:creationId xmlns:p14="http://schemas.microsoft.com/office/powerpoint/2010/main" val="969491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Research</a:t>
            </a:r>
            <a:r>
              <a:rPr lang="en-US" baseline="0" dirty="0" smtClean="0"/>
              <a:t> on color harmony</a:t>
            </a:r>
          </a:p>
          <a:p>
            <a:r>
              <a:rPr lang="en-US" baseline="0" dirty="0" smtClean="0"/>
              <a:t>Difficult – lots of questionable theories</a:t>
            </a:r>
          </a:p>
          <a:p>
            <a:r>
              <a:rPr lang="en-US" baseline="0" dirty="0" smtClean="0"/>
              <a:t>Conflicting results</a:t>
            </a:r>
          </a:p>
          <a:p>
            <a:r>
              <a:rPr lang="en-US" baseline="0" dirty="0" smtClean="0"/>
              <a:t>	people prefer contrast</a:t>
            </a:r>
          </a:p>
          <a:p>
            <a:r>
              <a:rPr lang="en-US" baseline="0" dirty="0" smtClean="0"/>
              <a:t>	people prefer analogous colors</a:t>
            </a:r>
          </a:p>
          <a:p>
            <a:r>
              <a:rPr lang="en-US" baseline="0" dirty="0" smtClean="0"/>
              <a:t>Confounding preference and harmony</a:t>
            </a:r>
          </a:p>
          <a:p>
            <a:r>
              <a:rPr lang="en-US" baseline="0" dirty="0" smtClean="0"/>
              <a:t>	sometimes people like unharmonious pairings</a:t>
            </a:r>
          </a:p>
          <a:p>
            <a:endParaRPr lang="en-US" dirty="0"/>
          </a:p>
        </p:txBody>
      </p:sp>
      <p:sp>
        <p:nvSpPr>
          <p:cNvPr id="4" name="Slide Number Placeholder 3"/>
          <p:cNvSpPr>
            <a:spLocks noGrp="1"/>
          </p:cNvSpPr>
          <p:nvPr>
            <p:ph type="sldNum" sz="quarter" idx="10"/>
          </p:nvPr>
        </p:nvSpPr>
        <p:spPr/>
        <p:txBody>
          <a:bodyPr/>
          <a:lstStyle/>
          <a:p>
            <a:fld id="{F68A20BB-56A7-D840-B112-D12B34B17096}" type="slidenum">
              <a:rPr lang="en-US" smtClean="0"/>
              <a:pPr/>
              <a:t>41</a:t>
            </a:fld>
            <a:endParaRPr lang="en-US"/>
          </a:p>
        </p:txBody>
      </p:sp>
    </p:spTree>
    <p:extLst>
      <p:ext uri="{BB962C8B-B14F-4D97-AF65-F5344CB8AC3E}">
        <p14:creationId xmlns:p14="http://schemas.microsoft.com/office/powerpoint/2010/main" val="1873754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about individual colors?</a:t>
            </a:r>
          </a:p>
          <a:p>
            <a:r>
              <a:rPr lang="en-US" dirty="0" err="1" smtClean="0"/>
              <a:t>Eysenck</a:t>
            </a:r>
            <a:r>
              <a:rPr lang="en-US" baseline="0" dirty="0" smtClean="0"/>
              <a:t> – found some regularities</a:t>
            </a:r>
          </a:p>
          <a:p>
            <a:r>
              <a:rPr lang="en-US" baseline="0" dirty="0" smtClean="0"/>
              <a:t>General order of preference:</a:t>
            </a:r>
          </a:p>
          <a:p>
            <a:r>
              <a:rPr lang="en-US" sz="1200" kern="1200" dirty="0" smtClean="0">
                <a:solidFill>
                  <a:schemeClr val="tx1"/>
                </a:solidFill>
                <a:latin typeface="+mn-lt"/>
                <a:ea typeface="+mn-ea"/>
                <a:cs typeface="+mn-cs"/>
              </a:rPr>
              <a:t>yellow, orange, purple, green, red, blue</a:t>
            </a:r>
          </a:p>
          <a:p>
            <a:r>
              <a:rPr lang="en-US" sz="1200" kern="1200" dirty="0" smtClean="0">
                <a:solidFill>
                  <a:schemeClr val="tx1"/>
                </a:solidFill>
                <a:latin typeface="+mn-lt"/>
                <a:ea typeface="+mn-ea"/>
                <a:cs typeface="+mn-cs"/>
              </a:rPr>
              <a:t>High agreement between genders (except women preferred yellow to orange)</a:t>
            </a:r>
          </a:p>
          <a:p>
            <a:r>
              <a:rPr lang="en-US" sz="1200" kern="1200" dirty="0" smtClean="0">
                <a:solidFill>
                  <a:schemeClr val="tx1"/>
                </a:solidFill>
                <a:latin typeface="+mn-lt"/>
                <a:ea typeface="+mn-ea"/>
                <a:cs typeface="+mn-cs"/>
              </a:rPr>
              <a:t>High agreement across races</a:t>
            </a:r>
          </a:p>
          <a:p>
            <a:endParaRPr lang="en-US" dirty="0" smtClean="0"/>
          </a:p>
          <a:p>
            <a:r>
              <a:rPr lang="en-US" dirty="0" smtClean="0"/>
              <a:t>Similar emotions linked with similar colors</a:t>
            </a:r>
          </a:p>
          <a:p>
            <a:r>
              <a:rPr lang="en-US" dirty="0" smtClean="0"/>
              <a:t>Not hue as much as saturation and lightness</a:t>
            </a:r>
          </a:p>
          <a:p>
            <a:r>
              <a:rPr lang="en-US" dirty="0" smtClean="0"/>
              <a:t>	very bright, saturated = good, happy</a:t>
            </a:r>
          </a:p>
          <a:p>
            <a:r>
              <a:rPr lang="en-US" dirty="0" smtClean="0"/>
              <a:t>	pale = weak, frightened</a:t>
            </a:r>
          </a:p>
          <a:p>
            <a:endParaRPr lang="en-US" dirty="0"/>
          </a:p>
        </p:txBody>
      </p:sp>
      <p:sp>
        <p:nvSpPr>
          <p:cNvPr id="4" name="Slide Number Placeholder 3"/>
          <p:cNvSpPr>
            <a:spLocks noGrp="1"/>
          </p:cNvSpPr>
          <p:nvPr>
            <p:ph type="sldNum" sz="quarter" idx="10"/>
          </p:nvPr>
        </p:nvSpPr>
        <p:spPr/>
        <p:txBody>
          <a:bodyPr/>
          <a:lstStyle/>
          <a:p>
            <a:fld id="{F68A20BB-56A7-D840-B112-D12B34B17096}" type="slidenum">
              <a:rPr lang="en-US" smtClean="0"/>
              <a:pPr/>
              <a:t>42</a:t>
            </a:fld>
            <a:endParaRPr lang="en-US"/>
          </a:p>
        </p:txBody>
      </p:sp>
    </p:spTree>
    <p:extLst>
      <p:ext uri="{BB962C8B-B14F-4D97-AF65-F5344CB8AC3E}">
        <p14:creationId xmlns:p14="http://schemas.microsoft.com/office/powerpoint/2010/main" val="14931609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Madden, Hewett, and Roth, 2000</a:t>
            </a:r>
          </a:p>
          <a:p>
            <a:r>
              <a:rPr lang="en-US" dirty="0" smtClean="0"/>
              <a:t>Associations across 8 countries</a:t>
            </a:r>
          </a:p>
          <a:p>
            <a:r>
              <a:rPr lang="en-US" dirty="0" smtClean="0"/>
              <a:t>Not all consistent, but pretty close!</a:t>
            </a:r>
          </a:p>
        </p:txBody>
      </p:sp>
      <p:sp>
        <p:nvSpPr>
          <p:cNvPr id="4" name="Slide Number Placeholder 3"/>
          <p:cNvSpPr>
            <a:spLocks noGrp="1"/>
          </p:cNvSpPr>
          <p:nvPr>
            <p:ph type="sldNum" sz="quarter" idx="10"/>
          </p:nvPr>
        </p:nvSpPr>
        <p:spPr/>
        <p:txBody>
          <a:bodyPr/>
          <a:lstStyle/>
          <a:p>
            <a:fld id="{F68A20BB-56A7-D840-B112-D12B34B17096}" type="slidenum">
              <a:rPr lang="en-US" smtClean="0"/>
              <a:pPr/>
              <a:t>43</a:t>
            </a:fld>
            <a:endParaRPr lang="en-US"/>
          </a:p>
        </p:txBody>
      </p:sp>
    </p:spTree>
    <p:extLst>
      <p:ext uri="{BB962C8B-B14F-4D97-AF65-F5344CB8AC3E}">
        <p14:creationId xmlns:p14="http://schemas.microsoft.com/office/powerpoint/2010/main" val="61481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EM spectrum</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light is just a small section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latin typeface="+mn-lt"/>
                <a:ea typeface="+mn-ea"/>
                <a:cs typeface="+mn-cs"/>
              </a:rPr>
              <a:t>trichromatic</a:t>
            </a:r>
            <a:r>
              <a:rPr lang="en-US" sz="1200" kern="1200" dirty="0" smtClean="0">
                <a:solidFill>
                  <a:schemeClr val="tx1"/>
                </a:solidFill>
                <a:latin typeface="+mn-lt"/>
                <a:ea typeface="+mn-ea"/>
                <a:cs typeface="+mn-cs"/>
              </a:rPr>
              <a:t> theory</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make any color by combining 3</a:t>
            </a:r>
          </a:p>
          <a:p>
            <a:pPr lvl="0"/>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54D4E5-E3AB-BE4B-9297-EDF912D4F410}" type="slidenum">
              <a:rPr lang="en-US" smtClean="0"/>
              <a:pPr/>
              <a:t>5</a:t>
            </a:fld>
            <a:endParaRPr lang="en-US"/>
          </a:p>
        </p:txBody>
      </p:sp>
    </p:spTree>
    <p:extLst>
      <p:ext uri="{BB962C8B-B14F-4D97-AF65-F5344CB8AC3E}">
        <p14:creationId xmlns:p14="http://schemas.microsoft.com/office/powerpoint/2010/main" val="141222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frequency response curves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really short, medium, long wavelength</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normalized, usually more red and green than blue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54D4E5-E3AB-BE4B-9297-EDF912D4F410}" type="slidenum">
              <a:rPr lang="en-US" smtClean="0"/>
              <a:pPr/>
              <a:t>6</a:t>
            </a:fld>
            <a:endParaRPr lang="en-US"/>
          </a:p>
        </p:txBody>
      </p:sp>
    </p:spTree>
    <p:extLst>
      <p:ext uri="{BB962C8B-B14F-4D97-AF65-F5344CB8AC3E}">
        <p14:creationId xmlns:p14="http://schemas.microsoft.com/office/powerpoint/2010/main" val="1302107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additive color – projector</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red + green = yellow</a:t>
            </a:r>
          </a:p>
          <a:p>
            <a:pPr lvl="0"/>
            <a:r>
              <a:rPr lang="en-US" sz="1200" kern="1200" dirty="0" smtClean="0">
                <a:solidFill>
                  <a:schemeClr val="tx1"/>
                </a:solidFill>
                <a:latin typeface="+mn-lt"/>
                <a:ea typeface="+mn-ea"/>
                <a:cs typeface="+mn-cs"/>
              </a:rPr>
              <a:t>Addition of colors of light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54D4E5-E3AB-BE4B-9297-EDF912D4F410}" type="slidenum">
              <a:rPr lang="en-US" smtClean="0"/>
              <a:pPr/>
              <a:t>7</a:t>
            </a:fld>
            <a:endParaRPr lang="en-US"/>
          </a:p>
        </p:txBody>
      </p:sp>
    </p:spTree>
    <p:extLst>
      <p:ext uri="{BB962C8B-B14F-4D97-AF65-F5344CB8AC3E}">
        <p14:creationId xmlns:p14="http://schemas.microsoft.com/office/powerpoint/2010/main" val="2128264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subtractive color – paint</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yellow + blue = green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Pigment</a:t>
            </a:r>
            <a:r>
              <a:rPr lang="en-US" sz="1200" kern="1200" baseline="0" dirty="0" smtClean="0">
                <a:solidFill>
                  <a:schemeClr val="tx1"/>
                </a:solidFill>
                <a:latin typeface="+mn-lt"/>
                <a:ea typeface="+mn-ea"/>
                <a:cs typeface="+mn-cs"/>
              </a:rPr>
              <a:t> absorbs wavelengths, subtracts them from what our eye receives.</a:t>
            </a:r>
            <a:endParaRPr lang="en-US" sz="1200" kern="1200" dirty="0" smtClean="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8</a:t>
            </a:fld>
            <a:endParaRPr lang="en-US"/>
          </a:p>
        </p:txBody>
      </p:sp>
    </p:spTree>
    <p:extLst>
      <p:ext uri="{BB962C8B-B14F-4D97-AF65-F5344CB8AC3E}">
        <p14:creationId xmlns:p14="http://schemas.microsoft.com/office/powerpoint/2010/main" val="74515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opponent colors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hard to imagine a reddish green, bluish yellow</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specific neurons - ganglion cells</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R+ G- big response to red</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R- G+ big response to green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also Yellow/Blue </a:t>
            </a:r>
            <a:r>
              <a:rPr lang="en-US" sz="1200" kern="1200" dirty="0" err="1" smtClean="0">
                <a:solidFill>
                  <a:schemeClr val="tx1"/>
                </a:solidFill>
                <a:latin typeface="+mn-lt"/>
                <a:ea typeface="+mn-ea"/>
                <a:cs typeface="+mn-cs"/>
              </a:rPr>
              <a:t>opponency</a:t>
            </a:r>
            <a:r>
              <a:rPr lang="en-US" dirty="0" smtClean="0"/>
              <a:t> </a:t>
            </a:r>
          </a:p>
          <a:p>
            <a:r>
              <a:rPr lang="en-US" sz="1200" kern="1200" dirty="0" smtClean="0">
                <a:solidFill>
                  <a:schemeClr val="tx1"/>
                </a:solidFill>
                <a:latin typeface="+mn-lt"/>
                <a:ea typeface="+mn-ea"/>
                <a:cs typeface="+mn-cs"/>
              </a:rPr>
              <a:t>	also Black/White </a:t>
            </a:r>
            <a:r>
              <a:rPr lang="en-US" sz="1200" kern="1200" dirty="0" err="1" smtClean="0">
                <a:solidFill>
                  <a:schemeClr val="tx1"/>
                </a:solidFill>
                <a:latin typeface="+mn-lt"/>
                <a:ea typeface="+mn-ea"/>
                <a:cs typeface="+mn-cs"/>
              </a:rPr>
              <a:t>opponency</a:t>
            </a:r>
            <a:r>
              <a:rPr lang="en-US" dirty="0" smtClean="0"/>
              <a:t> </a:t>
            </a:r>
            <a:endParaRPr lang="en-US" dirty="0"/>
          </a:p>
        </p:txBody>
      </p:sp>
      <p:sp>
        <p:nvSpPr>
          <p:cNvPr id="4" name="Slide Number Placeholder 3"/>
          <p:cNvSpPr>
            <a:spLocks noGrp="1"/>
          </p:cNvSpPr>
          <p:nvPr>
            <p:ph type="sldNum" sz="quarter" idx="10"/>
          </p:nvPr>
        </p:nvSpPr>
        <p:spPr/>
        <p:txBody>
          <a:bodyPr/>
          <a:lstStyle/>
          <a:p>
            <a:fld id="{9F54D4E5-E3AB-BE4B-9297-EDF912D4F410}" type="slidenum">
              <a:rPr lang="en-US" smtClean="0"/>
              <a:pPr/>
              <a:t>9</a:t>
            </a:fld>
            <a:endParaRPr lang="en-US"/>
          </a:p>
        </p:txBody>
      </p:sp>
    </p:spTree>
    <p:extLst>
      <p:ext uri="{BB962C8B-B14F-4D97-AF65-F5344CB8AC3E}">
        <p14:creationId xmlns:p14="http://schemas.microsoft.com/office/powerpoint/2010/main" val="179680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American flag illusion</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stare for 30 sec</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F54D4E5-E3AB-BE4B-9297-EDF912D4F410}" type="slidenum">
              <a:rPr lang="en-US" smtClean="0"/>
              <a:pPr/>
              <a:t>10</a:t>
            </a:fld>
            <a:endParaRPr lang="en-US"/>
          </a:p>
        </p:txBody>
      </p:sp>
    </p:spTree>
    <p:extLst>
      <p:ext uri="{BB962C8B-B14F-4D97-AF65-F5344CB8AC3E}">
        <p14:creationId xmlns:p14="http://schemas.microsoft.com/office/powerpoint/2010/main" val="97193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900546"/>
          </a:xfrm>
        </p:spPr>
        <p:txBody>
          <a:bodyPr/>
          <a:lstStyle>
            <a:lvl1pPr algn="l">
              <a:defRPr/>
            </a:lvl1pPr>
          </a:lstStyle>
          <a:p>
            <a:r>
              <a:rPr lang="en-US" dirty="0" smtClean="0"/>
              <a:t>Click to edit Master title style</a:t>
            </a:r>
            <a:endParaRPr lang="en-US" dirty="0"/>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5F0CF78-BAF2-4139-91F3-215362EF2725}"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307021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314568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276202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1235309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2215583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FDA78D-F215-42DF-9B83-6796C1E09096}"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3493429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FDA78D-F215-42DF-9B83-6796C1E09096}" type="datetimeFigureOut">
              <a:rPr lang="en-US" smtClean="0"/>
              <a:pPr/>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387040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FDA78D-F215-42DF-9B83-6796C1E09096}" type="datetimeFigureOut">
              <a:rPr lang="en-US" smtClean="0"/>
              <a:pPr/>
              <a:t>1/26/17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1148197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FDA78D-F215-42DF-9B83-6796C1E09096}" type="datetimeFigureOut">
              <a:rPr lang="en-US" smtClean="0"/>
              <a:pPr/>
              <a:t>1/26/17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25702094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DA78D-F215-42DF-9B83-6796C1E09096}" type="datetimeFigureOut">
              <a:rPr lang="en-US" smtClean="0"/>
              <a:pPr/>
              <a:t>1/26/17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1683294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pPr/>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367566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F0CF78-BAF2-4139-91F3-215362EF2725}"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4187849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FDA78D-F215-42DF-9B83-6796C1E09096}" type="datetimeFigureOut">
              <a:rPr lang="en-US" smtClean="0"/>
              <a:pPr/>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31803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1426210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FDA78D-F215-42DF-9B83-6796C1E09096}"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F270C0-C7DC-4B4C-8145-AB8DD9F14162}" type="slidenum">
              <a:rPr lang="en-US" smtClean="0"/>
              <a:pPr/>
              <a:t>‹#›</a:t>
            </a:fld>
            <a:endParaRPr lang="en-US"/>
          </a:p>
        </p:txBody>
      </p:sp>
    </p:spTree>
    <p:extLst>
      <p:ext uri="{BB962C8B-B14F-4D97-AF65-F5344CB8AC3E}">
        <p14:creationId xmlns:p14="http://schemas.microsoft.com/office/powerpoint/2010/main" val="2485194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F0CF78-BAF2-4139-91F3-215362EF2725}" type="datetimeFigureOut">
              <a:rPr lang="en-US" smtClean="0"/>
              <a:pPr/>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1406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F0CF78-BAF2-4139-91F3-215362EF2725}" type="datetimeFigureOut">
              <a:rPr lang="en-US" smtClean="0"/>
              <a:pPr/>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2627993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F0CF78-BAF2-4139-91F3-215362EF2725}" type="datetimeFigureOut">
              <a:rPr lang="en-US" smtClean="0"/>
              <a:pPr/>
              <a:t>1/26/17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400750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F0CF78-BAF2-4139-91F3-215362EF2725}" type="datetimeFigureOut">
              <a:rPr lang="en-US" smtClean="0"/>
              <a:pPr/>
              <a:t>1/26/17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178029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0CF78-BAF2-4139-91F3-215362EF2725}" type="datetimeFigureOut">
              <a:rPr lang="en-US" smtClean="0"/>
              <a:pPr/>
              <a:t>1/26/17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135564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pPr/>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178852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F0CF78-BAF2-4139-91F3-215362EF2725}" type="datetimeFigureOut">
              <a:rPr lang="en-US" smtClean="0"/>
              <a:pPr/>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99840-EED6-4E7F-ABD0-291243E0C4FC}" type="slidenum">
              <a:rPr lang="en-US" smtClean="0"/>
              <a:pPr/>
              <a:t>‹#›</a:t>
            </a:fld>
            <a:endParaRPr lang="en-US"/>
          </a:p>
        </p:txBody>
      </p:sp>
    </p:spTree>
    <p:extLst>
      <p:ext uri="{BB962C8B-B14F-4D97-AF65-F5344CB8AC3E}">
        <p14:creationId xmlns:p14="http://schemas.microsoft.com/office/powerpoint/2010/main" val="37348123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F0CF78-BAF2-4139-91F3-215362EF2725}" type="datetimeFigureOut">
              <a:rPr lang="en-US" smtClean="0"/>
              <a:pPr/>
              <a:t>1/26/17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199840-EED6-4E7F-ABD0-291243E0C4FC}" type="slidenum">
              <a:rPr lang="en-US" smtClean="0"/>
              <a:pPr/>
              <a:t>‹#›</a:t>
            </a:fld>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13"/>
          <a:stretch>
            <a:fillRect/>
          </a:stretch>
        </p:blipFill>
        <p:spPr>
          <a:xfrm>
            <a:off x="6578550" y="62508"/>
            <a:ext cx="2143379" cy="248989"/>
          </a:xfrm>
          <a:prstGeom prst="rect">
            <a:avLst/>
          </a:prstGeom>
        </p:spPr>
      </p:pic>
      <p:sp>
        <p:nvSpPr>
          <p:cNvPr id="15" name="Rectangle 14"/>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55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DA78D-F215-42DF-9B83-6796C1E09096}" type="datetimeFigureOut">
              <a:rPr lang="en-US" smtClean="0"/>
              <a:pPr/>
              <a:t>1/26/17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270C0-C7DC-4B4C-8145-AB8DD9F14162}" type="slidenum">
              <a:rPr lang="en-US" smtClean="0"/>
              <a:pPr/>
              <a:t>‹#›</a:t>
            </a:fld>
            <a:endParaRPr lang="en-US"/>
          </a:p>
        </p:txBody>
      </p:sp>
      <p:sp>
        <p:nvSpPr>
          <p:cNvPr id="9" name="Rectangle 8"/>
          <p:cNvSpPr/>
          <p:nvPr userDrawn="1"/>
        </p:nvSpPr>
        <p:spPr>
          <a:xfrm>
            <a:off x="0" y="6779932"/>
            <a:ext cx="9144000" cy="9144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0"/>
            <a:ext cx="9144000" cy="365760"/>
          </a:xfrm>
          <a:prstGeom prst="rect">
            <a:avLst/>
          </a:prstGeom>
          <a:solidFill>
            <a:srgbClr val="003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9201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918854"/>
            <a:ext cx="7772400" cy="900546"/>
          </a:xfrm>
        </p:spPr>
        <p:txBody>
          <a:bodyPr>
            <a:normAutofit/>
          </a:bodyPr>
          <a:lstStyle/>
          <a:p>
            <a:r>
              <a:rPr lang="en-US" dirty="0" smtClean="0"/>
              <a:t>Perception of Color &amp; Contrast</a:t>
            </a:r>
            <a:endParaRPr lang="en-US" dirty="0"/>
          </a:p>
        </p:txBody>
      </p:sp>
      <p:pic>
        <p:nvPicPr>
          <p:cNvPr id="6" name="Picture 5"/>
          <p:cNvPicPr>
            <a:picLocks noChangeAspect="1"/>
          </p:cNvPicPr>
          <p:nvPr/>
        </p:nvPicPr>
        <p:blipFill>
          <a:blip r:embed="rId3"/>
          <a:stretch>
            <a:fillRect/>
          </a:stretch>
        </p:blipFill>
        <p:spPr>
          <a:xfrm>
            <a:off x="4350326" y="5831663"/>
            <a:ext cx="4244553" cy="493075"/>
          </a:xfrm>
          <a:prstGeom prst="rect">
            <a:avLst/>
          </a:prstGeom>
        </p:spPr>
      </p:pic>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r>
              <a:rPr lang="en-US" dirty="0" err="1" smtClean="0"/>
              <a:t>Oppenency</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156253" y="2400189"/>
            <a:ext cx="4610100" cy="2552700"/>
          </a:xfrm>
          <a:prstGeom prst="rect">
            <a:avLst/>
          </a:prstGeom>
        </p:spPr>
      </p:pic>
    </p:spTree>
    <p:extLst>
      <p:ext uri="{BB962C8B-B14F-4D97-AF65-F5344CB8AC3E}">
        <p14:creationId xmlns:p14="http://schemas.microsoft.com/office/powerpoint/2010/main" val="3094476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Constancy</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590617" y="1600200"/>
            <a:ext cx="5969289" cy="4631612"/>
          </a:xfrm>
          <a:prstGeom prst="rect">
            <a:avLst/>
          </a:prstGeom>
        </p:spPr>
      </p:pic>
      <p:sp>
        <p:nvSpPr>
          <p:cNvPr id="5" name="TextBox 4"/>
          <p:cNvSpPr txBox="1"/>
          <p:nvPr/>
        </p:nvSpPr>
        <p:spPr>
          <a:xfrm>
            <a:off x="5580806" y="6126163"/>
            <a:ext cx="3105994" cy="369332"/>
          </a:xfrm>
          <a:prstGeom prst="rect">
            <a:avLst/>
          </a:prstGeom>
          <a:noFill/>
        </p:spPr>
        <p:txBody>
          <a:bodyPr wrap="square" rtlCol="0">
            <a:spAutoFit/>
          </a:bodyPr>
          <a:lstStyle/>
          <a:p>
            <a:r>
              <a:rPr lang="en-US" dirty="0" smtClean="0"/>
              <a:t>Source: Wikimedia Commons</a:t>
            </a:r>
            <a:endParaRPr lang="en-US" dirty="0"/>
          </a:p>
        </p:txBody>
      </p:sp>
      <p:sp>
        <p:nvSpPr>
          <p:cNvPr id="41" name="Freeform 40"/>
          <p:cNvSpPr/>
          <p:nvPr/>
        </p:nvSpPr>
        <p:spPr>
          <a:xfrm>
            <a:off x="3943350" y="2755900"/>
            <a:ext cx="1504950" cy="787400"/>
          </a:xfrm>
          <a:custGeom>
            <a:avLst/>
            <a:gdLst>
              <a:gd name="connsiteX0" fmla="*/ 374650 w 1098550"/>
              <a:gd name="connsiteY0" fmla="*/ 0 h 552450"/>
              <a:gd name="connsiteX1" fmla="*/ 0 w 1098550"/>
              <a:gd name="connsiteY1" fmla="*/ 400050 h 552450"/>
              <a:gd name="connsiteX2" fmla="*/ 704850 w 1098550"/>
              <a:gd name="connsiteY2" fmla="*/ 552450 h 552450"/>
              <a:gd name="connsiteX3" fmla="*/ 1098550 w 1098550"/>
              <a:gd name="connsiteY3" fmla="*/ 158750 h 552450"/>
              <a:gd name="connsiteX4" fmla="*/ 374650 w 1098550"/>
              <a:gd name="connsiteY4" fmla="*/ 0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550" h="552450">
                <a:moveTo>
                  <a:pt x="374650" y="0"/>
                </a:moveTo>
                <a:lnTo>
                  <a:pt x="0" y="400050"/>
                </a:lnTo>
                <a:lnTo>
                  <a:pt x="704850" y="552450"/>
                </a:lnTo>
                <a:lnTo>
                  <a:pt x="1098550" y="158750"/>
                </a:lnTo>
                <a:lnTo>
                  <a:pt x="374650" y="0"/>
                </a:lnTo>
                <a:close/>
              </a:path>
            </a:pathLst>
          </a:custGeom>
          <a:noFill/>
          <a:ln w="254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Freeform 42"/>
          <p:cNvSpPr/>
          <p:nvPr/>
        </p:nvSpPr>
        <p:spPr>
          <a:xfrm>
            <a:off x="3905250" y="3702050"/>
            <a:ext cx="1504950" cy="787400"/>
          </a:xfrm>
          <a:custGeom>
            <a:avLst/>
            <a:gdLst>
              <a:gd name="connsiteX0" fmla="*/ 374650 w 1098550"/>
              <a:gd name="connsiteY0" fmla="*/ 0 h 552450"/>
              <a:gd name="connsiteX1" fmla="*/ 0 w 1098550"/>
              <a:gd name="connsiteY1" fmla="*/ 400050 h 552450"/>
              <a:gd name="connsiteX2" fmla="*/ 704850 w 1098550"/>
              <a:gd name="connsiteY2" fmla="*/ 552450 h 552450"/>
              <a:gd name="connsiteX3" fmla="*/ 1098550 w 1098550"/>
              <a:gd name="connsiteY3" fmla="*/ 158750 h 552450"/>
              <a:gd name="connsiteX4" fmla="*/ 374650 w 1098550"/>
              <a:gd name="connsiteY4" fmla="*/ 0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550" h="552450">
                <a:moveTo>
                  <a:pt x="374650" y="0"/>
                </a:moveTo>
                <a:lnTo>
                  <a:pt x="0" y="400050"/>
                </a:lnTo>
                <a:lnTo>
                  <a:pt x="704850" y="552450"/>
                </a:lnTo>
                <a:lnTo>
                  <a:pt x="1098550" y="158750"/>
                </a:lnTo>
                <a:lnTo>
                  <a:pt x="374650" y="0"/>
                </a:lnTo>
                <a:close/>
              </a:path>
            </a:pathLst>
          </a:custGeom>
          <a:noFill/>
          <a:ln w="254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968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dirty="0" smtClean="0"/>
              <a:t>Color Models</a:t>
            </a:r>
            <a:endParaRPr lang="en-US" dirty="0"/>
          </a:p>
        </p:txBody>
      </p:sp>
    </p:spTree>
    <p:extLst>
      <p:ext uri="{BB962C8B-B14F-4D97-AF65-F5344CB8AC3E}">
        <p14:creationId xmlns:p14="http://schemas.microsoft.com/office/powerpoint/2010/main" val="58022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lstStyle/>
          <a:p>
            <a:r>
              <a:rPr lang="en-US" b="1" dirty="0" smtClean="0"/>
              <a:t>Hue</a:t>
            </a:r>
            <a:r>
              <a:rPr lang="en-US" dirty="0" smtClean="0"/>
              <a:t/>
            </a:r>
            <a:br>
              <a:rPr lang="en-US" dirty="0" smtClean="0"/>
            </a:br>
            <a:r>
              <a:rPr lang="en-US" dirty="0" smtClean="0"/>
              <a:t>Dominant wavelength, named color</a:t>
            </a:r>
          </a:p>
          <a:p>
            <a:r>
              <a:rPr lang="en-US" b="1" dirty="0" smtClean="0"/>
              <a:t>Saturation</a:t>
            </a:r>
            <a:r>
              <a:rPr lang="en-US" dirty="0" smtClean="0"/>
              <a:t/>
            </a:r>
            <a:br>
              <a:rPr lang="en-US" dirty="0" smtClean="0"/>
            </a:br>
            <a:r>
              <a:rPr lang="en-US" dirty="0" smtClean="0"/>
              <a:t>Intensity or purity of color</a:t>
            </a:r>
            <a:br>
              <a:rPr lang="en-US" dirty="0" smtClean="0"/>
            </a:br>
            <a:r>
              <a:rPr lang="en-US" dirty="0" smtClean="0"/>
              <a:t>Distance from gray/white/black</a:t>
            </a:r>
          </a:p>
          <a:p>
            <a:r>
              <a:rPr lang="en-US" b="1" dirty="0" smtClean="0"/>
              <a:t>Lightness</a:t>
            </a:r>
            <a:r>
              <a:rPr lang="en-US" dirty="0" smtClean="0"/>
              <a:t/>
            </a:r>
            <a:br>
              <a:rPr lang="en-US" dirty="0" smtClean="0"/>
            </a:br>
            <a:r>
              <a:rPr lang="en-US" dirty="0" smtClean="0"/>
              <a:t>Light to dark</a:t>
            </a:r>
          </a:p>
        </p:txBody>
      </p:sp>
      <p:sp>
        <p:nvSpPr>
          <p:cNvPr id="4" name="Rectangle 3"/>
          <p:cNvSpPr/>
          <p:nvPr/>
        </p:nvSpPr>
        <p:spPr>
          <a:xfrm>
            <a:off x="3276600" y="1752600"/>
            <a:ext cx="304800" cy="304800"/>
          </a:xfrm>
          <a:prstGeom prst="rect">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3733800" y="1752600"/>
            <a:ext cx="304800" cy="304800"/>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91000" y="1752600"/>
            <a:ext cx="304800" cy="304800"/>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648200" y="1752600"/>
            <a:ext cx="304800" cy="304800"/>
          </a:xfrm>
          <a:prstGeom prst="rect">
            <a:avLst/>
          </a:prstGeom>
          <a:solidFill>
            <a:srgbClr val="FF66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105400" y="1752600"/>
            <a:ext cx="304800" cy="304800"/>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733800" y="2819400"/>
            <a:ext cx="304800" cy="304800"/>
          </a:xfrm>
          <a:prstGeom prst="rect">
            <a:avLst/>
          </a:prstGeom>
          <a:solidFill>
            <a:srgbClr val="BAB9B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191000" y="2819400"/>
            <a:ext cx="304800" cy="304800"/>
          </a:xfrm>
          <a:prstGeom prst="rect">
            <a:avLst/>
          </a:prstGeom>
          <a:solidFill>
            <a:srgbClr val="BA8F8B"/>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648200" y="2819400"/>
            <a:ext cx="304800" cy="304800"/>
          </a:xfrm>
          <a:prstGeom prst="rect">
            <a:avLst/>
          </a:prstGeom>
          <a:solidFill>
            <a:srgbClr val="BA655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105400" y="2819400"/>
            <a:ext cx="304800" cy="304800"/>
          </a:xfrm>
          <a:prstGeom prst="rect">
            <a:avLst/>
          </a:prstGeom>
          <a:solidFill>
            <a:srgbClr val="BA0B0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3733800" y="4419600"/>
            <a:ext cx="304800" cy="304800"/>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191000" y="4419600"/>
            <a:ext cx="304800" cy="304800"/>
          </a:xfrm>
          <a:prstGeom prst="rect">
            <a:avLst/>
          </a:prstGeom>
          <a:solidFill>
            <a:schemeClr val="tx2">
              <a:lumMod val="40000"/>
              <a:lumOff val="6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648200" y="4419600"/>
            <a:ext cx="304800" cy="304800"/>
          </a:xfrm>
          <a:prstGeom prst="rect">
            <a:avLst/>
          </a:prstGeom>
          <a:solidFill>
            <a:schemeClr val="tx2">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105400" y="4419600"/>
            <a:ext cx="304800" cy="304800"/>
          </a:xfrm>
          <a:prstGeom prst="rect">
            <a:avLst/>
          </a:prstGeom>
          <a:solidFill>
            <a:schemeClr val="tx2">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HSL Color Model</a:t>
            </a:r>
            <a:endParaRPr lang="en-US" dirty="0"/>
          </a:p>
        </p:txBody>
      </p:sp>
      <p:sp>
        <p:nvSpPr>
          <p:cNvPr id="6" name="TextBox 5"/>
          <p:cNvSpPr txBox="1"/>
          <p:nvPr/>
        </p:nvSpPr>
        <p:spPr>
          <a:xfrm>
            <a:off x="4114800" y="6106180"/>
            <a:ext cx="4950005" cy="523220"/>
          </a:xfrm>
          <a:prstGeom prst="rect">
            <a:avLst/>
          </a:prstGeom>
          <a:noFill/>
        </p:spPr>
        <p:txBody>
          <a:bodyPr wrap="none" rtlCol="0">
            <a:spAutoFit/>
          </a:bodyPr>
          <a:lstStyle/>
          <a:p>
            <a:r>
              <a:rPr lang="en-US" sz="1400" dirty="0" smtClean="0"/>
              <a:t>By </a:t>
            </a:r>
            <a:r>
              <a:rPr lang="en-US" sz="1400" dirty="0" err="1" smtClean="0"/>
              <a:t>SharkD</a:t>
            </a:r>
            <a:r>
              <a:rPr lang="en-US" sz="1400" dirty="0" smtClean="0"/>
              <a:t>, derivative work, CC BY-SA 3.0, </a:t>
            </a:r>
          </a:p>
          <a:p>
            <a:r>
              <a:rPr lang="en-US" sz="1400" dirty="0" smtClean="0"/>
              <a:t>https://</a:t>
            </a:r>
            <a:r>
              <a:rPr lang="en-US" sz="1400" dirty="0" err="1" smtClean="0"/>
              <a:t>commons.wikimedia.org/w/index.php?curid</a:t>
            </a:r>
            <a:r>
              <a:rPr lang="en-US" sz="1400" dirty="0" smtClean="0"/>
              <a:t>=9801661</a:t>
            </a:r>
            <a:endParaRPr lang="en-US" sz="1400" dirty="0"/>
          </a:p>
        </p:txBody>
      </p:sp>
      <p:pic>
        <p:nvPicPr>
          <p:cNvPr id="7" name="Picture 6" descr="HSL_color_solid_cylinder_alpha_lowgamma.png"/>
          <p:cNvPicPr>
            <a:picLocks noChangeAspect="1"/>
          </p:cNvPicPr>
          <p:nvPr/>
        </p:nvPicPr>
        <p:blipFill>
          <a:blip r:embed="rId3"/>
          <a:stretch>
            <a:fillRect/>
          </a:stretch>
        </p:blipFill>
        <p:spPr>
          <a:xfrm>
            <a:off x="1371600" y="1428751"/>
            <a:ext cx="6019800" cy="4514850"/>
          </a:xfrm>
          <a:prstGeom prst="rect">
            <a:avLst/>
          </a:prstGeom>
        </p:spPr>
      </p:pic>
    </p:spTree>
    <p:extLst>
      <p:ext uri="{BB962C8B-B14F-4D97-AF65-F5344CB8AC3E}">
        <p14:creationId xmlns:p14="http://schemas.microsoft.com/office/powerpoint/2010/main" val="360351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RGB Color Model</a:t>
            </a:r>
            <a:endParaRPr lang="en-US" dirty="0"/>
          </a:p>
        </p:txBody>
      </p:sp>
      <p:sp>
        <p:nvSpPr>
          <p:cNvPr id="5" name="TextBox 4"/>
          <p:cNvSpPr txBox="1"/>
          <p:nvPr/>
        </p:nvSpPr>
        <p:spPr>
          <a:xfrm>
            <a:off x="1699947" y="6324600"/>
            <a:ext cx="7444053" cy="307777"/>
          </a:xfrm>
          <a:prstGeom prst="rect">
            <a:avLst/>
          </a:prstGeom>
          <a:noFill/>
        </p:spPr>
        <p:txBody>
          <a:bodyPr wrap="none" rtlCol="0">
            <a:spAutoFit/>
          </a:bodyPr>
          <a:lstStyle/>
          <a:p>
            <a:r>
              <a:rPr lang="en-US" sz="1400" dirty="0" smtClean="0"/>
              <a:t>By </a:t>
            </a:r>
            <a:r>
              <a:rPr lang="en-US" sz="1400" dirty="0" err="1" smtClean="0"/>
              <a:t>SharkD</a:t>
            </a:r>
            <a:r>
              <a:rPr lang="en-US" sz="1400" dirty="0" smtClean="0"/>
              <a:t> - Own work, GFDL, https://</a:t>
            </a:r>
            <a:r>
              <a:rPr lang="en-US" sz="1400" dirty="0" err="1" smtClean="0"/>
              <a:t>commons.wikimedia.org/w/index.php?curid</a:t>
            </a:r>
            <a:r>
              <a:rPr lang="en-US" sz="1400" dirty="0" smtClean="0"/>
              <a:t>=3375025</a:t>
            </a:r>
            <a:endParaRPr lang="en-US" sz="1400" dirty="0"/>
          </a:p>
        </p:txBody>
      </p:sp>
      <p:pic>
        <p:nvPicPr>
          <p:cNvPr id="6" name="Picture 5" descr="RGB_color_solid_cube.png"/>
          <p:cNvPicPr>
            <a:picLocks noChangeAspect="1"/>
          </p:cNvPicPr>
          <p:nvPr/>
        </p:nvPicPr>
        <p:blipFill>
          <a:blip r:embed="rId3"/>
          <a:stretch>
            <a:fillRect/>
          </a:stretch>
        </p:blipFill>
        <p:spPr>
          <a:xfrm>
            <a:off x="838200" y="838200"/>
            <a:ext cx="7145338" cy="5359004"/>
          </a:xfrm>
          <a:prstGeom prst="rect">
            <a:avLst/>
          </a:prstGeom>
        </p:spPr>
      </p:pic>
    </p:spTree>
    <p:extLst>
      <p:ext uri="{BB962C8B-B14F-4D97-AF65-F5344CB8AC3E}">
        <p14:creationId xmlns:p14="http://schemas.microsoft.com/office/powerpoint/2010/main" val="2717323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Models</a:t>
            </a:r>
            <a:endParaRPr lang="en-US" dirty="0"/>
          </a:p>
        </p:txBody>
      </p:sp>
      <p:sp>
        <p:nvSpPr>
          <p:cNvPr id="3" name="Content Placeholder 2"/>
          <p:cNvSpPr>
            <a:spLocks noGrp="1"/>
          </p:cNvSpPr>
          <p:nvPr>
            <p:ph idx="1"/>
          </p:nvPr>
        </p:nvSpPr>
        <p:spPr/>
        <p:txBody>
          <a:bodyPr/>
          <a:lstStyle/>
          <a:p>
            <a:pPr>
              <a:buNone/>
            </a:pPr>
            <a:r>
              <a:rPr lang="en-US" dirty="0" smtClean="0"/>
              <a:t>Designed for perceptual uniformity</a:t>
            </a:r>
          </a:p>
          <a:p>
            <a:pPr>
              <a:buNone/>
            </a:pPr>
            <a:endParaRPr lang="en-US" dirty="0" smtClean="0"/>
          </a:p>
          <a:p>
            <a:r>
              <a:rPr lang="en-US" dirty="0" smtClean="0"/>
              <a:t>HCL</a:t>
            </a:r>
          </a:p>
          <a:p>
            <a:r>
              <a:rPr lang="en-US" dirty="0" smtClean="0"/>
              <a:t>CIE Lab</a:t>
            </a:r>
          </a:p>
          <a:p>
            <a:r>
              <a:rPr lang="en-US" dirty="0" err="1" smtClean="0"/>
              <a:t>Munsel</a:t>
            </a:r>
            <a:endParaRPr lang="en-US" dirty="0" smtClean="0"/>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Contrast</a:t>
            </a:r>
            <a:endParaRPr lang="en-US" dirty="0"/>
          </a:p>
        </p:txBody>
      </p:sp>
    </p:spTree>
    <p:extLst>
      <p:ext uri="{BB962C8B-B14F-4D97-AF65-F5344CB8AC3E}">
        <p14:creationId xmlns:p14="http://schemas.microsoft.com/office/powerpoint/2010/main" val="3593091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Brightness: the </a:t>
            </a:r>
            <a:r>
              <a:rPr lang="en-US" i="1" dirty="0" smtClean="0"/>
              <a:t>perceived</a:t>
            </a:r>
            <a:r>
              <a:rPr lang="en-US" dirty="0" smtClean="0"/>
              <a:t> amount of light results in a nonlinear function.</a:t>
            </a:r>
            <a:endParaRPr lang="en-US" dirty="0"/>
          </a:p>
        </p:txBody>
      </p:sp>
    </p:spTree>
    <p:extLst>
      <p:ext uri="{BB962C8B-B14F-4D97-AF65-F5344CB8AC3E}">
        <p14:creationId xmlns:p14="http://schemas.microsoft.com/office/powerpoint/2010/main" val="240133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Noticeable Difference</a:t>
            </a:r>
            <a:endParaRPr lang="en-US" dirty="0"/>
          </a:p>
        </p:txBody>
      </p:sp>
      <p:sp>
        <p:nvSpPr>
          <p:cNvPr id="4" name="Rectangle 3"/>
          <p:cNvSpPr/>
          <p:nvPr/>
        </p:nvSpPr>
        <p:spPr>
          <a:xfrm>
            <a:off x="2399975" y="2672268"/>
            <a:ext cx="1666045" cy="1666045"/>
          </a:xfrm>
          <a:prstGeom prst="rect">
            <a:avLst/>
          </a:prstGeom>
          <a:solidFill>
            <a:srgbClr val="90909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915286" y="2672268"/>
            <a:ext cx="1666045" cy="1666045"/>
          </a:xfrm>
          <a:prstGeom prst="rect">
            <a:avLst/>
          </a:prstGeom>
          <a:solidFill>
            <a:srgbClr val="8C8C8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399975" y="4668224"/>
            <a:ext cx="1666045" cy="369332"/>
          </a:xfrm>
          <a:prstGeom prst="rect">
            <a:avLst/>
          </a:prstGeom>
          <a:noFill/>
        </p:spPr>
        <p:txBody>
          <a:bodyPr wrap="square" rtlCol="0">
            <a:spAutoFit/>
          </a:bodyPr>
          <a:lstStyle/>
          <a:p>
            <a:r>
              <a:rPr lang="en-US" dirty="0" smtClean="0"/>
              <a:t>144, 144, 144</a:t>
            </a:r>
            <a:endParaRPr lang="en-US" dirty="0"/>
          </a:p>
        </p:txBody>
      </p:sp>
      <p:sp>
        <p:nvSpPr>
          <p:cNvPr id="7" name="TextBox 6"/>
          <p:cNvSpPr txBox="1"/>
          <p:nvPr/>
        </p:nvSpPr>
        <p:spPr>
          <a:xfrm>
            <a:off x="4915286" y="4668224"/>
            <a:ext cx="1666045" cy="369332"/>
          </a:xfrm>
          <a:prstGeom prst="rect">
            <a:avLst/>
          </a:prstGeom>
          <a:noFill/>
        </p:spPr>
        <p:txBody>
          <a:bodyPr wrap="square" rtlCol="0">
            <a:spAutoFit/>
          </a:bodyPr>
          <a:lstStyle/>
          <a:p>
            <a:r>
              <a:rPr lang="en-US" dirty="0" smtClean="0"/>
              <a:t>132, 132, 132</a:t>
            </a:r>
            <a:endParaRPr lang="en-US" dirty="0"/>
          </a:p>
        </p:txBody>
      </p:sp>
      <p:sp>
        <p:nvSpPr>
          <p:cNvPr id="8" name="TextBox 7"/>
          <p:cNvSpPr txBox="1"/>
          <p:nvPr/>
        </p:nvSpPr>
        <p:spPr>
          <a:xfrm>
            <a:off x="2905002" y="5539089"/>
            <a:ext cx="3323862" cy="584776"/>
          </a:xfrm>
          <a:prstGeom prst="rect">
            <a:avLst/>
          </a:prstGeom>
          <a:noFill/>
        </p:spPr>
        <p:txBody>
          <a:bodyPr wrap="square" rtlCol="0">
            <a:spAutoFit/>
          </a:bodyPr>
          <a:lstStyle/>
          <a:p>
            <a:pPr algn="ctr"/>
            <a:r>
              <a:rPr lang="en-US" sz="3200" dirty="0" smtClean="0"/>
              <a:t>12 units different</a:t>
            </a:r>
            <a:endParaRPr lang="en-US" sz="3200" dirty="0"/>
          </a:p>
        </p:txBody>
      </p:sp>
    </p:spTree>
    <p:extLst>
      <p:ext uri="{BB962C8B-B14F-4D97-AF65-F5344CB8AC3E}">
        <p14:creationId xmlns:p14="http://schemas.microsoft.com/office/powerpoint/2010/main" val="258055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descr="Screen Shot 2016-12-25 at 1.35.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219200"/>
            <a:ext cx="8446265" cy="4673600"/>
          </a:xfrm>
          <a:prstGeom prst="rect">
            <a:avLst/>
          </a:prstGeom>
        </p:spPr>
      </p:pic>
      <p:sp>
        <p:nvSpPr>
          <p:cNvPr id="5" name="Content Placeholder 4"/>
          <p:cNvSpPr>
            <a:spLocks noGrp="1"/>
          </p:cNvSpPr>
          <p:nvPr>
            <p:ph idx="1"/>
          </p:nvPr>
        </p:nvSpPr>
        <p:spPr/>
        <p:txBody>
          <a:bodyPr/>
          <a:lstStyle/>
          <a:p>
            <a:endParaRPr lang="en-US" dirty="0"/>
          </a:p>
        </p:txBody>
      </p:sp>
      <p:sp>
        <p:nvSpPr>
          <p:cNvPr id="6" name="TextBox 5"/>
          <p:cNvSpPr txBox="1"/>
          <p:nvPr/>
        </p:nvSpPr>
        <p:spPr>
          <a:xfrm>
            <a:off x="1066800" y="5943600"/>
            <a:ext cx="7253120" cy="523220"/>
          </a:xfrm>
          <a:prstGeom prst="rect">
            <a:avLst/>
          </a:prstGeom>
          <a:noFill/>
        </p:spPr>
        <p:txBody>
          <a:bodyPr wrap="none" rtlCol="0">
            <a:spAutoFit/>
          </a:bodyPr>
          <a:lstStyle/>
          <a:p>
            <a:r>
              <a:rPr lang="en-US" sz="1400" dirty="0" smtClean="0"/>
              <a:t>Image Source: Ware</a:t>
            </a:r>
            <a:r>
              <a:rPr lang="en-US" sz="1400" dirty="0"/>
              <a:t>, C. (2012). </a:t>
            </a:r>
            <a:r>
              <a:rPr lang="en-US" sz="1400" i="1" dirty="0"/>
              <a:t>Information visualization: perception for design</a:t>
            </a:r>
            <a:r>
              <a:rPr lang="en-US" sz="1400" dirty="0"/>
              <a:t>. Elsevier.</a:t>
            </a:r>
          </a:p>
          <a:p>
            <a:endParaRPr lang="en-US" sz="1400" dirty="0"/>
          </a:p>
        </p:txBody>
      </p:sp>
    </p:spTree>
    <p:extLst>
      <p:ext uri="{BB962C8B-B14F-4D97-AF65-F5344CB8AC3E}">
        <p14:creationId xmlns:p14="http://schemas.microsoft.com/office/powerpoint/2010/main" val="3447245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Noticeable Difference</a:t>
            </a:r>
            <a:endParaRPr lang="en-US" dirty="0"/>
          </a:p>
        </p:txBody>
      </p:sp>
      <p:sp>
        <p:nvSpPr>
          <p:cNvPr id="4" name="Rectangle 3"/>
          <p:cNvSpPr/>
          <p:nvPr/>
        </p:nvSpPr>
        <p:spPr>
          <a:xfrm>
            <a:off x="2399975" y="2672268"/>
            <a:ext cx="1666045" cy="1666045"/>
          </a:xfrm>
          <a:prstGeom prst="rect">
            <a:avLst/>
          </a:prstGeom>
          <a:solidFill>
            <a:srgbClr val="90909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915286" y="2672268"/>
            <a:ext cx="1666045" cy="1666045"/>
          </a:xfrm>
          <a:prstGeom prst="rect">
            <a:avLst/>
          </a:prstGeom>
          <a:solidFill>
            <a:srgbClr val="808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915286" y="4668224"/>
            <a:ext cx="1666045" cy="369332"/>
          </a:xfrm>
          <a:prstGeom prst="rect">
            <a:avLst/>
          </a:prstGeom>
          <a:noFill/>
        </p:spPr>
        <p:txBody>
          <a:bodyPr wrap="square" rtlCol="0">
            <a:spAutoFit/>
          </a:bodyPr>
          <a:lstStyle/>
          <a:p>
            <a:r>
              <a:rPr lang="en-US" dirty="0" smtClean="0"/>
              <a:t>128, 128, 128</a:t>
            </a:r>
            <a:endParaRPr lang="en-US" dirty="0"/>
          </a:p>
        </p:txBody>
      </p:sp>
      <p:sp>
        <p:nvSpPr>
          <p:cNvPr id="7" name="TextBox 6"/>
          <p:cNvSpPr txBox="1"/>
          <p:nvPr/>
        </p:nvSpPr>
        <p:spPr>
          <a:xfrm>
            <a:off x="2399975" y="4668224"/>
            <a:ext cx="1666045" cy="369332"/>
          </a:xfrm>
          <a:prstGeom prst="rect">
            <a:avLst/>
          </a:prstGeom>
          <a:noFill/>
        </p:spPr>
        <p:txBody>
          <a:bodyPr wrap="square" rtlCol="0">
            <a:spAutoFit/>
          </a:bodyPr>
          <a:lstStyle/>
          <a:p>
            <a:r>
              <a:rPr lang="en-US" dirty="0" smtClean="0"/>
              <a:t>144, 144, 144</a:t>
            </a:r>
            <a:endParaRPr lang="en-US" dirty="0"/>
          </a:p>
        </p:txBody>
      </p:sp>
      <p:sp>
        <p:nvSpPr>
          <p:cNvPr id="8" name="TextBox 7"/>
          <p:cNvSpPr txBox="1"/>
          <p:nvPr/>
        </p:nvSpPr>
        <p:spPr>
          <a:xfrm>
            <a:off x="2905002" y="5539089"/>
            <a:ext cx="3323862" cy="584776"/>
          </a:xfrm>
          <a:prstGeom prst="rect">
            <a:avLst/>
          </a:prstGeom>
          <a:noFill/>
        </p:spPr>
        <p:txBody>
          <a:bodyPr wrap="square" rtlCol="0">
            <a:spAutoFit/>
          </a:bodyPr>
          <a:lstStyle/>
          <a:p>
            <a:pPr algn="ctr"/>
            <a:r>
              <a:rPr lang="en-US" sz="3200" dirty="0" smtClean="0"/>
              <a:t>16 units different</a:t>
            </a:r>
            <a:endParaRPr lang="en-US" sz="3200" dirty="0"/>
          </a:p>
        </p:txBody>
      </p:sp>
    </p:spTree>
    <p:extLst>
      <p:ext uri="{BB962C8B-B14F-4D97-AF65-F5344CB8AC3E}">
        <p14:creationId xmlns:p14="http://schemas.microsoft.com/office/powerpoint/2010/main" val="246956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Noticeable Difference</a:t>
            </a:r>
            <a:endParaRPr lang="en-US" dirty="0"/>
          </a:p>
        </p:txBody>
      </p:sp>
      <p:sp>
        <p:nvSpPr>
          <p:cNvPr id="4" name="Rectangle 3"/>
          <p:cNvSpPr/>
          <p:nvPr/>
        </p:nvSpPr>
        <p:spPr>
          <a:xfrm>
            <a:off x="2399975" y="2672268"/>
            <a:ext cx="1666045" cy="1666045"/>
          </a:xfrm>
          <a:prstGeom prst="rect">
            <a:avLst/>
          </a:prstGeom>
          <a:solidFill>
            <a:srgbClr val="F4F4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915286" y="2672268"/>
            <a:ext cx="1666045" cy="1666045"/>
          </a:xfrm>
          <a:prstGeom prst="rect">
            <a:avLst/>
          </a:prstGeom>
          <a:solidFill>
            <a:srgbClr val="E8E8E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915286" y="4668224"/>
            <a:ext cx="1666045" cy="369332"/>
          </a:xfrm>
          <a:prstGeom prst="rect">
            <a:avLst/>
          </a:prstGeom>
          <a:noFill/>
        </p:spPr>
        <p:txBody>
          <a:bodyPr wrap="square" rtlCol="0">
            <a:spAutoFit/>
          </a:bodyPr>
          <a:lstStyle/>
          <a:p>
            <a:r>
              <a:rPr lang="en-US" dirty="0" smtClean="0">
                <a:ln>
                  <a:solidFill>
                    <a:schemeClr val="bg1">
                      <a:lumMod val="85000"/>
                    </a:schemeClr>
                  </a:solidFill>
                </a:ln>
              </a:rPr>
              <a:t>232, 232, 232</a:t>
            </a:r>
            <a:endParaRPr lang="en-US" dirty="0">
              <a:ln>
                <a:solidFill>
                  <a:schemeClr val="bg1">
                    <a:lumMod val="85000"/>
                  </a:schemeClr>
                </a:solidFill>
              </a:ln>
            </a:endParaRPr>
          </a:p>
        </p:txBody>
      </p:sp>
      <p:sp>
        <p:nvSpPr>
          <p:cNvPr id="7" name="TextBox 6"/>
          <p:cNvSpPr txBox="1"/>
          <p:nvPr/>
        </p:nvSpPr>
        <p:spPr>
          <a:xfrm>
            <a:off x="2399975" y="4668224"/>
            <a:ext cx="1666045" cy="369332"/>
          </a:xfrm>
          <a:prstGeom prst="rect">
            <a:avLst/>
          </a:prstGeom>
          <a:noFill/>
        </p:spPr>
        <p:txBody>
          <a:bodyPr wrap="square" rtlCol="0">
            <a:spAutoFit/>
          </a:bodyPr>
          <a:lstStyle/>
          <a:p>
            <a:r>
              <a:rPr lang="en-US" dirty="0" smtClean="0">
                <a:ln>
                  <a:solidFill>
                    <a:schemeClr val="bg1">
                      <a:lumMod val="85000"/>
                    </a:schemeClr>
                  </a:solidFill>
                </a:ln>
              </a:rPr>
              <a:t>244, 244, 244</a:t>
            </a:r>
            <a:endParaRPr lang="en-US" dirty="0">
              <a:ln>
                <a:solidFill>
                  <a:schemeClr val="bg1">
                    <a:lumMod val="85000"/>
                  </a:schemeClr>
                </a:solidFill>
              </a:ln>
            </a:endParaRPr>
          </a:p>
        </p:txBody>
      </p:sp>
      <p:sp>
        <p:nvSpPr>
          <p:cNvPr id="9" name="TextBox 8"/>
          <p:cNvSpPr txBox="1"/>
          <p:nvPr/>
        </p:nvSpPr>
        <p:spPr>
          <a:xfrm>
            <a:off x="2905002" y="5539089"/>
            <a:ext cx="3323862" cy="584776"/>
          </a:xfrm>
          <a:prstGeom prst="rect">
            <a:avLst/>
          </a:prstGeom>
          <a:noFill/>
        </p:spPr>
        <p:txBody>
          <a:bodyPr wrap="square" rtlCol="0">
            <a:spAutoFit/>
          </a:bodyPr>
          <a:lstStyle/>
          <a:p>
            <a:pPr algn="ctr"/>
            <a:r>
              <a:rPr lang="en-US" sz="3200" dirty="0" smtClean="0"/>
              <a:t>12 units different</a:t>
            </a:r>
            <a:endParaRPr lang="en-US" sz="3200" dirty="0"/>
          </a:p>
        </p:txBody>
      </p:sp>
    </p:spTree>
    <p:extLst>
      <p:ext uri="{BB962C8B-B14F-4D97-AF65-F5344CB8AC3E}">
        <p14:creationId xmlns:p14="http://schemas.microsoft.com/office/powerpoint/2010/main" val="356061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Noticeable Difference</a:t>
            </a:r>
            <a:endParaRPr lang="en-US" dirty="0"/>
          </a:p>
        </p:txBody>
      </p:sp>
      <p:sp>
        <p:nvSpPr>
          <p:cNvPr id="4" name="Rectangle 3"/>
          <p:cNvSpPr/>
          <p:nvPr/>
        </p:nvSpPr>
        <p:spPr>
          <a:xfrm>
            <a:off x="2399975" y="2672268"/>
            <a:ext cx="1666045" cy="1666045"/>
          </a:xfrm>
          <a:prstGeom prst="rect">
            <a:avLst/>
          </a:prstGeom>
          <a:solidFill>
            <a:srgbClr val="F4F4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915286" y="2672268"/>
            <a:ext cx="1666045" cy="1666045"/>
          </a:xfrm>
          <a:prstGeom prst="rect">
            <a:avLst/>
          </a:prstGeom>
          <a:solidFill>
            <a:srgbClr val="ECECE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915286" y="4668224"/>
            <a:ext cx="1666045" cy="369332"/>
          </a:xfrm>
          <a:prstGeom prst="rect">
            <a:avLst/>
          </a:prstGeom>
          <a:noFill/>
        </p:spPr>
        <p:txBody>
          <a:bodyPr wrap="square" rtlCol="0">
            <a:spAutoFit/>
          </a:bodyPr>
          <a:lstStyle/>
          <a:p>
            <a:r>
              <a:rPr lang="en-US" dirty="0" smtClean="0">
                <a:ln>
                  <a:solidFill>
                    <a:schemeClr val="bg1">
                      <a:lumMod val="85000"/>
                    </a:schemeClr>
                  </a:solidFill>
                </a:ln>
              </a:rPr>
              <a:t>236, 236, 236</a:t>
            </a:r>
            <a:endParaRPr lang="en-US" dirty="0">
              <a:ln>
                <a:solidFill>
                  <a:schemeClr val="bg1">
                    <a:lumMod val="85000"/>
                  </a:schemeClr>
                </a:solidFill>
              </a:ln>
            </a:endParaRPr>
          </a:p>
        </p:txBody>
      </p:sp>
      <p:sp>
        <p:nvSpPr>
          <p:cNvPr id="7" name="TextBox 6"/>
          <p:cNvSpPr txBox="1"/>
          <p:nvPr/>
        </p:nvSpPr>
        <p:spPr>
          <a:xfrm>
            <a:off x="2399975" y="4668224"/>
            <a:ext cx="1666045" cy="369332"/>
          </a:xfrm>
          <a:prstGeom prst="rect">
            <a:avLst/>
          </a:prstGeom>
          <a:noFill/>
        </p:spPr>
        <p:txBody>
          <a:bodyPr wrap="square" rtlCol="0">
            <a:spAutoFit/>
          </a:bodyPr>
          <a:lstStyle/>
          <a:p>
            <a:r>
              <a:rPr lang="en-US" dirty="0" smtClean="0">
                <a:ln>
                  <a:solidFill>
                    <a:schemeClr val="bg1">
                      <a:lumMod val="85000"/>
                    </a:schemeClr>
                  </a:solidFill>
                </a:ln>
              </a:rPr>
              <a:t>244, 244, 244</a:t>
            </a:r>
            <a:endParaRPr lang="en-US" dirty="0">
              <a:ln>
                <a:solidFill>
                  <a:schemeClr val="bg1">
                    <a:lumMod val="85000"/>
                  </a:schemeClr>
                </a:solidFill>
              </a:ln>
            </a:endParaRPr>
          </a:p>
        </p:txBody>
      </p:sp>
      <p:sp>
        <p:nvSpPr>
          <p:cNvPr id="8" name="TextBox 7"/>
          <p:cNvSpPr txBox="1"/>
          <p:nvPr/>
        </p:nvSpPr>
        <p:spPr>
          <a:xfrm>
            <a:off x="2905002" y="5539089"/>
            <a:ext cx="3323862" cy="584776"/>
          </a:xfrm>
          <a:prstGeom prst="rect">
            <a:avLst/>
          </a:prstGeom>
          <a:noFill/>
        </p:spPr>
        <p:txBody>
          <a:bodyPr wrap="square" rtlCol="0">
            <a:spAutoFit/>
          </a:bodyPr>
          <a:lstStyle/>
          <a:p>
            <a:pPr algn="ctr"/>
            <a:r>
              <a:rPr lang="en-US" sz="3200" dirty="0"/>
              <a:t>8</a:t>
            </a:r>
            <a:r>
              <a:rPr lang="en-US" sz="3200" dirty="0" smtClean="0"/>
              <a:t> units different</a:t>
            </a:r>
            <a:endParaRPr lang="en-US" sz="3200" dirty="0"/>
          </a:p>
        </p:txBody>
      </p:sp>
    </p:spTree>
    <p:extLst>
      <p:ext uri="{BB962C8B-B14F-4D97-AF65-F5344CB8AC3E}">
        <p14:creationId xmlns:p14="http://schemas.microsoft.com/office/powerpoint/2010/main" val="9486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Weber’s Law</a:t>
            </a:r>
            <a:endParaRPr lang="en-US" dirty="0"/>
          </a:p>
        </p:txBody>
      </p:sp>
      <p:sp>
        <p:nvSpPr>
          <p:cNvPr id="3" name="Content Placeholder 2"/>
          <p:cNvSpPr>
            <a:spLocks noGrp="1"/>
          </p:cNvSpPr>
          <p:nvPr>
            <p:ph idx="1"/>
          </p:nvPr>
        </p:nvSpPr>
        <p:spPr>
          <a:xfrm>
            <a:off x="457200" y="1964970"/>
            <a:ext cx="8229600" cy="3992929"/>
          </a:xfrm>
        </p:spPr>
        <p:txBody>
          <a:bodyPr>
            <a:normAutofit/>
          </a:bodyPr>
          <a:lstStyle/>
          <a:p>
            <a:pPr algn="ctr">
              <a:buNone/>
            </a:pPr>
            <a:r>
              <a:rPr lang="en-US" sz="5800" dirty="0" smtClean="0">
                <a:latin typeface="Symbol" charset="2"/>
                <a:cs typeface="Symbol" charset="2"/>
              </a:rPr>
              <a:t>D</a:t>
            </a:r>
            <a:r>
              <a:rPr lang="en-US" sz="5800" dirty="0" smtClean="0"/>
              <a:t>S/S = </a:t>
            </a:r>
            <a:r>
              <a:rPr lang="en-US" sz="5800" dirty="0" err="1" smtClean="0"/>
              <a:t>k</a:t>
            </a:r>
            <a:endParaRPr lang="en-US" sz="5800" dirty="0" smtClean="0"/>
          </a:p>
          <a:p>
            <a:pPr algn="ctr">
              <a:buNone/>
            </a:pPr>
            <a:r>
              <a:rPr lang="en-US" sz="5800" dirty="0"/>
              <a:t>	</a:t>
            </a:r>
            <a:r>
              <a:rPr lang="en-US" sz="3800" dirty="0" smtClean="0"/>
              <a:t>Ratio of change in stimulus to magnitude of stimulus is roughly constant</a:t>
            </a:r>
            <a:endParaRPr lang="en-US" sz="3800" dirty="0"/>
          </a:p>
        </p:txBody>
      </p:sp>
    </p:spTree>
    <p:extLst>
      <p:ext uri="{BB962C8B-B14F-4D97-AF65-F5344CB8AC3E}">
        <p14:creationId xmlns:p14="http://schemas.microsoft.com/office/powerpoint/2010/main" val="3873845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38957" y="1417638"/>
            <a:ext cx="6513341" cy="4121451"/>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Just Noticeable Difference</a:t>
            </a:r>
            <a:endParaRPr lang="en-US" dirty="0"/>
          </a:p>
        </p:txBody>
      </p:sp>
      <p:sp>
        <p:nvSpPr>
          <p:cNvPr id="4" name="Rectangle 3"/>
          <p:cNvSpPr/>
          <p:nvPr/>
        </p:nvSpPr>
        <p:spPr>
          <a:xfrm>
            <a:off x="2399975" y="2672268"/>
            <a:ext cx="1666045" cy="1666045"/>
          </a:xfrm>
          <a:prstGeom prst="rect">
            <a:avLst/>
          </a:prstGeom>
          <a:solidFill>
            <a:srgbClr val="F4F4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915286" y="2672268"/>
            <a:ext cx="1666045" cy="1666045"/>
          </a:xfrm>
          <a:prstGeom prst="rect">
            <a:avLst/>
          </a:prstGeom>
          <a:solidFill>
            <a:srgbClr val="ECECE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915286" y="4668224"/>
            <a:ext cx="1666045" cy="369332"/>
          </a:xfrm>
          <a:prstGeom prst="rect">
            <a:avLst/>
          </a:prstGeom>
          <a:noFill/>
        </p:spPr>
        <p:txBody>
          <a:bodyPr wrap="square" rtlCol="0">
            <a:spAutoFit/>
          </a:bodyPr>
          <a:lstStyle/>
          <a:p>
            <a:r>
              <a:rPr lang="en-US" dirty="0" smtClean="0">
                <a:ln>
                  <a:solidFill>
                    <a:schemeClr val="bg1">
                      <a:lumMod val="85000"/>
                    </a:schemeClr>
                  </a:solidFill>
                </a:ln>
              </a:rPr>
              <a:t>236, 236, 236</a:t>
            </a:r>
            <a:endParaRPr lang="en-US" dirty="0">
              <a:ln>
                <a:solidFill>
                  <a:schemeClr val="bg1">
                    <a:lumMod val="85000"/>
                  </a:schemeClr>
                </a:solidFill>
              </a:ln>
            </a:endParaRPr>
          </a:p>
        </p:txBody>
      </p:sp>
      <p:sp>
        <p:nvSpPr>
          <p:cNvPr id="7" name="TextBox 6"/>
          <p:cNvSpPr txBox="1"/>
          <p:nvPr/>
        </p:nvSpPr>
        <p:spPr>
          <a:xfrm>
            <a:off x="2399975" y="4668224"/>
            <a:ext cx="1666045" cy="369332"/>
          </a:xfrm>
          <a:prstGeom prst="rect">
            <a:avLst/>
          </a:prstGeom>
          <a:noFill/>
        </p:spPr>
        <p:txBody>
          <a:bodyPr wrap="square" rtlCol="0">
            <a:spAutoFit/>
          </a:bodyPr>
          <a:lstStyle/>
          <a:p>
            <a:r>
              <a:rPr lang="en-US" dirty="0" smtClean="0">
                <a:ln>
                  <a:solidFill>
                    <a:schemeClr val="bg1">
                      <a:lumMod val="85000"/>
                    </a:schemeClr>
                  </a:solidFill>
                </a:ln>
              </a:rPr>
              <a:t>244, 244, 244</a:t>
            </a:r>
            <a:endParaRPr lang="en-US" dirty="0">
              <a:ln>
                <a:solidFill>
                  <a:schemeClr val="bg1">
                    <a:lumMod val="85000"/>
                  </a:schemeClr>
                </a:solidFill>
              </a:ln>
            </a:endParaRPr>
          </a:p>
        </p:txBody>
      </p:sp>
      <p:sp>
        <p:nvSpPr>
          <p:cNvPr id="8" name="TextBox 7"/>
          <p:cNvSpPr txBox="1"/>
          <p:nvPr/>
        </p:nvSpPr>
        <p:spPr>
          <a:xfrm>
            <a:off x="2905002" y="5539089"/>
            <a:ext cx="3323862" cy="584776"/>
          </a:xfrm>
          <a:prstGeom prst="rect">
            <a:avLst/>
          </a:prstGeom>
          <a:noFill/>
        </p:spPr>
        <p:txBody>
          <a:bodyPr wrap="square" rtlCol="0">
            <a:spAutoFit/>
          </a:bodyPr>
          <a:lstStyle/>
          <a:p>
            <a:pPr algn="ctr"/>
            <a:r>
              <a:rPr lang="en-US" sz="3200" dirty="0"/>
              <a:t>8</a:t>
            </a:r>
            <a:r>
              <a:rPr lang="en-US" sz="3200" dirty="0" smtClean="0"/>
              <a:t> units different</a:t>
            </a:r>
            <a:endParaRPr lang="en-US" sz="3200" dirty="0"/>
          </a:p>
        </p:txBody>
      </p:sp>
    </p:spTree>
    <p:extLst>
      <p:ext uri="{BB962C8B-B14F-4D97-AF65-F5344CB8AC3E}">
        <p14:creationId xmlns:p14="http://schemas.microsoft.com/office/powerpoint/2010/main" val="213057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a:t>
            </a:r>
            <a:r>
              <a:rPr lang="en-US" dirty="0" smtClean="0"/>
              <a:t>Variation</a:t>
            </a:r>
            <a:endParaRPr lang="en-US" dirty="0"/>
          </a:p>
        </p:txBody>
      </p:sp>
      <p:sp>
        <p:nvSpPr>
          <p:cNvPr id="3" name="Content Placeholder 2"/>
          <p:cNvSpPr>
            <a:spLocks noGrp="1"/>
          </p:cNvSpPr>
          <p:nvPr>
            <p:ph idx="1"/>
          </p:nvPr>
        </p:nvSpPr>
        <p:spPr/>
        <p:txBody>
          <a:bodyPr/>
          <a:lstStyle/>
          <a:p>
            <a:pPr>
              <a:buNone/>
            </a:pPr>
            <a:r>
              <a:rPr lang="en-US" dirty="0" smtClean="0"/>
              <a:t>Most continuous variations are perceived as discrete steps</a:t>
            </a:r>
            <a:endParaRPr lang="en-US" dirty="0"/>
          </a:p>
        </p:txBody>
      </p:sp>
      <p:sp>
        <p:nvSpPr>
          <p:cNvPr id="4" name="Rectangle 3"/>
          <p:cNvSpPr/>
          <p:nvPr/>
        </p:nvSpPr>
        <p:spPr>
          <a:xfrm>
            <a:off x="857701" y="3505290"/>
            <a:ext cx="7471895" cy="1666045"/>
          </a:xfrm>
          <a:prstGeom prst="rect">
            <a:avLst/>
          </a:prstGeom>
          <a:gradFill flip="none" rotWithShape="1">
            <a:gsLst>
              <a:gs pos="0">
                <a:schemeClr val="tx1"/>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769608" y="3505290"/>
            <a:ext cx="702605" cy="1666045"/>
          </a:xfrm>
          <a:prstGeom prst="rect">
            <a:avLst/>
          </a:prstGeom>
          <a:noFill/>
          <a:ln w="254000" cap="flat" cmpd="sng" algn="ctr">
            <a:solidFill>
              <a:schemeClr val="tx1"/>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40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745356" y="2413085"/>
            <a:ext cx="2706858" cy="2717356"/>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537228" y="2413085"/>
            <a:ext cx="2706858" cy="2717356"/>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Color Contrast</a:t>
            </a:r>
            <a:endParaRPr lang="en-US" dirty="0"/>
          </a:p>
        </p:txBody>
      </p:sp>
      <p:sp>
        <p:nvSpPr>
          <p:cNvPr id="4" name="Rectangle 3"/>
          <p:cNvSpPr/>
          <p:nvPr/>
        </p:nvSpPr>
        <p:spPr>
          <a:xfrm>
            <a:off x="5781314" y="3409156"/>
            <a:ext cx="601524" cy="618328"/>
          </a:xfrm>
          <a:prstGeom prst="rect">
            <a:avLst/>
          </a:prstGeom>
          <a:solidFill>
            <a:srgbClr val="C3C38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516510" y="6266829"/>
            <a:ext cx="2170290" cy="369332"/>
          </a:xfrm>
          <a:prstGeom prst="rect">
            <a:avLst/>
          </a:prstGeom>
          <a:noFill/>
        </p:spPr>
        <p:txBody>
          <a:bodyPr wrap="square" rtlCol="0">
            <a:spAutoFit/>
          </a:bodyPr>
          <a:lstStyle/>
          <a:p>
            <a:r>
              <a:rPr lang="en-US" dirty="0" smtClean="0"/>
              <a:t>After Josef Albers</a:t>
            </a:r>
            <a:endParaRPr lang="en-US" dirty="0"/>
          </a:p>
        </p:txBody>
      </p:sp>
      <p:sp>
        <p:nvSpPr>
          <p:cNvPr id="6" name="Rectangle 5"/>
          <p:cNvSpPr/>
          <p:nvPr/>
        </p:nvSpPr>
        <p:spPr>
          <a:xfrm>
            <a:off x="2589896" y="3409156"/>
            <a:ext cx="601524" cy="618328"/>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17"/>
          <p:cNvGrpSpPr/>
          <p:nvPr/>
        </p:nvGrpSpPr>
        <p:grpSpPr>
          <a:xfrm>
            <a:off x="1520518" y="2413085"/>
            <a:ext cx="5931695" cy="2717356"/>
            <a:chOff x="1520519" y="2429797"/>
            <a:chExt cx="5931695" cy="2717356"/>
          </a:xfrm>
        </p:grpSpPr>
        <p:sp>
          <p:nvSpPr>
            <p:cNvPr id="12" name="Rectangle 11"/>
            <p:cNvSpPr/>
            <p:nvPr/>
          </p:nvSpPr>
          <p:spPr>
            <a:xfrm>
              <a:off x="1520519" y="2429797"/>
              <a:ext cx="5914986" cy="996071"/>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537228" y="4044196"/>
              <a:ext cx="5914986" cy="1102957"/>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6382838" y="3409156"/>
              <a:ext cx="1069376" cy="63504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520520" y="3409156"/>
              <a:ext cx="1069376" cy="635040"/>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3191420" y="3409156"/>
              <a:ext cx="2589894" cy="651752"/>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Complementary Colors</a:t>
            </a:r>
            <a:endParaRPr lang="en-US" dirty="0"/>
          </a:p>
        </p:txBody>
      </p:sp>
      <p:pic>
        <p:nvPicPr>
          <p:cNvPr id="5" name="Picture 4"/>
          <p:cNvPicPr>
            <a:picLocks noChangeAspect="1"/>
          </p:cNvPicPr>
          <p:nvPr/>
        </p:nvPicPr>
        <p:blipFill>
          <a:blip r:embed="rId3"/>
          <a:stretch>
            <a:fillRect/>
          </a:stretch>
        </p:blipFill>
        <p:spPr>
          <a:xfrm>
            <a:off x="2105044" y="1417638"/>
            <a:ext cx="4795773" cy="4795773"/>
          </a:xfrm>
          <a:prstGeom prst="rect">
            <a:avLst/>
          </a:prstGeom>
        </p:spPr>
      </p:pic>
      <p:cxnSp>
        <p:nvCxnSpPr>
          <p:cNvPr id="7" name="Straight Arrow Connector 6"/>
          <p:cNvCxnSpPr/>
          <p:nvPr/>
        </p:nvCxnSpPr>
        <p:spPr>
          <a:xfrm rot="5400000">
            <a:off x="3132734" y="3818589"/>
            <a:ext cx="2657140"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3375218" y="3191906"/>
            <a:ext cx="2239006" cy="121994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3375217" y="3191906"/>
            <a:ext cx="2239007" cy="121994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Complements vibrate</a:t>
            </a:r>
            <a:endParaRPr lang="en-US" dirty="0"/>
          </a:p>
        </p:txBody>
      </p:sp>
      <p:sp>
        <p:nvSpPr>
          <p:cNvPr id="16" name="Rectangle 15"/>
          <p:cNvSpPr/>
          <p:nvPr/>
        </p:nvSpPr>
        <p:spPr>
          <a:xfrm>
            <a:off x="1420266" y="2072231"/>
            <a:ext cx="2723566" cy="2640425"/>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355969" y="2807539"/>
            <a:ext cx="885577" cy="1036114"/>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544847" y="2072232"/>
            <a:ext cx="2823821" cy="2640424"/>
          </a:xfrm>
          <a:prstGeom prst="rect">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463840" y="2807539"/>
            <a:ext cx="902289" cy="1036114"/>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Differentiation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a:t>R</a:t>
            </a:r>
            <a:r>
              <a:rPr lang="en-US" dirty="0" smtClean="0"/>
              <a:t>apidly identify data elements using </a:t>
            </a:r>
            <a:r>
              <a:rPr lang="en-US" b="1" dirty="0" smtClean="0">
                <a:solidFill>
                  <a:schemeClr val="accent2"/>
                </a:solidFill>
              </a:rPr>
              <a:t>color</a:t>
            </a:r>
            <a:endParaRPr lang="en-US" b="1" dirty="0">
              <a:solidFill>
                <a:schemeClr val="accent2"/>
              </a:solidFill>
            </a:endParaRPr>
          </a:p>
        </p:txBody>
      </p:sp>
    </p:spTree>
    <p:extLst>
      <p:ext uri="{BB962C8B-B14F-4D97-AF65-F5344CB8AC3E}">
        <p14:creationId xmlns:p14="http://schemas.microsoft.com/office/powerpoint/2010/main" val="1623203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color</a:t>
            </a:r>
            <a:endParaRPr lang="en-US" dirty="0"/>
          </a:p>
        </p:txBody>
      </p:sp>
      <p:sp>
        <p:nvSpPr>
          <p:cNvPr id="3" name="Content Placeholder 2"/>
          <p:cNvSpPr>
            <a:spLocks noGrp="1"/>
          </p:cNvSpPr>
          <p:nvPr>
            <p:ph idx="1"/>
          </p:nvPr>
        </p:nvSpPr>
        <p:spPr/>
        <p:txBody>
          <a:bodyPr/>
          <a:lstStyle/>
          <a:p>
            <a:r>
              <a:rPr lang="en-US" dirty="0" smtClean="0"/>
              <a:t>Label</a:t>
            </a:r>
          </a:p>
          <a:p>
            <a:r>
              <a:rPr lang="en-US" dirty="0" smtClean="0"/>
              <a:t>Measure</a:t>
            </a:r>
          </a:p>
          <a:p>
            <a:r>
              <a:rPr lang="en-US" dirty="0" smtClean="0"/>
              <a:t>Represent / imitate reality</a:t>
            </a:r>
          </a:p>
          <a:p>
            <a:r>
              <a:rPr lang="en-US" dirty="0" smtClean="0"/>
              <a:t>Enliven / decorate</a:t>
            </a:r>
          </a:p>
          <a:p>
            <a:endParaRPr lang="en-US" dirty="0"/>
          </a:p>
          <a:p>
            <a:pPr marL="0" indent="0" algn="r">
              <a:buNone/>
            </a:pPr>
            <a:r>
              <a:rPr lang="en-US" dirty="0" smtClean="0"/>
              <a:t>[</a:t>
            </a:r>
            <a:r>
              <a:rPr lang="en-US" dirty="0" err="1" smtClean="0"/>
              <a:t>Tufte</a:t>
            </a:r>
            <a:r>
              <a:rPr lang="en-US" dirty="0" smtClean="0"/>
              <a:t>, 1990]</a:t>
            </a:r>
          </a:p>
          <a:p>
            <a:endParaRPr lang="en-US" dirty="0"/>
          </a:p>
        </p:txBody>
      </p:sp>
    </p:spTree>
    <p:extLst>
      <p:ext uri="{BB962C8B-B14F-4D97-AF65-F5344CB8AC3E}">
        <p14:creationId xmlns:p14="http://schemas.microsoft.com/office/powerpoint/2010/main" val="832339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Differentiation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Color distance: </a:t>
            </a:r>
            <a:r>
              <a:rPr lang="en-US" dirty="0" smtClean="0"/>
              <a:t>the Euclidian distance between colors in the model</a:t>
            </a:r>
          </a:p>
          <a:p>
            <a:pPr marL="0" indent="0">
              <a:buNone/>
            </a:pPr>
            <a:endParaRPr lang="en-US" dirty="0" smtClean="0"/>
          </a:p>
          <a:p>
            <a:pPr marL="0" indent="0">
              <a:buNone/>
            </a:pPr>
            <a:r>
              <a:rPr lang="en-US" b="1" dirty="0" smtClean="0"/>
              <a:t>Linear separation: </a:t>
            </a:r>
            <a:r>
              <a:rPr lang="en-US" dirty="0" smtClean="0"/>
              <a:t>ability to separate targets from non-targets when one can or cannot draw a straight line between the target and </a:t>
            </a:r>
            <a:r>
              <a:rPr lang="en-US" dirty="0" err="1" smtClean="0"/>
              <a:t>nontargets</a:t>
            </a:r>
            <a:endParaRPr lang="en-US" dirty="0" smtClean="0"/>
          </a:p>
          <a:p>
            <a:pPr marL="0" indent="0">
              <a:buNone/>
            </a:pPr>
            <a:endParaRPr lang="en-US" dirty="0" smtClean="0"/>
          </a:p>
          <a:p>
            <a:pPr marL="0" indent="0">
              <a:buNone/>
            </a:pPr>
            <a:r>
              <a:rPr lang="en-US" b="1" dirty="0"/>
              <a:t>Color Category: </a:t>
            </a:r>
            <a:r>
              <a:rPr lang="en-US" dirty="0"/>
              <a:t>named color regions occupied by both target and non-target elements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52352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Distinct Nameable Colors</a:t>
            </a:r>
            <a:endParaRPr lang="en-US" dirty="0"/>
          </a:p>
        </p:txBody>
      </p:sp>
      <p:sp>
        <p:nvSpPr>
          <p:cNvPr id="5" name="Rectangle 4"/>
          <p:cNvSpPr/>
          <p:nvPr/>
        </p:nvSpPr>
        <p:spPr>
          <a:xfrm>
            <a:off x="1905000" y="6474023"/>
            <a:ext cx="6324600" cy="307777"/>
          </a:xfrm>
          <a:prstGeom prst="rect">
            <a:avLst/>
          </a:prstGeom>
        </p:spPr>
        <p:txBody>
          <a:bodyPr wrap="square">
            <a:spAutoFit/>
          </a:bodyPr>
          <a:lstStyle/>
          <a:p>
            <a:r>
              <a:rPr lang="en-US" sz="1400" dirty="0" smtClean="0"/>
              <a:t>Source: http</a:t>
            </a:r>
            <a:r>
              <a:rPr lang="en-US" sz="1400" dirty="0"/>
              <a:t>://</a:t>
            </a:r>
            <a:r>
              <a:rPr lang="en-US" sz="1400" dirty="0" err="1"/>
              <a:t>vis.stanford.edu</a:t>
            </a:r>
            <a:r>
              <a:rPr lang="en-US" sz="1400" dirty="0"/>
              <a:t>/color-names/analyzer/</a:t>
            </a:r>
          </a:p>
        </p:txBody>
      </p:sp>
      <p:pic>
        <p:nvPicPr>
          <p:cNvPr id="7" name="Picture 6" descr="Screen Shot 2017-01-25 at 3.31.2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828800"/>
            <a:ext cx="9409113" cy="3683829"/>
          </a:xfrm>
          <a:prstGeom prst="rect">
            <a:avLst/>
          </a:prstGeom>
        </p:spPr>
      </p:pic>
    </p:spTree>
    <p:extLst>
      <p:ext uri="{BB962C8B-B14F-4D97-AF65-F5344CB8AC3E}">
        <p14:creationId xmlns:p14="http://schemas.microsoft.com/office/powerpoint/2010/main" val="292183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Saturation &amp; Size</a:t>
            </a:r>
            <a:endParaRPr lang="en-US" dirty="0"/>
          </a:p>
        </p:txBody>
      </p:sp>
      <p:pic>
        <p:nvPicPr>
          <p:cNvPr id="5" name="Picture 4" descr="Screen Shot 2016-12-20 at 10.44.5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057400"/>
            <a:ext cx="6845334" cy="3060480"/>
          </a:xfrm>
          <a:prstGeom prst="rect">
            <a:avLst/>
          </a:prstGeom>
        </p:spPr>
      </p:pic>
      <p:sp>
        <p:nvSpPr>
          <p:cNvPr id="6" name="TextBox 5"/>
          <p:cNvSpPr txBox="1"/>
          <p:nvPr/>
        </p:nvSpPr>
        <p:spPr>
          <a:xfrm>
            <a:off x="1600200" y="4953000"/>
            <a:ext cx="5882841" cy="307777"/>
          </a:xfrm>
          <a:prstGeom prst="rect">
            <a:avLst/>
          </a:prstGeom>
          <a:noFill/>
        </p:spPr>
        <p:txBody>
          <a:bodyPr wrap="none" rtlCol="0">
            <a:spAutoFit/>
          </a:bodyPr>
          <a:lstStyle/>
          <a:p>
            <a:r>
              <a:rPr lang="en-US" sz="1400" dirty="0" smtClean="0"/>
              <a:t>Source: Ware, C. Information Visualization, Perception for Design, 2013</a:t>
            </a:r>
            <a:endParaRPr lang="en-US" sz="1400" dirty="0"/>
          </a:p>
        </p:txBody>
      </p:sp>
    </p:spTree>
    <p:extLst>
      <p:ext uri="{BB962C8B-B14F-4D97-AF65-F5344CB8AC3E}">
        <p14:creationId xmlns:p14="http://schemas.microsoft.com/office/powerpoint/2010/main" val="27825762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Blindness - Cones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136212" y="1483216"/>
            <a:ext cx="6985000" cy="4394200"/>
          </a:xfrm>
          <a:prstGeom prst="rect">
            <a:avLst/>
          </a:prstGeom>
        </p:spPr>
      </p:pic>
    </p:spTree>
    <p:extLst>
      <p:ext uri="{BB962C8B-B14F-4D97-AF65-F5344CB8AC3E}">
        <p14:creationId xmlns:p14="http://schemas.microsoft.com/office/powerpoint/2010/main" val="4098981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286000" y="3873500"/>
            <a:ext cx="4533900" cy="2527300"/>
          </a:xfrm>
          <a:prstGeom prst="rect">
            <a:avLst/>
          </a:prstGeom>
        </p:spPr>
      </p:pic>
      <p:pic>
        <p:nvPicPr>
          <p:cNvPr id="5" name="Picture 4"/>
          <p:cNvPicPr>
            <a:picLocks noChangeAspect="1"/>
          </p:cNvPicPr>
          <p:nvPr/>
        </p:nvPicPr>
        <p:blipFill>
          <a:blip r:embed="rId4"/>
          <a:stretch>
            <a:fillRect/>
          </a:stretch>
        </p:blipFill>
        <p:spPr>
          <a:xfrm>
            <a:off x="2209800" y="2667000"/>
            <a:ext cx="4686300" cy="2451100"/>
          </a:xfrm>
          <a:prstGeom prst="rect">
            <a:avLst/>
          </a:prstGeom>
        </p:spPr>
      </p:pic>
      <p:sp>
        <p:nvSpPr>
          <p:cNvPr id="2" name="Title 1"/>
          <p:cNvSpPr>
            <a:spLocks noGrp="1"/>
          </p:cNvSpPr>
          <p:nvPr>
            <p:ph type="title"/>
          </p:nvPr>
        </p:nvSpPr>
        <p:spPr/>
        <p:txBody>
          <a:bodyPr/>
          <a:lstStyle/>
          <a:p>
            <a:r>
              <a:rPr lang="en-US" dirty="0" smtClean="0"/>
              <a:t>Color Blindness - Types</a:t>
            </a:r>
            <a:endParaRPr lang="en-US" dirty="0"/>
          </a:p>
        </p:txBody>
      </p:sp>
      <p:pic>
        <p:nvPicPr>
          <p:cNvPr id="4" name="Picture 3"/>
          <p:cNvPicPr>
            <a:picLocks noChangeAspect="1"/>
          </p:cNvPicPr>
          <p:nvPr/>
        </p:nvPicPr>
        <p:blipFill>
          <a:blip r:embed="rId5"/>
          <a:stretch>
            <a:fillRect/>
          </a:stretch>
        </p:blipFill>
        <p:spPr>
          <a:xfrm>
            <a:off x="2209800" y="1447800"/>
            <a:ext cx="4660900" cy="2438400"/>
          </a:xfrm>
          <a:prstGeom prst="rect">
            <a:avLst/>
          </a:prstGeom>
        </p:spPr>
      </p:pic>
    </p:spTree>
    <p:extLst>
      <p:ext uri="{BB962C8B-B14F-4D97-AF65-F5344CB8AC3E}">
        <p14:creationId xmlns:p14="http://schemas.microsoft.com/office/powerpoint/2010/main" val="2078694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843867" y="2099733"/>
            <a:ext cx="1270000" cy="343746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"Traffic Light" Indicators</a:t>
            </a:r>
            <a:endParaRPr lang="en-US" dirty="0"/>
          </a:p>
        </p:txBody>
      </p:sp>
      <p:sp>
        <p:nvSpPr>
          <p:cNvPr id="4" name="Oval 3"/>
          <p:cNvSpPr/>
          <p:nvPr/>
        </p:nvSpPr>
        <p:spPr>
          <a:xfrm>
            <a:off x="4131733" y="2438400"/>
            <a:ext cx="711200" cy="71120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4131733" y="3403600"/>
            <a:ext cx="711200" cy="7112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131733" y="4368800"/>
            <a:ext cx="711200" cy="711200"/>
          </a:xfrm>
          <a:prstGeom prst="ellipse">
            <a:avLst/>
          </a:prstGeom>
          <a:solidFill>
            <a:srgbClr val="5CBB5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020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a:p>
          <a:p>
            <a:pPr marL="0" indent="0" algn="ctr">
              <a:buNone/>
            </a:pPr>
            <a:r>
              <a:rPr lang="en-US" dirty="0" smtClean="0"/>
              <a:t>Color Scales</a:t>
            </a:r>
            <a:endParaRPr lang="en-US" dirty="0"/>
          </a:p>
        </p:txBody>
      </p:sp>
    </p:spTree>
    <p:extLst>
      <p:ext uri="{BB962C8B-B14F-4D97-AF65-F5344CB8AC3E}">
        <p14:creationId xmlns:p14="http://schemas.microsoft.com/office/powerpoint/2010/main" val="788537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Rainbow Color Scale</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3276600" y="741851"/>
            <a:ext cx="2209800" cy="6337300"/>
          </a:xfrm>
          <a:prstGeom prst="rect">
            <a:avLst/>
          </a:prstGeom>
        </p:spPr>
      </p:pic>
    </p:spTree>
    <p:extLst>
      <p:ext uri="{BB962C8B-B14F-4D97-AF65-F5344CB8AC3E}">
        <p14:creationId xmlns:p14="http://schemas.microsoft.com/office/powerpoint/2010/main" val="41788360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Sensitivity Function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927100" y="1911350"/>
            <a:ext cx="7759700" cy="3879850"/>
          </a:xfrm>
          <a:prstGeom prst="rect">
            <a:avLst/>
          </a:prstGeom>
        </p:spPr>
      </p:pic>
      <p:sp>
        <p:nvSpPr>
          <p:cNvPr id="5" name="TextBox 4"/>
          <p:cNvSpPr txBox="1"/>
          <p:nvPr/>
        </p:nvSpPr>
        <p:spPr>
          <a:xfrm rot="16200000">
            <a:off x="-497433" y="4111636"/>
            <a:ext cx="2278600" cy="369332"/>
          </a:xfrm>
          <a:prstGeom prst="rect">
            <a:avLst/>
          </a:prstGeom>
          <a:noFill/>
        </p:spPr>
        <p:txBody>
          <a:bodyPr wrap="square" rtlCol="0">
            <a:spAutoFit/>
          </a:bodyPr>
          <a:lstStyle/>
          <a:p>
            <a:r>
              <a:rPr lang="en-US" dirty="0" smtClean="0"/>
              <a:t>Decreasing Contrast</a:t>
            </a:r>
            <a:endParaRPr lang="en-US" dirty="0"/>
          </a:p>
        </p:txBody>
      </p:sp>
      <p:sp>
        <p:nvSpPr>
          <p:cNvPr id="6" name="TextBox 5"/>
          <p:cNvSpPr txBox="1"/>
          <p:nvPr/>
        </p:nvSpPr>
        <p:spPr>
          <a:xfrm>
            <a:off x="1193806" y="5791200"/>
            <a:ext cx="3208867" cy="369332"/>
          </a:xfrm>
          <a:prstGeom prst="rect">
            <a:avLst/>
          </a:prstGeom>
          <a:noFill/>
        </p:spPr>
        <p:txBody>
          <a:bodyPr wrap="square" rtlCol="0">
            <a:spAutoFit/>
          </a:bodyPr>
          <a:lstStyle/>
          <a:p>
            <a:r>
              <a:rPr lang="en-US" dirty="0" smtClean="0"/>
              <a:t>Increasing Spatial Frequency</a:t>
            </a:r>
            <a:endParaRPr lang="en-US" dirty="0"/>
          </a:p>
        </p:txBody>
      </p:sp>
      <p:cxnSp>
        <p:nvCxnSpPr>
          <p:cNvPr id="8" name="Straight Arrow Connector 7"/>
          <p:cNvCxnSpPr/>
          <p:nvPr/>
        </p:nvCxnSpPr>
        <p:spPr>
          <a:xfrm>
            <a:off x="4131740" y="6011329"/>
            <a:ext cx="2709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5400000" flipH="1" flipV="1">
            <a:off x="348701" y="2848501"/>
            <a:ext cx="61700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1155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3"/>
          <a:srcRect b="61644"/>
          <a:stretch>
            <a:fillRect/>
          </a:stretch>
        </p:blipFill>
        <p:spPr>
          <a:xfrm>
            <a:off x="533400" y="1524000"/>
            <a:ext cx="8001000" cy="1422419"/>
          </a:xfrm>
          <a:prstGeom prst="rect">
            <a:avLst/>
          </a:prstGeom>
        </p:spPr>
      </p:pic>
      <p:sp>
        <p:nvSpPr>
          <p:cNvPr id="5" name="TextBox 4"/>
          <p:cNvSpPr txBox="1"/>
          <p:nvPr/>
        </p:nvSpPr>
        <p:spPr>
          <a:xfrm>
            <a:off x="3276600" y="2829580"/>
            <a:ext cx="3276600" cy="523220"/>
          </a:xfrm>
          <a:prstGeom prst="rect">
            <a:avLst/>
          </a:prstGeom>
          <a:noFill/>
        </p:spPr>
        <p:txBody>
          <a:bodyPr wrap="square" rtlCol="0">
            <a:spAutoFit/>
          </a:bodyPr>
          <a:lstStyle/>
          <a:p>
            <a:r>
              <a:rPr lang="en-US" sz="2800" dirty="0" smtClean="0"/>
              <a:t>d3.cubehelix()</a:t>
            </a:r>
            <a:endParaRPr lang="en-US" sz="2800" dirty="0"/>
          </a:p>
        </p:txBody>
      </p:sp>
      <p:pic>
        <p:nvPicPr>
          <p:cNvPr id="6" name="Picture 5"/>
          <p:cNvPicPr>
            <a:picLocks noChangeAspect="1"/>
          </p:cNvPicPr>
          <p:nvPr/>
        </p:nvPicPr>
        <p:blipFill>
          <a:blip r:embed="rId4"/>
          <a:stretch>
            <a:fillRect/>
          </a:stretch>
        </p:blipFill>
        <p:spPr>
          <a:xfrm>
            <a:off x="533400" y="3581400"/>
            <a:ext cx="7848600" cy="2489200"/>
          </a:xfrm>
          <a:prstGeom prst="rect">
            <a:avLst/>
          </a:prstGeom>
        </p:spPr>
      </p:pic>
      <p:sp>
        <p:nvSpPr>
          <p:cNvPr id="7" name="TextBox 6"/>
          <p:cNvSpPr txBox="1"/>
          <p:nvPr/>
        </p:nvSpPr>
        <p:spPr>
          <a:xfrm>
            <a:off x="3124200" y="6029980"/>
            <a:ext cx="3276600" cy="523220"/>
          </a:xfrm>
          <a:prstGeom prst="rect">
            <a:avLst/>
          </a:prstGeom>
          <a:noFill/>
        </p:spPr>
        <p:txBody>
          <a:bodyPr wrap="square" rtlCol="0">
            <a:spAutoFit/>
          </a:bodyPr>
          <a:lstStyle/>
          <a:p>
            <a:r>
              <a:rPr lang="en-US" sz="2800" dirty="0" smtClean="0"/>
              <a:t>divergent scales</a:t>
            </a:r>
            <a:endParaRPr lang="en-US" sz="2800" dirty="0"/>
          </a:p>
        </p:txBody>
      </p:sp>
    </p:spTree>
    <p:extLst>
      <p:ext uri="{BB962C8B-B14F-4D97-AF65-F5344CB8AC3E}">
        <p14:creationId xmlns:p14="http://schemas.microsoft.com/office/powerpoint/2010/main" val="3183887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6" name="Content Placeholder 5"/>
          <p:cNvSpPr>
            <a:spLocks noGrp="1"/>
          </p:cNvSpPr>
          <p:nvPr>
            <p:ph idx="1"/>
          </p:nvPr>
        </p:nvSpPr>
        <p:spPr/>
        <p:txBody>
          <a:bodyPr/>
          <a:lstStyle/>
          <a:p>
            <a:pPr>
              <a:buNone/>
            </a:pPr>
            <a:endParaRPr lang="en-US" dirty="0" smtClean="0"/>
          </a:p>
          <a:p>
            <a:pPr>
              <a:buNone/>
            </a:pPr>
            <a:endParaRPr lang="en-US" dirty="0" smtClean="0"/>
          </a:p>
          <a:p>
            <a:pPr algn="ctr">
              <a:buNone/>
            </a:pPr>
            <a:r>
              <a:rPr lang="en-US" dirty="0" smtClean="0"/>
              <a:t>Color Perception</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Shot 2017-01-25 at 6.41.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4800"/>
            <a:ext cx="9144000" cy="7232609"/>
          </a:xfrm>
          <a:prstGeom prst="rect">
            <a:avLst/>
          </a:prstGeom>
        </p:spPr>
      </p:pic>
      <p:sp>
        <p:nvSpPr>
          <p:cNvPr id="12" name="Rectangle 11"/>
          <p:cNvSpPr/>
          <p:nvPr/>
        </p:nvSpPr>
        <p:spPr>
          <a:xfrm>
            <a:off x="-15804" y="2514600"/>
            <a:ext cx="5486400" cy="2057400"/>
          </a:xfrm>
          <a:prstGeom prst="rect">
            <a:avLst/>
          </a:prstGeom>
          <a:solidFill>
            <a:schemeClr val="tx1">
              <a:lumMod val="75000"/>
              <a:lumOff val="25000"/>
              <a:alpha val="99000"/>
            </a:schemeClr>
          </a:solidFill>
          <a:ln>
            <a:no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11" name="Picture 10" descr="Screen Shot 2017-01-25 at 6.41.3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6477000"/>
            <a:ext cx="7010400" cy="381000"/>
          </a:xfrm>
          <a:prstGeom prst="rect">
            <a:avLst/>
          </a:prstGeom>
        </p:spPr>
      </p:pic>
      <p:sp>
        <p:nvSpPr>
          <p:cNvPr id="7" name="Title 1"/>
          <p:cNvSpPr txBox="1">
            <a:spLocks/>
          </p:cNvSpPr>
          <p:nvPr/>
        </p:nvSpPr>
        <p:spPr>
          <a:xfrm>
            <a:off x="-1447800" y="2971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chemeClr val="bg1"/>
                </a:solidFill>
              </a:rPr>
              <a:t>Culture &amp; Emotion</a:t>
            </a:r>
            <a:endParaRPr lang="en-US" dirty="0">
              <a:solidFill>
                <a:schemeClr val="bg1"/>
              </a:solidFill>
            </a:endParaRPr>
          </a:p>
        </p:txBody>
      </p:sp>
    </p:spTree>
    <p:extLst>
      <p:ext uri="{BB962C8B-B14F-4D97-AF65-F5344CB8AC3E}">
        <p14:creationId xmlns:p14="http://schemas.microsoft.com/office/powerpoint/2010/main" val="580341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Harmony</a:t>
            </a:r>
            <a:endParaRPr lang="en-US" dirty="0"/>
          </a:p>
        </p:txBody>
      </p:sp>
      <p:sp>
        <p:nvSpPr>
          <p:cNvPr id="3" name="Content Placeholder 2"/>
          <p:cNvSpPr>
            <a:spLocks noGrp="1"/>
          </p:cNvSpPr>
          <p:nvPr>
            <p:ph idx="1"/>
          </p:nvPr>
        </p:nvSpPr>
        <p:spPr/>
        <p:txBody>
          <a:bodyPr/>
          <a:lstStyle/>
          <a:p>
            <a:r>
              <a:rPr lang="en-US" dirty="0" smtClean="0"/>
              <a:t>Difficult to study</a:t>
            </a:r>
          </a:p>
          <a:p>
            <a:r>
              <a:rPr lang="en-US" dirty="0" smtClean="0"/>
              <a:t>Conflicting results</a:t>
            </a:r>
          </a:p>
          <a:p>
            <a:r>
              <a:rPr lang="en-US" dirty="0" smtClean="0"/>
              <a:t>Confounding of preference and harmony</a:t>
            </a:r>
            <a:endParaRPr lang="en-US" dirty="0"/>
          </a:p>
        </p:txBody>
      </p:sp>
    </p:spTree>
    <p:extLst>
      <p:ext uri="{BB962C8B-B14F-4D97-AF65-F5344CB8AC3E}">
        <p14:creationId xmlns:p14="http://schemas.microsoft.com/office/powerpoint/2010/main" val="1652369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Colors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Yellow &lt; orange &lt; purple &lt; green &lt; red &lt; blue (</a:t>
            </a:r>
            <a:r>
              <a:rPr lang="en-US" dirty="0" err="1" smtClean="0"/>
              <a:t>Eysenck</a:t>
            </a:r>
            <a:r>
              <a:rPr lang="en-US" dirty="0" smtClean="0"/>
              <a:t>, 1941)</a:t>
            </a:r>
          </a:p>
          <a:p>
            <a:pPr>
              <a:buNone/>
            </a:pPr>
            <a:endParaRPr lang="en-US" dirty="0" smtClean="0"/>
          </a:p>
          <a:p>
            <a:pPr>
              <a:buNone/>
            </a:pPr>
            <a:r>
              <a:rPr lang="en-US" dirty="0" smtClean="0"/>
              <a:t>Color preference based on affective response to objects of that color (Palmer and </a:t>
            </a:r>
            <a:r>
              <a:rPr lang="en-US" dirty="0" err="1" smtClean="0"/>
              <a:t>Schloss</a:t>
            </a:r>
            <a:r>
              <a:rPr lang="en-US" dirty="0" smtClean="0"/>
              <a:t>, 2010)</a:t>
            </a:r>
          </a:p>
          <a:p>
            <a:pPr>
              <a:buNone/>
            </a:pPr>
            <a:endParaRPr lang="en-US" dirty="0" smtClean="0"/>
          </a:p>
          <a:p>
            <a:pPr>
              <a:buNone/>
            </a:pPr>
            <a:r>
              <a:rPr lang="en-US" dirty="0" smtClean="0"/>
              <a:t>Pairing of colors to emotions is consistent.</a:t>
            </a:r>
          </a:p>
          <a:p>
            <a:pPr>
              <a:buNone/>
            </a:pPr>
            <a:r>
              <a:rPr lang="en-US" dirty="0" smtClean="0"/>
              <a:t>Hue is not the main influence on emotion;</a:t>
            </a:r>
          </a:p>
          <a:p>
            <a:pPr>
              <a:buNone/>
            </a:pPr>
            <a:r>
              <a:rPr lang="en-US" dirty="0" smtClean="0"/>
              <a:t>saturation is (</a:t>
            </a:r>
            <a:r>
              <a:rPr lang="en-US" dirty="0" err="1" smtClean="0"/>
              <a:t>D'Andrade</a:t>
            </a:r>
            <a:r>
              <a:rPr lang="en-US" dirty="0" smtClean="0"/>
              <a:t> and Egan, 1974; </a:t>
            </a:r>
            <a:r>
              <a:rPr lang="en-US" dirty="0" err="1" smtClean="0"/>
              <a:t>Kieffer</a:t>
            </a:r>
            <a:r>
              <a:rPr lang="en-US" dirty="0" smtClean="0"/>
              <a:t>, 1974; Johnson, Johnson, and </a:t>
            </a:r>
            <a:r>
              <a:rPr lang="en-US" dirty="0" err="1" smtClean="0"/>
              <a:t>Baksh</a:t>
            </a:r>
            <a:r>
              <a:rPr lang="en-US" dirty="0" smtClean="0"/>
              <a:t>, 1986)</a:t>
            </a:r>
          </a:p>
          <a:p>
            <a:pPr>
              <a:buNone/>
            </a:pPr>
            <a:endParaRPr lang="en-US" dirty="0" smtClean="0"/>
          </a:p>
        </p:txBody>
      </p:sp>
    </p:spTree>
    <p:extLst>
      <p:ext uri="{BB962C8B-B14F-4D97-AF65-F5344CB8AC3E}">
        <p14:creationId xmlns:p14="http://schemas.microsoft.com/office/powerpoint/2010/main" val="1408698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Emotional Responses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Blue, Green, White: peaceful, gentle, calming (beautiful, pleasant in some countries)</a:t>
            </a:r>
          </a:p>
          <a:p>
            <a:r>
              <a:rPr lang="en-US" dirty="0" smtClean="0"/>
              <a:t>Black, Brown: sad, stale (formal, masculine in some countries)</a:t>
            </a:r>
          </a:p>
          <a:p>
            <a:r>
              <a:rPr lang="en-US" dirty="0" smtClean="0"/>
              <a:t>Gold, Orange, Yellow: no strong associations</a:t>
            </a:r>
          </a:p>
          <a:p>
            <a:r>
              <a:rPr lang="en-US" dirty="0" smtClean="0"/>
              <a:t>Purple: similar to brown for Asian countries</a:t>
            </a:r>
          </a:p>
          <a:p>
            <a:r>
              <a:rPr lang="en-US" dirty="0" smtClean="0"/>
              <a:t>Red: active, hot, vibrant, emotional, sharp (Pleasant in PRC and Taiwan) </a:t>
            </a:r>
            <a:br>
              <a:rPr lang="en-US" dirty="0" smtClean="0"/>
            </a:br>
            <a:r>
              <a:rPr lang="en-US" dirty="0" smtClean="0"/>
              <a:t/>
            </a:r>
            <a:br>
              <a:rPr lang="en-US" dirty="0" smtClean="0"/>
            </a:br>
            <a:r>
              <a:rPr lang="en-US" dirty="0" smtClean="0"/>
              <a:t>(Madden, Hewett, and Roth, 2000)</a:t>
            </a:r>
            <a:endParaRPr lang="en-US" dirty="0"/>
          </a:p>
        </p:txBody>
      </p:sp>
    </p:spTree>
    <p:extLst>
      <p:ext uri="{BB962C8B-B14F-4D97-AF65-F5344CB8AC3E}">
        <p14:creationId xmlns:p14="http://schemas.microsoft.com/office/powerpoint/2010/main" val="2355603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Tips</a:t>
            </a:r>
            <a:endParaRPr lang="en-US" dirty="0"/>
          </a:p>
        </p:txBody>
      </p:sp>
      <p:sp>
        <p:nvSpPr>
          <p:cNvPr id="3" name="Content Placeholder 2"/>
          <p:cNvSpPr>
            <a:spLocks noGrp="1"/>
          </p:cNvSpPr>
          <p:nvPr>
            <p:ph idx="1"/>
          </p:nvPr>
        </p:nvSpPr>
        <p:spPr/>
        <p:txBody>
          <a:bodyPr/>
          <a:lstStyle/>
          <a:p>
            <a:r>
              <a:rPr lang="en-US" dirty="0" smtClean="0"/>
              <a:t>First ask: is color necessary?</a:t>
            </a:r>
          </a:p>
          <a:p>
            <a:r>
              <a:rPr lang="en-US" dirty="0" smtClean="0"/>
              <a:t>Use colors that are separable and nameable when possible</a:t>
            </a:r>
          </a:p>
          <a:p>
            <a:r>
              <a:rPr lang="en-US" dirty="0" smtClean="0"/>
              <a:t>Scale appropriately</a:t>
            </a:r>
          </a:p>
          <a:p>
            <a:r>
              <a:rPr lang="en-US" dirty="0" smtClean="0"/>
              <a:t>Beware of poor contrast effects</a:t>
            </a:r>
          </a:p>
          <a:p>
            <a:r>
              <a:rPr lang="en-US" dirty="0" smtClean="0"/>
              <a:t>Design for color blindness</a:t>
            </a:r>
          </a:p>
          <a:p>
            <a:r>
              <a:rPr lang="en-US" dirty="0" smtClean="0"/>
              <a:t>Account for cultural associations </a:t>
            </a:r>
          </a:p>
          <a:p>
            <a:endParaRPr lang="en-US" dirty="0" smtClean="0"/>
          </a:p>
          <a:p>
            <a:endParaRPr lang="en-US" dirty="0"/>
          </a:p>
        </p:txBody>
      </p:sp>
    </p:spTree>
    <p:extLst>
      <p:ext uri="{BB962C8B-B14F-4D97-AF65-F5344CB8AC3E}">
        <p14:creationId xmlns:p14="http://schemas.microsoft.com/office/powerpoint/2010/main" val="1080971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school_logo1_rgb_xl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072" y="2724912"/>
            <a:ext cx="7229856" cy="1408176"/>
          </a:xfrm>
          <a:prstGeom prst="rect">
            <a:avLst/>
          </a:prstGeom>
        </p:spPr>
      </p:pic>
    </p:spTree>
    <p:extLst>
      <p:ext uri="{BB962C8B-B14F-4D97-AF65-F5344CB8AC3E}">
        <p14:creationId xmlns:p14="http://schemas.microsoft.com/office/powerpoint/2010/main" val="2630897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Electromagnetic Spectrum</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300761" y="1828510"/>
            <a:ext cx="8469583" cy="3173270"/>
          </a:xfrm>
          <a:prstGeom prst="rect">
            <a:avLst/>
          </a:prstGeom>
        </p:spPr>
      </p:pic>
      <p:sp>
        <p:nvSpPr>
          <p:cNvPr id="7" name="TextBox 6"/>
          <p:cNvSpPr txBox="1"/>
          <p:nvPr/>
        </p:nvSpPr>
        <p:spPr>
          <a:xfrm>
            <a:off x="6549928" y="5698637"/>
            <a:ext cx="1654191" cy="369332"/>
          </a:xfrm>
          <a:prstGeom prst="rect">
            <a:avLst/>
          </a:prstGeom>
          <a:noFill/>
        </p:spPr>
        <p:txBody>
          <a:bodyPr wrap="square" rtlCol="0">
            <a:spAutoFit/>
          </a:bodyPr>
          <a:lstStyle/>
          <a:p>
            <a:pPr algn="r"/>
            <a:r>
              <a:rPr lang="en-US" dirty="0" smtClean="0"/>
              <a:t>Source: NASA</a:t>
            </a:r>
            <a:endParaRPr lang="en-US" dirty="0"/>
          </a:p>
        </p:txBody>
      </p:sp>
    </p:spTree>
    <p:extLst>
      <p:ext uri="{BB962C8B-B14F-4D97-AF65-F5344CB8AC3E}">
        <p14:creationId xmlns:p14="http://schemas.microsoft.com/office/powerpoint/2010/main" val="1862507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Rods and Cones</a:t>
            </a:r>
            <a:endParaRPr lang="en-US" dirty="0"/>
          </a:p>
        </p:txBody>
      </p:sp>
      <p:sp>
        <p:nvSpPr>
          <p:cNvPr id="3" name="Content Placeholder 2"/>
          <p:cNvSpPr>
            <a:spLocks noGrp="1"/>
          </p:cNvSpPr>
          <p:nvPr>
            <p:ph idx="1"/>
          </p:nvPr>
        </p:nvSpPr>
        <p:spPr/>
        <p:txBody>
          <a:bodyPr/>
          <a:lstStyle/>
          <a:p>
            <a:endParaRPr lang="en-US" dirty="0"/>
          </a:p>
        </p:txBody>
      </p:sp>
      <p:pic>
        <p:nvPicPr>
          <p:cNvPr id="6" name="Picture 5"/>
          <p:cNvPicPr>
            <a:picLocks noChangeAspect="1"/>
          </p:cNvPicPr>
          <p:nvPr/>
        </p:nvPicPr>
        <p:blipFill>
          <a:blip r:embed="rId3"/>
          <a:stretch>
            <a:fillRect/>
          </a:stretch>
        </p:blipFill>
        <p:spPr>
          <a:xfrm>
            <a:off x="1066800" y="1447800"/>
            <a:ext cx="6985000" cy="4394200"/>
          </a:xfrm>
          <a:prstGeom prst="rect">
            <a:avLst/>
          </a:prstGeom>
        </p:spPr>
      </p:pic>
      <p:sp>
        <p:nvSpPr>
          <p:cNvPr id="7" name="TextBox 6"/>
          <p:cNvSpPr txBox="1"/>
          <p:nvPr/>
        </p:nvSpPr>
        <p:spPr>
          <a:xfrm>
            <a:off x="5129663" y="6126163"/>
            <a:ext cx="3557138" cy="646331"/>
          </a:xfrm>
          <a:prstGeom prst="rect">
            <a:avLst/>
          </a:prstGeom>
          <a:noFill/>
        </p:spPr>
        <p:txBody>
          <a:bodyPr wrap="square" rtlCol="0">
            <a:spAutoFit/>
          </a:bodyPr>
          <a:lstStyle/>
          <a:p>
            <a:r>
              <a:rPr lang="en-US" dirty="0" smtClean="0"/>
              <a:t>Source: Wikimedia Commons, after </a:t>
            </a:r>
            <a:r>
              <a:rPr lang="en-US" dirty="0" err="1" smtClean="0"/>
              <a:t>Bowmaker</a:t>
            </a:r>
            <a:r>
              <a:rPr lang="en-US" dirty="0" smtClean="0"/>
              <a:t> and </a:t>
            </a:r>
            <a:r>
              <a:rPr lang="en-US" dirty="0" err="1" smtClean="0"/>
              <a:t>Dartnall</a:t>
            </a:r>
            <a:r>
              <a:rPr lang="en-US" dirty="0" smtClean="0"/>
              <a:t>, 1980</a:t>
            </a:r>
            <a:endParaRPr lang="en-US" dirty="0"/>
          </a:p>
        </p:txBody>
      </p:sp>
    </p:spTree>
    <p:extLst>
      <p:ext uri="{BB962C8B-B14F-4D97-AF65-F5344CB8AC3E}">
        <p14:creationId xmlns:p14="http://schemas.microsoft.com/office/powerpoint/2010/main" val="42350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Additive Color</a:t>
            </a:r>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2255714" y="1600200"/>
            <a:ext cx="4929677" cy="4929677"/>
          </a:xfrm>
          <a:prstGeom prst="rect">
            <a:avLst/>
          </a:prstGeom>
        </p:spPr>
      </p:pic>
      <p:sp>
        <p:nvSpPr>
          <p:cNvPr id="6" name="TextBox 5"/>
          <p:cNvSpPr txBox="1"/>
          <p:nvPr/>
        </p:nvSpPr>
        <p:spPr>
          <a:xfrm>
            <a:off x="7468923" y="5698633"/>
            <a:ext cx="1217877" cy="923330"/>
          </a:xfrm>
          <a:prstGeom prst="rect">
            <a:avLst/>
          </a:prstGeom>
          <a:noFill/>
        </p:spPr>
        <p:txBody>
          <a:bodyPr wrap="square" rtlCol="0">
            <a:spAutoFit/>
          </a:bodyPr>
          <a:lstStyle/>
          <a:p>
            <a:r>
              <a:rPr lang="en-US" dirty="0" smtClean="0"/>
              <a:t>Source: Wikimedia Commons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Subtractive Color</a:t>
            </a:r>
            <a:endParaRPr lang="en-US" dirty="0"/>
          </a:p>
        </p:txBody>
      </p:sp>
      <p:sp>
        <p:nvSpPr>
          <p:cNvPr id="3" name="Content Placeholder 2"/>
          <p:cNvSpPr>
            <a:spLocks noGrp="1"/>
          </p:cNvSpPr>
          <p:nvPr>
            <p:ph idx="1"/>
          </p:nvPr>
        </p:nvSpPr>
        <p:spPr/>
        <p:txBody>
          <a:bodyPr/>
          <a:lstStyle/>
          <a:p>
            <a:endParaRPr lang="en-US" dirty="0"/>
          </a:p>
        </p:txBody>
      </p:sp>
      <p:sp>
        <p:nvSpPr>
          <p:cNvPr id="6" name="TextBox 5"/>
          <p:cNvSpPr txBox="1"/>
          <p:nvPr/>
        </p:nvSpPr>
        <p:spPr>
          <a:xfrm>
            <a:off x="6019800" y="6400800"/>
            <a:ext cx="2667000" cy="307777"/>
          </a:xfrm>
          <a:prstGeom prst="rect">
            <a:avLst/>
          </a:prstGeom>
          <a:noFill/>
        </p:spPr>
        <p:txBody>
          <a:bodyPr wrap="square" rtlCol="0">
            <a:spAutoFit/>
          </a:bodyPr>
          <a:lstStyle/>
          <a:p>
            <a:r>
              <a:rPr lang="en-US" sz="1400" dirty="0" smtClean="0"/>
              <a:t>Source: Wikimedia Commons</a:t>
            </a:r>
            <a:endParaRPr lang="en-US" sz="1400" dirty="0"/>
          </a:p>
        </p:txBody>
      </p:sp>
      <p:pic>
        <p:nvPicPr>
          <p:cNvPr id="7" name="Picture 6"/>
          <p:cNvPicPr>
            <a:picLocks noChangeAspect="1"/>
          </p:cNvPicPr>
          <p:nvPr/>
        </p:nvPicPr>
        <p:blipFill>
          <a:blip r:embed="rId3"/>
          <a:stretch>
            <a:fillRect/>
          </a:stretch>
        </p:blipFill>
        <p:spPr>
          <a:xfrm>
            <a:off x="1981200" y="1296920"/>
            <a:ext cx="5180080" cy="5180080"/>
          </a:xfrm>
          <a:prstGeom prst="rect">
            <a:avLst/>
          </a:prstGeom>
        </p:spPr>
      </p:pic>
    </p:spTree>
    <p:extLst>
      <p:ext uri="{BB962C8B-B14F-4D97-AF65-F5344CB8AC3E}">
        <p14:creationId xmlns:p14="http://schemas.microsoft.com/office/powerpoint/2010/main" val="108005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 </a:t>
            </a:r>
            <a:r>
              <a:rPr lang="en-US" dirty="0" err="1" smtClean="0"/>
              <a:t>Oppenency</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2623313" y="2456597"/>
            <a:ext cx="868868" cy="868868"/>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623313" y="3375798"/>
            <a:ext cx="868868" cy="868868"/>
          </a:xfrm>
          <a:prstGeom prst="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193959" y="2473309"/>
            <a:ext cx="868868" cy="868868"/>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193959" y="3375798"/>
            <a:ext cx="868868" cy="86886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931695" y="2473309"/>
            <a:ext cx="868868" cy="86886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931695" y="3375798"/>
            <a:ext cx="868868" cy="868868"/>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78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8837</TotalTime>
  <Words>1199</Words>
  <Application>Microsoft Macintosh PowerPoint</Application>
  <PresentationFormat>On-screen Show (4:3)</PresentationFormat>
  <Paragraphs>239</Paragraphs>
  <Slides>45</Slides>
  <Notes>37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45</vt:i4>
      </vt:variant>
    </vt:vector>
  </HeadingPairs>
  <TitlesOfParts>
    <vt:vector size="50" baseType="lpstr">
      <vt:lpstr>Calibri</vt:lpstr>
      <vt:lpstr>Symbol</vt:lpstr>
      <vt:lpstr>Arial</vt:lpstr>
      <vt:lpstr>Office Theme</vt:lpstr>
      <vt:lpstr>Custom Design</vt:lpstr>
      <vt:lpstr>Perception of Color &amp; Contrast</vt:lpstr>
      <vt:lpstr>PowerPoint Presentation</vt:lpstr>
      <vt:lpstr>Uses of color</vt:lpstr>
      <vt:lpstr> </vt:lpstr>
      <vt:lpstr>Electromagnetic Spectrum</vt:lpstr>
      <vt:lpstr>Rods and Cones</vt:lpstr>
      <vt:lpstr>Additive Color</vt:lpstr>
      <vt:lpstr>Subtractive Color</vt:lpstr>
      <vt:lpstr>Color Oppenency</vt:lpstr>
      <vt:lpstr>Color Oppenency</vt:lpstr>
      <vt:lpstr>Color Constancy</vt:lpstr>
      <vt:lpstr>PowerPoint Presentation</vt:lpstr>
      <vt:lpstr>Terminology</vt:lpstr>
      <vt:lpstr>HSL Color Model</vt:lpstr>
      <vt:lpstr>RGB Color Model</vt:lpstr>
      <vt:lpstr>Other Models</vt:lpstr>
      <vt:lpstr>PowerPoint Presentation</vt:lpstr>
      <vt:lpstr>PowerPoint Presentation</vt:lpstr>
      <vt:lpstr>Just Noticeable Difference</vt:lpstr>
      <vt:lpstr>Just Noticeable Difference</vt:lpstr>
      <vt:lpstr>Just Noticeable Difference</vt:lpstr>
      <vt:lpstr>Just Noticeable Difference</vt:lpstr>
      <vt:lpstr>Weber’s Law</vt:lpstr>
      <vt:lpstr>Just Noticeable Difference</vt:lpstr>
      <vt:lpstr>Continuous Variation</vt:lpstr>
      <vt:lpstr>Color Contrast</vt:lpstr>
      <vt:lpstr>Complementary Colors</vt:lpstr>
      <vt:lpstr>Complements vibrate</vt:lpstr>
      <vt:lpstr>Color Differentiation</vt:lpstr>
      <vt:lpstr>Color Differentiation</vt:lpstr>
      <vt:lpstr>Distinct Nameable Colors</vt:lpstr>
      <vt:lpstr>Saturation &amp; Size</vt:lpstr>
      <vt:lpstr>Color Blindness - Cones</vt:lpstr>
      <vt:lpstr>Color Blindness - Types</vt:lpstr>
      <vt:lpstr>"Traffic Light" Indicators</vt:lpstr>
      <vt:lpstr>PowerPoint Presentation</vt:lpstr>
      <vt:lpstr>Typical Rainbow Color Scale</vt:lpstr>
      <vt:lpstr>Contrast Sensitivity Function</vt:lpstr>
      <vt:lpstr>Alternatives</vt:lpstr>
      <vt:lpstr>PowerPoint Presentation</vt:lpstr>
      <vt:lpstr>Color Harmony</vt:lpstr>
      <vt:lpstr>Individual Colors</vt:lpstr>
      <vt:lpstr>Emotional Responses</vt:lpstr>
      <vt:lpstr>Design Tips</vt:lpstr>
      <vt:lpstr>PowerPoint Presentation</vt:lpstr>
    </vt:vector>
  </TitlesOfParts>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Yalom’s curative factors</dc:title>
  <dc:creator>Administrator</dc:creator>
  <cp:lastModifiedBy>Microsoft Office User</cp:lastModifiedBy>
  <cp:revision>201</cp:revision>
  <dcterms:created xsi:type="dcterms:W3CDTF">2017-01-26T16:41:57Z</dcterms:created>
  <dcterms:modified xsi:type="dcterms:W3CDTF">2017-01-26T22:30:40Z</dcterms:modified>
</cp:coreProperties>
</file>