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handoutMasterIdLst>
    <p:handoutMasterId r:id="rId21"/>
  </p:handoutMasterIdLst>
  <p:sldIdLst>
    <p:sldId id="269" r:id="rId3"/>
    <p:sldId id="349" r:id="rId4"/>
    <p:sldId id="271" r:id="rId5"/>
    <p:sldId id="272" r:id="rId6"/>
    <p:sldId id="273" r:id="rId7"/>
    <p:sldId id="274" r:id="rId8"/>
    <p:sldId id="347" r:id="rId9"/>
    <p:sldId id="350" r:id="rId10"/>
    <p:sldId id="276" r:id="rId11"/>
    <p:sldId id="278" r:id="rId12"/>
    <p:sldId id="348" r:id="rId13"/>
    <p:sldId id="279" r:id="rId14"/>
    <p:sldId id="280" r:id="rId15"/>
    <p:sldId id="281" r:id="rId16"/>
    <p:sldId id="283" r:id="rId17"/>
    <p:sldId id="284"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34" autoAdjust="0"/>
    <p:restoredTop sz="86306" autoAdjust="0"/>
  </p:normalViewPr>
  <p:slideViewPr>
    <p:cSldViewPr>
      <p:cViewPr varScale="1">
        <p:scale>
          <a:sx n="75" d="100"/>
          <a:sy n="75" d="100"/>
        </p:scale>
        <p:origin x="-96" y="-2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82" d="100"/>
          <a:sy n="82" d="100"/>
        </p:scale>
        <p:origin x="3168" y="16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24624F-BF29-2F47-9354-F7A1316DE107}" type="datetimeFigureOut">
              <a:rPr lang="en-US" smtClean="0"/>
              <a:t>1/8/17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9DA070-A2A8-C64F-BE84-65E10949A0AD}" type="slidenum">
              <a:rPr lang="en-US" smtClean="0"/>
              <a:t>‹#›</a:t>
            </a:fld>
            <a:endParaRPr lang="en-US"/>
          </a:p>
        </p:txBody>
      </p:sp>
    </p:spTree>
    <p:extLst>
      <p:ext uri="{BB962C8B-B14F-4D97-AF65-F5344CB8AC3E}">
        <p14:creationId xmlns:p14="http://schemas.microsoft.com/office/powerpoint/2010/main" val="1013605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 visualization allows us to drill down and find out more;</a:t>
            </a:r>
            <a:r>
              <a:rPr lang="en-US" baseline="0" dirty="0" smtClean="0"/>
              <a:t> it’s what </a:t>
            </a:r>
            <a:r>
              <a:rPr lang="en-US" dirty="0" err="1" smtClean="0"/>
              <a:t>Krish</a:t>
            </a:r>
            <a:r>
              <a:rPr lang="en-US" dirty="0" smtClean="0"/>
              <a:t> and </a:t>
            </a:r>
            <a:r>
              <a:rPr lang="en-US" dirty="0" err="1" smtClean="0"/>
              <a:t>Maglio</a:t>
            </a:r>
            <a:r>
              <a:rPr lang="en-US" dirty="0" smtClean="0"/>
              <a:t> (1994)  call epistemic</a:t>
            </a:r>
            <a:r>
              <a:rPr lang="en-US" baseline="0" dirty="0" smtClean="0"/>
              <a:t> actions – activities that uncover new information. If the interaction doesn’t support uncovering new and hopefully useful data patterns then it’s really just clutter. We’re going to discuss several common interactions based in perception and ways to apply these.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9936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Photo: http://</a:t>
            </a:r>
            <a:r>
              <a:rPr lang="en-US" dirty="0" err="1" smtClean="0"/>
              <a:t>www.dailycal.org</a:t>
            </a:r>
            <a:r>
              <a:rPr lang="en-US" dirty="0" smtClean="0"/>
              <a:t>/2015/02/24/no-14-cal-mens-tennis-falls-stanford-defeats-gaels-gauchos/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125049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325145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numerous factors found to impact the choice reaction time, including the amount of visual noise and the degree of accuracy. This means avoid visual clutter in design and allow people to make mistakes. Example of two designs. One with buttons too close and lots of noise.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522165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t>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t>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t>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t>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lstStyle/>
          <a:p>
            <a:r>
              <a:rPr lang="en-US" dirty="0" smtClean="0"/>
              <a:t>Interaction &amp; Perception</a:t>
            </a:r>
            <a:endParaRPr lang="en-US" dirty="0"/>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Fitts’s</a:t>
            </a:r>
            <a:r>
              <a:rPr lang="en-US" dirty="0" smtClean="0"/>
              <a:t> Law</a:t>
            </a:r>
            <a:endParaRPr lang="en-US" dirty="0"/>
          </a:p>
        </p:txBody>
      </p:sp>
      <p:sp>
        <p:nvSpPr>
          <p:cNvPr id="3" name="Content Placeholder 2"/>
          <p:cNvSpPr>
            <a:spLocks noGrp="1"/>
          </p:cNvSpPr>
          <p:nvPr>
            <p:ph idx="1"/>
          </p:nvPr>
        </p:nvSpPr>
        <p:spPr/>
        <p:txBody>
          <a:bodyPr/>
          <a:lstStyle/>
          <a:p>
            <a:pPr algn="ctr">
              <a:buNone/>
            </a:pPr>
            <a:r>
              <a:rPr lang="en-US" dirty="0" smtClean="0"/>
              <a:t>Selection time = </a:t>
            </a:r>
            <a:r>
              <a:rPr lang="en-US" i="1" dirty="0" smtClean="0"/>
              <a:t>a</a:t>
            </a:r>
            <a:r>
              <a:rPr lang="en-US" dirty="0" smtClean="0"/>
              <a:t> + </a:t>
            </a:r>
            <a:r>
              <a:rPr lang="en-US" i="1" dirty="0" err="1" smtClean="0"/>
              <a:t>b</a:t>
            </a:r>
            <a:r>
              <a:rPr lang="en-US" i="1" dirty="0" smtClean="0"/>
              <a:t> </a:t>
            </a:r>
            <a:r>
              <a:rPr lang="en-US" dirty="0" smtClean="0"/>
              <a:t>log</a:t>
            </a:r>
            <a:r>
              <a:rPr lang="en-US" baseline="-25000" dirty="0" smtClean="0"/>
              <a:t>2</a:t>
            </a:r>
            <a:r>
              <a:rPr lang="en-US" dirty="0" smtClean="0"/>
              <a:t>(</a:t>
            </a:r>
            <a:r>
              <a:rPr lang="en-US" i="1" dirty="0" smtClean="0"/>
              <a:t>D/W</a:t>
            </a:r>
            <a:r>
              <a:rPr lang="en-US" dirty="0" smtClean="0"/>
              <a:t> + 1)</a:t>
            </a:r>
          </a:p>
          <a:p>
            <a:pPr>
              <a:buNone/>
            </a:pPr>
            <a:endParaRPr lang="en-US" dirty="0" smtClean="0"/>
          </a:p>
          <a:p>
            <a:r>
              <a:rPr lang="en-US" i="1" dirty="0" smtClean="0"/>
              <a:t>D</a:t>
            </a:r>
            <a:r>
              <a:rPr lang="en-US" dirty="0" smtClean="0"/>
              <a:t> = distance to target</a:t>
            </a:r>
          </a:p>
          <a:p>
            <a:r>
              <a:rPr lang="en-US" i="1" dirty="0" smtClean="0"/>
              <a:t>W</a:t>
            </a:r>
            <a:r>
              <a:rPr lang="en-US" dirty="0" smtClean="0"/>
              <a:t> = width of target</a:t>
            </a:r>
          </a:p>
          <a:p>
            <a:r>
              <a:rPr lang="en-US" dirty="0" smtClean="0"/>
              <a:t>log</a:t>
            </a:r>
            <a:r>
              <a:rPr lang="en-US" baseline="-25000" dirty="0" smtClean="0"/>
              <a:t>2</a:t>
            </a:r>
            <a:r>
              <a:rPr lang="en-US" dirty="0" smtClean="0"/>
              <a:t>(</a:t>
            </a:r>
            <a:r>
              <a:rPr lang="en-US" i="1" dirty="0" smtClean="0"/>
              <a:t>D/W</a:t>
            </a:r>
            <a:r>
              <a:rPr lang="en-US" dirty="0" smtClean="0"/>
              <a:t> + 1) is index of difficulty (in bits)</a:t>
            </a:r>
          </a:p>
          <a:p>
            <a:r>
              <a:rPr lang="en-US" i="1" dirty="0" smtClean="0"/>
              <a:t>1/b</a:t>
            </a:r>
            <a:r>
              <a:rPr lang="en-US" dirty="0" smtClean="0"/>
              <a:t> = index of performance (in bits/</a:t>
            </a:r>
            <a:r>
              <a:rPr lang="en-US" dirty="0" err="1" smtClean="0"/>
              <a:t>s</a:t>
            </a:r>
            <a:r>
              <a:rPr lang="en-US" dirty="0" smtClean="0"/>
              <a:t>), roughly constant, typically ~4</a:t>
            </a:r>
          </a:p>
          <a:p>
            <a:pPr>
              <a:buNone/>
            </a:pPr>
            <a:endParaRPr lang="en-US" dirty="0"/>
          </a:p>
        </p:txBody>
      </p:sp>
    </p:spTree>
    <p:extLst>
      <p:ext uri="{BB962C8B-B14F-4D97-AF65-F5344CB8AC3E}">
        <p14:creationId xmlns:p14="http://schemas.microsoft.com/office/powerpoint/2010/main" val="213411966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Screen Shot 2017-01-02 at 9.05.2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57200"/>
            <a:ext cx="6552710" cy="5965138"/>
          </a:xfrm>
          <a:prstGeom prst="rect">
            <a:avLst/>
          </a:prstGeom>
        </p:spPr>
      </p:pic>
      <p:sp>
        <p:nvSpPr>
          <p:cNvPr id="5" name="TextBox 4"/>
          <p:cNvSpPr txBox="1"/>
          <p:nvPr/>
        </p:nvSpPr>
        <p:spPr>
          <a:xfrm>
            <a:off x="5638800" y="6096000"/>
            <a:ext cx="3126878" cy="369332"/>
          </a:xfrm>
          <a:prstGeom prst="rect">
            <a:avLst/>
          </a:prstGeom>
          <a:noFill/>
        </p:spPr>
        <p:txBody>
          <a:bodyPr wrap="none" rtlCol="0">
            <a:spAutoFit/>
          </a:bodyPr>
          <a:lstStyle/>
          <a:p>
            <a:r>
              <a:rPr lang="en-US" dirty="0" smtClean="0"/>
              <a:t>Diagram source: Ware, 2010</a:t>
            </a:r>
            <a:endParaRPr lang="en-US" dirty="0"/>
          </a:p>
        </p:txBody>
      </p:sp>
    </p:spTree>
    <p:extLst>
      <p:ext uri="{BB962C8B-B14F-4D97-AF65-F5344CB8AC3E}">
        <p14:creationId xmlns:p14="http://schemas.microsoft.com/office/powerpoint/2010/main" val="348339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Fitts’s</a:t>
            </a:r>
            <a:r>
              <a:rPr lang="en-US" dirty="0" smtClean="0"/>
              <a:t> Law</a:t>
            </a:r>
            <a:endParaRPr lang="en-US" dirty="0"/>
          </a:p>
        </p:txBody>
      </p:sp>
      <p:sp>
        <p:nvSpPr>
          <p:cNvPr id="3" name="Content Placeholder 2"/>
          <p:cNvSpPr>
            <a:spLocks noGrp="1"/>
          </p:cNvSpPr>
          <p:nvPr>
            <p:ph idx="1"/>
          </p:nvPr>
        </p:nvSpPr>
        <p:spPr/>
        <p:txBody>
          <a:bodyPr/>
          <a:lstStyle/>
          <a:p>
            <a:r>
              <a:rPr lang="en-US" dirty="0" smtClean="0"/>
              <a:t>time increases as distance to target increases</a:t>
            </a:r>
          </a:p>
          <a:p>
            <a:r>
              <a:rPr lang="en-US" dirty="0" smtClean="0"/>
              <a:t>time increases as width of target gets smaller</a:t>
            </a:r>
          </a:p>
          <a:p>
            <a:endParaRPr lang="en-US" dirty="0"/>
          </a:p>
        </p:txBody>
      </p:sp>
    </p:spTree>
    <p:extLst>
      <p:ext uri="{BB962C8B-B14F-4D97-AF65-F5344CB8AC3E}">
        <p14:creationId xmlns:p14="http://schemas.microsoft.com/office/powerpoint/2010/main" val="14314832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Fitts’s</a:t>
            </a:r>
            <a:r>
              <a:rPr lang="en-US" dirty="0" smtClean="0"/>
              <a:t> Law</a:t>
            </a:r>
            <a:endParaRPr lang="en-US" dirty="0"/>
          </a:p>
        </p:txBody>
      </p:sp>
      <p:sp>
        <p:nvSpPr>
          <p:cNvPr id="3" name="Content Placeholder 2"/>
          <p:cNvSpPr>
            <a:spLocks noGrp="1"/>
          </p:cNvSpPr>
          <p:nvPr>
            <p:ph idx="1"/>
          </p:nvPr>
        </p:nvSpPr>
        <p:spPr/>
        <p:txBody>
          <a:bodyPr/>
          <a:lstStyle/>
          <a:p>
            <a:r>
              <a:rPr lang="en-US" dirty="0" smtClean="0"/>
              <a:t>Keep controls that you want users to easily move between near each other.</a:t>
            </a:r>
          </a:p>
          <a:p>
            <a:r>
              <a:rPr lang="en-US" dirty="0" smtClean="0"/>
              <a:t>Make click targets large.</a:t>
            </a:r>
          </a:p>
          <a:p>
            <a:r>
              <a:rPr lang="en-US" dirty="0" smtClean="0"/>
              <a:t>Keep controls that users should use rarely away from commonly used controls.</a:t>
            </a:r>
          </a:p>
          <a:p>
            <a:endParaRPr lang="en-US" dirty="0"/>
          </a:p>
        </p:txBody>
      </p:sp>
    </p:spTree>
    <p:extLst>
      <p:ext uri="{BB962C8B-B14F-4D97-AF65-F5344CB8AC3E}">
        <p14:creationId xmlns:p14="http://schemas.microsoft.com/office/powerpoint/2010/main" val="42354247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Fitts’s</a:t>
            </a:r>
            <a:r>
              <a:rPr lang="en-US" dirty="0" smtClean="0"/>
              <a:t> Law</a:t>
            </a:r>
            <a:endParaRPr lang="en-US" dirty="0"/>
          </a:p>
        </p:txBody>
      </p:sp>
      <p:sp>
        <p:nvSpPr>
          <p:cNvPr id="5" name="Rounded Rectangle 4"/>
          <p:cNvSpPr/>
          <p:nvPr/>
        </p:nvSpPr>
        <p:spPr>
          <a:xfrm>
            <a:off x="2405366" y="3175223"/>
            <a:ext cx="1924293" cy="6831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Submit</a:t>
            </a:r>
            <a:endParaRPr lang="en-US" dirty="0"/>
          </a:p>
        </p:txBody>
      </p:sp>
      <p:sp>
        <p:nvSpPr>
          <p:cNvPr id="6" name="Rounded Rectangle 5"/>
          <p:cNvSpPr/>
          <p:nvPr/>
        </p:nvSpPr>
        <p:spPr>
          <a:xfrm>
            <a:off x="4676031" y="3175223"/>
            <a:ext cx="1924293" cy="68315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Delete All</a:t>
            </a:r>
            <a:endParaRPr lang="en-US" dirty="0"/>
          </a:p>
        </p:txBody>
      </p:sp>
      <p:sp>
        <p:nvSpPr>
          <p:cNvPr id="8" name="&quot;No&quot; Symbol 7"/>
          <p:cNvSpPr/>
          <p:nvPr/>
        </p:nvSpPr>
        <p:spPr>
          <a:xfrm>
            <a:off x="1951709" y="1318310"/>
            <a:ext cx="5080133" cy="5080133"/>
          </a:xfrm>
          <a:prstGeom prst="noSmoking">
            <a:avLst/>
          </a:prstGeom>
          <a:gradFill flip="none" rotWithShape="1">
            <a:gsLst>
              <a:gs pos="0">
                <a:schemeClr val="accent2">
                  <a:tint val="100000"/>
                  <a:shade val="100000"/>
                  <a:satMod val="130000"/>
                  <a:alpha val="16000"/>
                </a:schemeClr>
              </a:gs>
              <a:gs pos="100000">
                <a:schemeClr val="accent2">
                  <a:tint val="50000"/>
                  <a:shade val="100000"/>
                  <a:satMod val="350000"/>
                  <a:alpha val="16000"/>
                </a:schemeClr>
              </a:gs>
            </a:gsLst>
            <a:lin ang="16200000" scaled="0"/>
            <a:tileRect/>
          </a:gradFill>
          <a:ln w="3175" cap="flat" cmpd="sng" algn="ctr">
            <a:noFill/>
            <a:prstDash val="solid"/>
            <a:round/>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53250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50000" decel="5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Shneiderman’s</a:t>
            </a:r>
            <a:r>
              <a:rPr lang="en-US" dirty="0" smtClean="0"/>
              <a:t> </a:t>
            </a:r>
            <a:r>
              <a:rPr lang="en-US" dirty="0" err="1" smtClean="0"/>
              <a:t>Viz</a:t>
            </a:r>
            <a:r>
              <a:rPr lang="en-US" dirty="0" smtClean="0"/>
              <a:t> Tasks</a:t>
            </a:r>
            <a:endParaRPr lang="en-US" dirty="0"/>
          </a:p>
        </p:txBody>
      </p:sp>
      <p:sp>
        <p:nvSpPr>
          <p:cNvPr id="3" name="Content Placeholder 2"/>
          <p:cNvSpPr>
            <a:spLocks noGrp="1"/>
          </p:cNvSpPr>
          <p:nvPr>
            <p:ph idx="1"/>
          </p:nvPr>
        </p:nvSpPr>
        <p:spPr/>
        <p:txBody>
          <a:bodyPr/>
          <a:lstStyle/>
          <a:p>
            <a:pPr algn="ctr">
              <a:buNone/>
            </a:pPr>
            <a:endParaRPr lang="en-US" b="1" dirty="0" smtClean="0"/>
          </a:p>
          <a:p>
            <a:pPr algn="ctr">
              <a:buNone/>
            </a:pPr>
            <a:r>
              <a:rPr lang="en-US" b="1" dirty="0" smtClean="0"/>
              <a:t>Overview first, </a:t>
            </a:r>
          </a:p>
          <a:p>
            <a:pPr algn="ctr">
              <a:buNone/>
            </a:pPr>
            <a:r>
              <a:rPr lang="en-US" b="1" dirty="0" smtClean="0"/>
              <a:t>zoom and filter, </a:t>
            </a:r>
          </a:p>
          <a:p>
            <a:pPr algn="ctr">
              <a:buNone/>
            </a:pPr>
            <a:r>
              <a:rPr lang="en-US" b="1" dirty="0" smtClean="0"/>
              <a:t>details on demand.</a:t>
            </a:r>
            <a:endParaRPr lang="en-US" dirty="0" smtClean="0"/>
          </a:p>
          <a:p>
            <a:pPr>
              <a:buNone/>
            </a:pPr>
            <a:endParaRPr lang="en-US" dirty="0"/>
          </a:p>
        </p:txBody>
      </p:sp>
    </p:spTree>
    <p:extLst>
      <p:ext uri="{BB962C8B-B14F-4D97-AF65-F5344CB8AC3E}">
        <p14:creationId xmlns:p14="http://schemas.microsoft.com/office/powerpoint/2010/main" val="12013577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 of </a:t>
            </a:r>
            <a:r>
              <a:rPr lang="en-US" dirty="0" err="1" smtClean="0"/>
              <a:t>Infoviz</a:t>
            </a:r>
            <a:r>
              <a:rPr lang="en-US" dirty="0" smtClean="0"/>
              <a:t> Tasks</a:t>
            </a:r>
            <a:endParaRPr lang="en-US" dirty="0"/>
          </a:p>
        </p:txBody>
      </p:sp>
      <p:sp>
        <p:nvSpPr>
          <p:cNvPr id="3" name="Content Placeholder 2"/>
          <p:cNvSpPr>
            <a:spLocks noGrp="1"/>
          </p:cNvSpPr>
          <p:nvPr>
            <p:ph idx="1"/>
          </p:nvPr>
        </p:nvSpPr>
        <p:spPr/>
        <p:txBody>
          <a:bodyPr>
            <a:normAutofit fontScale="92500"/>
          </a:bodyPr>
          <a:lstStyle/>
          <a:p>
            <a:r>
              <a:rPr lang="en-US" dirty="0" smtClean="0"/>
              <a:t>Overview – see overall patterns, trends</a:t>
            </a:r>
          </a:p>
          <a:p>
            <a:r>
              <a:rPr lang="en-US" dirty="0" smtClean="0"/>
              <a:t>Zoom – see subset</a:t>
            </a:r>
          </a:p>
          <a:p>
            <a:r>
              <a:rPr lang="en-US" dirty="0" smtClean="0"/>
              <a:t>Filter – see subset based on attributes</a:t>
            </a:r>
          </a:p>
          <a:p>
            <a:r>
              <a:rPr lang="en-US" dirty="0" smtClean="0"/>
              <a:t>Details on demand – see more about specific object</a:t>
            </a:r>
          </a:p>
          <a:p>
            <a:r>
              <a:rPr lang="en-US" dirty="0" smtClean="0"/>
              <a:t>Relate – see relationships, compare values</a:t>
            </a:r>
          </a:p>
          <a:p>
            <a:r>
              <a:rPr lang="en-US" dirty="0" smtClean="0"/>
              <a:t>History – keep track of actions and insights </a:t>
            </a:r>
          </a:p>
          <a:p>
            <a:r>
              <a:rPr lang="en-US" dirty="0" smtClean="0"/>
              <a:t>Extract – mark and capture specific data</a:t>
            </a:r>
          </a:p>
        </p:txBody>
      </p:sp>
    </p:spTree>
    <p:extLst>
      <p:ext uri="{BB962C8B-B14F-4D97-AF65-F5344CB8AC3E}">
        <p14:creationId xmlns:p14="http://schemas.microsoft.com/office/powerpoint/2010/main" val="3810559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Picture 6" descr="Screen Shot 2017-01-08 at 9.18.2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48817"/>
            <a:ext cx="11277600" cy="7194983"/>
          </a:xfrm>
          <a:prstGeom prst="rect">
            <a:avLst/>
          </a:prstGeom>
        </p:spPr>
      </p:pic>
      <p:sp>
        <p:nvSpPr>
          <p:cNvPr id="4" name="Content Placeholder 2"/>
          <p:cNvSpPr txBox="1">
            <a:spLocks noGrp="1"/>
          </p:cNvSpPr>
          <p:nvPr>
            <p:ph idx="1"/>
          </p:nvPr>
        </p:nvSpPr>
        <p:spPr bwMode="gray">
          <a:xfrm>
            <a:off x="1828800" y="76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Tx/>
              <a:buNone/>
              <a:defRPr/>
            </a:pPr>
            <a:endParaRPr lang="en-US" dirty="0" smtClean="0">
              <a:solidFill>
                <a:schemeClr val="tx1">
                  <a:lumMod val="75000"/>
                  <a:lumOff val="25000"/>
                </a:schemeClr>
              </a:solidFill>
            </a:endParaRPr>
          </a:p>
          <a:p>
            <a:pPr marL="0" indent="0">
              <a:spcBef>
                <a:spcPts val="0"/>
              </a:spcBef>
              <a:buFontTx/>
              <a:buNone/>
              <a:defRPr/>
            </a:pPr>
            <a:endParaRPr lang="en-US" dirty="0" smtClean="0">
              <a:solidFill>
                <a:schemeClr val="tx1">
                  <a:lumMod val="75000"/>
                  <a:lumOff val="25000"/>
                </a:schemeClr>
              </a:solidFill>
            </a:endParaRPr>
          </a:p>
          <a:p>
            <a:pPr marL="0" indent="0" algn="ctr">
              <a:spcBef>
                <a:spcPts val="0"/>
              </a:spcBef>
              <a:buFontTx/>
              <a:buNone/>
              <a:defRPr/>
            </a:pPr>
            <a:endParaRPr lang="en-US" dirty="0" smtClean="0">
              <a:solidFill>
                <a:schemeClr val="bg1"/>
              </a:solidFill>
            </a:endParaRPr>
          </a:p>
          <a:p>
            <a:pPr marL="0" indent="0" algn="ctr">
              <a:spcBef>
                <a:spcPts val="0"/>
              </a:spcBef>
              <a:buFontTx/>
              <a:buNone/>
              <a:defRPr/>
            </a:pPr>
            <a:r>
              <a:rPr lang="en-US" sz="6600" dirty="0" smtClean="0">
                <a:solidFill>
                  <a:schemeClr val="bg1"/>
                </a:solidFill>
                <a:latin typeface="Bebas Neue" charset="0"/>
                <a:ea typeface="Bebas Neue" charset="0"/>
                <a:cs typeface="Bebas Neue" charset="0"/>
              </a:rPr>
              <a:t>Reaction Times</a:t>
            </a:r>
            <a:endParaRPr lang="en-US" sz="6600" dirty="0" smtClean="0">
              <a:solidFill>
                <a:schemeClr val="bg1"/>
              </a:solidFill>
              <a:latin typeface="Bebas Neue" charset="0"/>
              <a:ea typeface="Bebas Neue" charset="0"/>
              <a:cs typeface="Bebas Neue" charset="0"/>
            </a:endParaRPr>
          </a:p>
        </p:txBody>
      </p:sp>
    </p:spTree>
    <p:extLst>
      <p:ext uri="{BB962C8B-B14F-4D97-AF65-F5344CB8AC3E}">
        <p14:creationId xmlns:p14="http://schemas.microsoft.com/office/powerpoint/2010/main" val="60468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Types of Feedback Loops</a:t>
            </a:r>
            <a:endParaRPr lang="en-US" dirty="0"/>
          </a:p>
        </p:txBody>
      </p:sp>
      <p:sp>
        <p:nvSpPr>
          <p:cNvPr id="5" name="Content Placeholder 4"/>
          <p:cNvSpPr>
            <a:spLocks noGrp="1"/>
          </p:cNvSpPr>
          <p:nvPr>
            <p:ph idx="1"/>
          </p:nvPr>
        </p:nvSpPr>
        <p:spPr/>
        <p:txBody>
          <a:bodyPr/>
          <a:lstStyle/>
          <a:p>
            <a:r>
              <a:rPr lang="en-US" dirty="0" smtClean="0"/>
              <a:t>Data selection and manipulation</a:t>
            </a:r>
          </a:p>
          <a:p>
            <a:pPr lvl="1"/>
            <a:r>
              <a:rPr lang="en-US" dirty="0" smtClean="0"/>
              <a:t>Most important for interactive visualization</a:t>
            </a:r>
          </a:p>
          <a:p>
            <a:r>
              <a:rPr lang="en-US" dirty="0" smtClean="0"/>
              <a:t>Exploration and navigation</a:t>
            </a:r>
          </a:p>
          <a:p>
            <a:r>
              <a:rPr lang="en-US" dirty="0" smtClean="0"/>
              <a:t>Problem solving</a:t>
            </a:r>
            <a:endParaRPr lang="en-US" dirty="0"/>
          </a:p>
        </p:txBody>
      </p:sp>
    </p:spTree>
    <p:extLst>
      <p:ext uri="{BB962C8B-B14F-4D97-AF65-F5344CB8AC3E}">
        <p14:creationId xmlns:p14="http://schemas.microsoft.com/office/powerpoint/2010/main" val="29068099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Reaction Times</a:t>
            </a:r>
            <a:endParaRPr lang="en-US" dirty="0"/>
          </a:p>
        </p:txBody>
      </p:sp>
      <p:sp>
        <p:nvSpPr>
          <p:cNvPr id="3" name="Content Placeholder 2"/>
          <p:cNvSpPr>
            <a:spLocks noGrp="1"/>
          </p:cNvSpPr>
          <p:nvPr>
            <p:ph idx="1"/>
          </p:nvPr>
        </p:nvSpPr>
        <p:spPr/>
        <p:txBody>
          <a:bodyPr/>
          <a:lstStyle/>
          <a:p>
            <a:pPr>
              <a:buNone/>
            </a:pPr>
            <a:r>
              <a:rPr lang="en-US" dirty="0" smtClean="0"/>
              <a:t>Optimal (finger at the ready)</a:t>
            </a:r>
          </a:p>
          <a:p>
            <a:r>
              <a:rPr lang="en-US" dirty="0" smtClean="0"/>
              <a:t>~130 ms (Kohlberg, 1971) </a:t>
            </a:r>
          </a:p>
          <a:p>
            <a:endParaRPr lang="en-US" dirty="0" smtClean="0"/>
          </a:p>
          <a:p>
            <a:pPr>
              <a:buNone/>
            </a:pPr>
            <a:r>
              <a:rPr lang="en-US" dirty="0" smtClean="0"/>
              <a:t>Infrequent (still at the ready)</a:t>
            </a:r>
          </a:p>
          <a:p>
            <a:r>
              <a:rPr lang="en-US" dirty="0" smtClean="0"/>
              <a:t>Up to 700 ms (Warrick et al., 1964) </a:t>
            </a:r>
            <a:endParaRPr lang="en-US" dirty="0"/>
          </a:p>
        </p:txBody>
      </p:sp>
    </p:spTree>
    <p:extLst>
      <p:ext uri="{BB962C8B-B14F-4D97-AF65-F5344CB8AC3E}">
        <p14:creationId xmlns:p14="http://schemas.microsoft.com/office/powerpoint/2010/main" val="34193396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Reaction Times</a:t>
            </a:r>
            <a:endParaRPr lang="en-US" dirty="0"/>
          </a:p>
        </p:txBody>
      </p:sp>
      <p:sp>
        <p:nvSpPr>
          <p:cNvPr id="5" name="TextBox 4"/>
          <p:cNvSpPr txBox="1"/>
          <p:nvPr/>
        </p:nvSpPr>
        <p:spPr>
          <a:xfrm>
            <a:off x="985831" y="1905116"/>
            <a:ext cx="7151452" cy="4708981"/>
          </a:xfrm>
          <a:prstGeom prst="rect">
            <a:avLst/>
          </a:prstGeom>
          <a:noFill/>
        </p:spPr>
        <p:txBody>
          <a:bodyPr wrap="square" rtlCol="0">
            <a:spAutoFit/>
          </a:bodyPr>
          <a:lstStyle/>
          <a:p>
            <a:r>
              <a:rPr lang="en-US" sz="3900" dirty="0" smtClean="0"/>
              <a:t>Hick-Hyman law: </a:t>
            </a:r>
          </a:p>
          <a:p>
            <a:endParaRPr lang="en-US" sz="2300" dirty="0" smtClean="0"/>
          </a:p>
          <a:p>
            <a:r>
              <a:rPr lang="en-US" sz="4100" dirty="0" smtClean="0"/>
              <a:t>Reaction Time = </a:t>
            </a:r>
            <a:r>
              <a:rPr lang="en-US" sz="4100" i="1" dirty="0" smtClean="0"/>
              <a:t>a</a:t>
            </a:r>
            <a:r>
              <a:rPr lang="en-US" sz="4100" dirty="0" smtClean="0"/>
              <a:t> + </a:t>
            </a:r>
            <a:r>
              <a:rPr lang="en-US" sz="4100" i="1" dirty="0" smtClean="0"/>
              <a:t>b</a:t>
            </a:r>
            <a:r>
              <a:rPr lang="en-US" sz="4100" dirty="0" smtClean="0"/>
              <a:t>log</a:t>
            </a:r>
            <a:r>
              <a:rPr lang="en-US" sz="4100" baseline="-25000" dirty="0" smtClean="0"/>
              <a:t>2</a:t>
            </a:r>
            <a:r>
              <a:rPr lang="en-US" sz="4100" dirty="0" smtClean="0"/>
              <a:t>(</a:t>
            </a:r>
            <a:r>
              <a:rPr lang="en-US" sz="4100" i="1" dirty="0" smtClean="0"/>
              <a:t>C</a:t>
            </a:r>
            <a:r>
              <a:rPr lang="en-US" sz="4100" dirty="0" smtClean="0"/>
              <a:t>)</a:t>
            </a:r>
          </a:p>
          <a:p>
            <a:r>
              <a:rPr lang="en-US" sz="2200" dirty="0" smtClean="0"/>
              <a:t>			</a:t>
            </a:r>
          </a:p>
          <a:p>
            <a:r>
              <a:rPr lang="en-US" sz="3900" dirty="0" smtClean="0"/>
              <a:t>Where </a:t>
            </a:r>
            <a:r>
              <a:rPr lang="en-US" sz="3900" i="1" dirty="0" smtClean="0"/>
              <a:t>C</a:t>
            </a:r>
            <a:r>
              <a:rPr lang="en-US" sz="3900" dirty="0" smtClean="0"/>
              <a:t> = number of choices, </a:t>
            </a:r>
          </a:p>
          <a:p>
            <a:r>
              <a:rPr lang="en-US" sz="3900" i="1" dirty="0" smtClean="0"/>
              <a:t>a</a:t>
            </a:r>
            <a:r>
              <a:rPr lang="en-US" sz="3900" dirty="0" smtClean="0"/>
              <a:t> and </a:t>
            </a:r>
            <a:r>
              <a:rPr lang="en-US" sz="3900" i="1" dirty="0" err="1" smtClean="0"/>
              <a:t>b</a:t>
            </a:r>
            <a:r>
              <a:rPr lang="en-US" sz="3900" dirty="0" smtClean="0"/>
              <a:t> are constants.</a:t>
            </a:r>
          </a:p>
          <a:p>
            <a:r>
              <a:rPr lang="en-US" sz="3900" dirty="0" smtClean="0"/>
              <a:t>log</a:t>
            </a:r>
            <a:r>
              <a:rPr lang="en-US" sz="3900" baseline="-25000" dirty="0" smtClean="0"/>
              <a:t>2</a:t>
            </a:r>
            <a:r>
              <a:rPr lang="en-US" sz="3900" dirty="0" smtClean="0"/>
              <a:t>(</a:t>
            </a:r>
            <a:r>
              <a:rPr lang="en-US" sz="3900" i="1" dirty="0" smtClean="0"/>
              <a:t>C</a:t>
            </a:r>
            <a:r>
              <a:rPr lang="en-US" sz="3900" dirty="0" smtClean="0"/>
              <a:t>) is info processed by human in bits</a:t>
            </a:r>
          </a:p>
          <a:p>
            <a:endParaRPr lang="en-US" dirty="0"/>
          </a:p>
        </p:txBody>
      </p:sp>
    </p:spTree>
    <p:extLst>
      <p:ext uri="{BB962C8B-B14F-4D97-AF65-F5344CB8AC3E}">
        <p14:creationId xmlns:p14="http://schemas.microsoft.com/office/powerpoint/2010/main" val="9839430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Reaction Times</a:t>
            </a:r>
            <a:endParaRPr lang="en-US" dirty="0"/>
          </a:p>
        </p:txBody>
      </p:sp>
      <p:sp>
        <p:nvSpPr>
          <p:cNvPr id="5" name="TextBox 4"/>
          <p:cNvSpPr txBox="1"/>
          <p:nvPr/>
        </p:nvSpPr>
        <p:spPr>
          <a:xfrm>
            <a:off x="985830" y="1905116"/>
            <a:ext cx="7396169" cy="2200603"/>
          </a:xfrm>
          <a:prstGeom prst="rect">
            <a:avLst/>
          </a:prstGeom>
          <a:noFill/>
        </p:spPr>
        <p:txBody>
          <a:bodyPr wrap="square" rtlCol="0">
            <a:spAutoFit/>
          </a:bodyPr>
          <a:lstStyle/>
          <a:p>
            <a:r>
              <a:rPr lang="en-US" sz="3200" dirty="0" smtClean="0"/>
              <a:t>Hick-Hyman law:</a:t>
            </a:r>
          </a:p>
          <a:p>
            <a:endParaRPr lang="en-US" sz="3200" dirty="0" smtClean="0"/>
          </a:p>
          <a:p>
            <a:r>
              <a:rPr lang="en-US" sz="3200" dirty="0"/>
              <a:t>d</a:t>
            </a:r>
            <a:r>
              <a:rPr lang="en-US" sz="3200" dirty="0" smtClean="0"/>
              <a:t>ealing with choice is expensive </a:t>
            </a:r>
          </a:p>
          <a:p>
            <a:endParaRPr lang="en-US" dirty="0" smtClean="0"/>
          </a:p>
          <a:p>
            <a:endParaRPr lang="en-US" sz="2300" dirty="0" smtClean="0"/>
          </a:p>
        </p:txBody>
      </p:sp>
    </p:spTree>
    <p:extLst>
      <p:ext uri="{BB962C8B-B14F-4D97-AF65-F5344CB8AC3E}">
        <p14:creationId xmlns:p14="http://schemas.microsoft.com/office/powerpoint/2010/main" val="25412174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dirty="0" smtClean="0"/>
              <a:t>	</a:t>
            </a:r>
            <a:endParaRPr lang="en-US" dirty="0"/>
          </a:p>
          <a:p>
            <a:pPr marL="0" indent="0" algn="ctr">
              <a:buNone/>
            </a:pPr>
            <a:r>
              <a:rPr lang="en-US" dirty="0"/>
              <a:t>b</a:t>
            </a:r>
            <a:r>
              <a:rPr lang="en-US" dirty="0" smtClean="0"/>
              <a:t>e careful of too much visual noise</a:t>
            </a:r>
          </a:p>
          <a:p>
            <a:pPr marL="0" indent="0">
              <a:buNone/>
            </a:pPr>
            <a:endParaRPr lang="en-US" dirty="0"/>
          </a:p>
        </p:txBody>
      </p:sp>
    </p:spTree>
    <p:extLst>
      <p:ext uri="{BB962C8B-B14F-4D97-AF65-F5344CB8AC3E}">
        <p14:creationId xmlns:p14="http://schemas.microsoft.com/office/powerpoint/2010/main" val="179748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System </a:t>
            </a:r>
            <a:r>
              <a:rPr lang="en-US" dirty="0"/>
              <a:t>R</a:t>
            </a:r>
            <a:r>
              <a:rPr lang="en-US" dirty="0" smtClean="0"/>
              <a:t>esponse </a:t>
            </a:r>
            <a:r>
              <a:rPr lang="en-US" dirty="0"/>
              <a:t>T</a:t>
            </a:r>
            <a:r>
              <a:rPr lang="en-US" dirty="0" smtClean="0"/>
              <a:t>imes</a:t>
            </a:r>
            <a:endParaRPr lang="en-US" dirty="0"/>
          </a:p>
        </p:txBody>
      </p:sp>
    </p:spTree>
    <p:extLst>
      <p:ext uri="{BB962C8B-B14F-4D97-AF65-F5344CB8AC3E}">
        <p14:creationId xmlns:p14="http://schemas.microsoft.com/office/powerpoint/2010/main" val="178057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Thresholds</a:t>
            </a:r>
            <a:endParaRPr lang="en-US" dirty="0"/>
          </a:p>
        </p:txBody>
      </p:sp>
      <p:sp>
        <p:nvSpPr>
          <p:cNvPr id="3" name="Content Placeholder 2"/>
          <p:cNvSpPr>
            <a:spLocks noGrp="1"/>
          </p:cNvSpPr>
          <p:nvPr>
            <p:ph idx="1"/>
          </p:nvPr>
        </p:nvSpPr>
        <p:spPr/>
        <p:txBody>
          <a:bodyPr>
            <a:normAutofit lnSpcReduction="10000"/>
          </a:bodyPr>
          <a:lstStyle/>
          <a:p>
            <a:r>
              <a:rPr lang="en-US" dirty="0" smtClean="0"/>
              <a:t>0.1 </a:t>
            </a:r>
            <a:r>
              <a:rPr lang="en-US" dirty="0" err="1" smtClean="0"/>
              <a:t>s</a:t>
            </a:r>
            <a:r>
              <a:rPr lang="en-US" dirty="0" smtClean="0"/>
              <a:t> for visual continuity, feels like real time</a:t>
            </a:r>
          </a:p>
          <a:p>
            <a:pPr>
              <a:buNone/>
            </a:pPr>
            <a:r>
              <a:rPr lang="en-US" dirty="0" smtClean="0"/>
              <a:t>	animations, sliders</a:t>
            </a:r>
          </a:p>
          <a:p>
            <a:r>
              <a:rPr lang="en-US" dirty="0" smtClean="0"/>
              <a:t>1 </a:t>
            </a:r>
            <a:r>
              <a:rPr lang="en-US" dirty="0" err="1" smtClean="0"/>
              <a:t>s</a:t>
            </a:r>
            <a:r>
              <a:rPr lang="en-US" dirty="0" smtClean="0"/>
              <a:t> for reasonable system response</a:t>
            </a:r>
          </a:p>
          <a:p>
            <a:pPr>
              <a:buNone/>
            </a:pPr>
            <a:r>
              <a:rPr lang="en-US" dirty="0" smtClean="0"/>
              <a:t>	pause in conversation</a:t>
            </a:r>
          </a:p>
          <a:p>
            <a:r>
              <a:rPr lang="en-US" dirty="0" smtClean="0"/>
              <a:t>10 </a:t>
            </a:r>
            <a:r>
              <a:rPr lang="en-US" dirty="0" err="1" smtClean="0"/>
              <a:t>s</a:t>
            </a:r>
            <a:r>
              <a:rPr lang="en-US" dirty="0" smtClean="0"/>
              <a:t> for process expected to be slow</a:t>
            </a:r>
          </a:p>
          <a:p>
            <a:pPr>
              <a:buNone/>
            </a:pPr>
            <a:r>
              <a:rPr lang="en-US" dirty="0" smtClean="0"/>
              <a:t>	cognitive response</a:t>
            </a:r>
          </a:p>
          <a:p>
            <a:pPr>
              <a:buNone/>
            </a:pPr>
            <a:r>
              <a:rPr lang="en-US" dirty="0" smtClean="0"/>
              <a:t>	threshold for suspecting system is broken</a:t>
            </a:r>
          </a:p>
          <a:p>
            <a:endParaRPr lang="en-US" dirty="0"/>
          </a:p>
        </p:txBody>
      </p:sp>
    </p:spTree>
    <p:extLst>
      <p:ext uri="{BB962C8B-B14F-4D97-AF65-F5344CB8AC3E}">
        <p14:creationId xmlns:p14="http://schemas.microsoft.com/office/powerpoint/2010/main" val="19328215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1693</TotalTime>
  <Words>453</Words>
  <Application>Microsoft Macintosh PowerPoint</Application>
  <PresentationFormat>On-screen Show (4:3)</PresentationFormat>
  <Paragraphs>80</Paragraphs>
  <Slides>17</Slides>
  <Notes>4</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Custom Design</vt:lpstr>
      <vt:lpstr>Interaction &amp; Perception</vt:lpstr>
      <vt:lpstr>PowerPoint Presentation</vt:lpstr>
      <vt:lpstr>Three Types of Feedback Loops</vt:lpstr>
      <vt:lpstr>Simple Reaction Times</vt:lpstr>
      <vt:lpstr>Choice Reaction Times</vt:lpstr>
      <vt:lpstr>Choice Reaction Times</vt:lpstr>
      <vt:lpstr>PowerPoint Presentation</vt:lpstr>
      <vt:lpstr>PowerPoint Presentation</vt:lpstr>
      <vt:lpstr>Three Thresholds</vt:lpstr>
      <vt:lpstr>Fitts’s Law</vt:lpstr>
      <vt:lpstr>PowerPoint Presentation</vt:lpstr>
      <vt:lpstr>Fitts’s Law</vt:lpstr>
      <vt:lpstr>Fitts’s Law</vt:lpstr>
      <vt:lpstr>Fitts’s Law</vt:lpstr>
      <vt:lpstr>Shneiderman’s Viz Tasks</vt:lpstr>
      <vt:lpstr>Taxonomy of Infoviz Tasks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Daniel</cp:lastModifiedBy>
  <cp:revision>111</cp:revision>
  <dcterms:created xsi:type="dcterms:W3CDTF">2016-03-21T14:12:59Z</dcterms:created>
  <dcterms:modified xsi:type="dcterms:W3CDTF">2017-01-08T17:27:08Z</dcterms:modified>
</cp:coreProperties>
</file>