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5.xml" ContentType="application/vnd.openxmlformats-officedocument.presentationml.notesSlide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85" r:id="rId3"/>
    <p:sldId id="294" r:id="rId4"/>
    <p:sldId id="297" r:id="rId5"/>
    <p:sldId id="302" r:id="rId6"/>
    <p:sldId id="303" r:id="rId7"/>
    <p:sldId id="304" r:id="rId8"/>
    <p:sldId id="305" r:id="rId9"/>
    <p:sldId id="293" r:id="rId10"/>
    <p:sldId id="298" r:id="rId11"/>
    <p:sldId id="299" r:id="rId12"/>
    <p:sldId id="286" r:id="rId13"/>
    <p:sldId id="301" r:id="rId14"/>
    <p:sldId id="287" r:id="rId15"/>
    <p:sldId id="288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634" autoAdjust="0"/>
    <p:restoredTop sz="86306" autoAdjust="0"/>
  </p:normalViewPr>
  <p:slideViewPr>
    <p:cSldViewPr>
      <p:cViewPr varScale="1">
        <p:scale>
          <a:sx n="138" d="100"/>
          <a:sy n="138" d="100"/>
        </p:scale>
        <p:origin x="-12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168" y="16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4624F-BF29-2F47-9354-F7A1316DE107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A070-A2A8-C64F-BE84-65E10949A0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360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4020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by</a:t>
            </a:r>
            <a:r>
              <a:rPr lang="en-US" baseline="0" dirty="0" smtClean="0"/>
              <a:t> dragging or using a keyboard is pretty tedious</a:t>
            </a:r>
          </a:p>
          <a:p>
            <a:r>
              <a:rPr lang="en-US" baseline="0" dirty="0" smtClean="0"/>
              <a:t>More common: sort tables by clicking headers, select a sort from a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mentioned in </a:t>
            </a:r>
            <a:r>
              <a:rPr lang="en-US" smtClean="0"/>
              <a:t>the taxonomy.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73460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numerous types of interactions a user could have with your visualization, you want to make sure these are communicated as intentionally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499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Together,</a:t>
            </a:r>
            <a:r>
              <a:rPr lang="en-US" baseline="0" dirty="0" smtClean="0"/>
              <a:t> while not an all inclusive list, these provide some pretty good areas to think about when designing and building a visualization that best works with your data. Will talk through some common techniques and challenges to be aware of.  Meant for designing visualization tools.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5396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Together,</a:t>
            </a:r>
            <a:r>
              <a:rPr lang="en-US" baseline="0" dirty="0" smtClean="0"/>
              <a:t> while not an all inclusive list, these provide some pretty good areas to think about when designing and building a visualization that best works with your data. Will talk through some common techniques and challenges to be aware of.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539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Together,</a:t>
            </a:r>
            <a:r>
              <a:rPr lang="en-US" baseline="0" dirty="0" smtClean="0"/>
              <a:t> while not an all inclusive list, these provide some pretty good areas to think about when designing and building a visualization that best works with your data. Will talk through some common techniques and challenges to be aware of.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5396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Together,</a:t>
            </a:r>
            <a:r>
              <a:rPr lang="en-US" baseline="0" dirty="0" smtClean="0"/>
              <a:t> while not an all inclusive list, these provide some pretty good areas to think about when designing and building a visualization that best works with your data. Will talk through some common techniques and challenges to be aware of.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539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talk about navigation</a:t>
            </a:r>
            <a:r>
              <a:rPr lang="en-US" baseline="0" dirty="0" smtClean="0"/>
              <a:t> in a different segment.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 = mark</a:t>
            </a:r>
            <a:r>
              <a:rPr lang="en-US" baseline="0" dirty="0" smtClean="0"/>
              <a:t> something as interesting</a:t>
            </a:r>
          </a:p>
          <a:p>
            <a:r>
              <a:rPr lang="en-US" baseline="0" dirty="0" err="1" smtClean="0"/>
              <a:t>Mouseover</a:t>
            </a:r>
            <a:r>
              <a:rPr lang="en-US" baseline="0" dirty="0" smtClean="0"/>
              <a:t> – temporary</a:t>
            </a:r>
          </a:p>
          <a:p>
            <a:r>
              <a:rPr lang="en-US" baseline="0" dirty="0" smtClean="0"/>
              <a:t>Sticky </a:t>
            </a:r>
            <a:r>
              <a:rPr lang="en-US" baseline="0" dirty="0" err="1" smtClean="0"/>
              <a:t>mouseover</a:t>
            </a:r>
            <a:r>
              <a:rPr lang="en-US" baseline="0" dirty="0" smtClean="0"/>
              <a:t> – some charts do this, </a:t>
            </a:r>
            <a:r>
              <a:rPr lang="en-US" baseline="0" dirty="0" err="1" smtClean="0"/>
              <a:t>Highcharts</a:t>
            </a:r>
            <a:endParaRPr lang="en-US" baseline="0" dirty="0" smtClean="0"/>
          </a:p>
          <a:p>
            <a:r>
              <a:rPr lang="en-US" baseline="0" dirty="0" smtClean="0"/>
              <a:t>Tap/click – direct selection (can include key for multiple)</a:t>
            </a:r>
          </a:p>
          <a:p>
            <a:r>
              <a:rPr lang="en-US" baseline="0" dirty="0" smtClean="0"/>
              <a:t>Drag – multiple selection( bounding box, lasso)</a:t>
            </a:r>
          </a:p>
          <a:p>
            <a:r>
              <a:rPr lang="en-US" baseline="0" dirty="0" smtClean="0"/>
              <a:t>Keyboard – tab, Jaws cursor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C8819-AE8B-0D47-8D44-150685A75F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776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getting information but also leaving information with selection</a:t>
            </a:r>
            <a:r>
              <a:rPr lang="en-US" baseline="0" dirty="0" smtClean="0"/>
              <a:t>, also provide information, while not as common, can be a powerful technique visualization to allow other users to interact and annotate areas of interest. http://vis.berkeley.edu/papers/annotationInterpretation/AnnotationInterpretation-UIST09.pdf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Shows.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Annual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goals scored by leading scorer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National Hockey League from 1917 to 1997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716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Interaction Techniques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3155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</a:t>
            </a:r>
            <a:r>
              <a:rPr lang="en-US" b="1" dirty="0" smtClean="0"/>
              <a:t>large</a:t>
            </a:r>
            <a:r>
              <a:rPr lang="en-US" dirty="0" smtClean="0"/>
              <a:t> number of items:</a:t>
            </a:r>
          </a:p>
          <a:p>
            <a:r>
              <a:rPr lang="en-US" dirty="0" smtClean="0"/>
              <a:t>Scroll</a:t>
            </a:r>
          </a:p>
          <a:p>
            <a:r>
              <a:rPr lang="en-US" dirty="0" smtClean="0"/>
              <a:t>Hierarchy</a:t>
            </a:r>
          </a:p>
          <a:p>
            <a:r>
              <a:rPr lang="en-US" dirty="0" smtClean="0"/>
              <a:t>Search with autocomplete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 Shot 2017-01-29 at 11.57.2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191000"/>
            <a:ext cx="5080000" cy="2159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Picture 7" descr="datavalidationscroll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91000"/>
            <a:ext cx="2438400" cy="2378378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2429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Mouseover</a:t>
            </a:r>
            <a:r>
              <a:rPr lang="en-US" dirty="0" smtClean="0"/>
              <a:t>/ hover</a:t>
            </a:r>
          </a:p>
          <a:p>
            <a:r>
              <a:rPr lang="en-US" dirty="0" smtClean="0"/>
              <a:t>Sticky </a:t>
            </a:r>
            <a:r>
              <a:rPr lang="en-US" dirty="0" err="1" smtClean="0"/>
              <a:t>mouseover</a:t>
            </a:r>
            <a:endParaRPr lang="en-US" dirty="0" smtClean="0"/>
          </a:p>
          <a:p>
            <a:r>
              <a:rPr lang="en-US" dirty="0" smtClean="0"/>
              <a:t>Tap/click</a:t>
            </a:r>
          </a:p>
          <a:p>
            <a:r>
              <a:rPr lang="en-US" dirty="0" smtClean="0"/>
              <a:t>Drag</a:t>
            </a:r>
          </a:p>
          <a:p>
            <a:r>
              <a:rPr lang="en-US" dirty="0" smtClean="0"/>
              <a:t>Keyboard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tab, keyboard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cursor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Screen Shot 2017-01-29 at 7.18.0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362200"/>
            <a:ext cx="6207125" cy="3411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9292" y="5867400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Justin Palmer</a:t>
            </a:r>
            <a:endParaRPr lang="en-US" sz="1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963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Annotation</a:t>
            </a:r>
            <a:endParaRPr lang="en-US" dirty="0"/>
          </a:p>
        </p:txBody>
      </p:sp>
      <p:pic>
        <p:nvPicPr>
          <p:cNvPr id="4" name="Picture 3" descr="Screen Shot 2017-01-08 at 1.37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38200" y="1447800"/>
            <a:ext cx="7304529" cy="4986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24600" y="6351454"/>
            <a:ext cx="272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[Kong &amp; </a:t>
            </a:r>
            <a:r>
              <a:rPr lang="en-US" dirty="0" err="1" smtClean="0"/>
              <a:t>Agrawala</a:t>
            </a:r>
            <a:r>
              <a:rPr lang="en-US" dirty="0" smtClean="0"/>
              <a:t>, 2009]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775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Drag</a:t>
            </a:r>
          </a:p>
          <a:p>
            <a:r>
              <a:rPr lang="en-US" dirty="0" smtClean="0"/>
              <a:t>Keyboard (e.g., arrow keys)</a:t>
            </a:r>
          </a:p>
          <a:p>
            <a:r>
              <a:rPr lang="en-US" dirty="0" smtClean="0"/>
              <a:t>Sort by selection</a:t>
            </a:r>
            <a:endParaRPr lang="en-US" dirty="0"/>
          </a:p>
        </p:txBody>
      </p:sp>
      <p:pic>
        <p:nvPicPr>
          <p:cNvPr id="4" name="Picture 3" descr="Screen Shot 2017-01-29 at 7.26.24 PM.png"/>
          <p:cNvPicPr>
            <a:picLocks noChangeAspect="1"/>
          </p:cNvPicPr>
          <p:nvPr/>
        </p:nvPicPr>
        <p:blipFill>
          <a:blip r:embed="rId3"/>
          <a:srcRect r="28094" b="11429"/>
          <a:stretch>
            <a:fillRect/>
          </a:stretch>
        </p:blipFill>
        <p:spPr>
          <a:xfrm>
            <a:off x="381000" y="3505200"/>
            <a:ext cx="5384103" cy="3260402"/>
          </a:xfrm>
          <a:prstGeom prst="rect">
            <a:avLst/>
          </a:prstGeom>
        </p:spPr>
      </p:pic>
      <p:pic>
        <p:nvPicPr>
          <p:cNvPr id="5" name="Picture 4" descr="sortbycolumn_3.png"/>
          <p:cNvPicPr>
            <a:picLocks noChangeAspect="1"/>
          </p:cNvPicPr>
          <p:nvPr/>
        </p:nvPicPr>
        <p:blipFill>
          <a:blip r:embed="rId4"/>
          <a:srcRect l="61390"/>
          <a:stretch>
            <a:fillRect/>
          </a:stretch>
        </p:blipFill>
        <p:spPr>
          <a:xfrm>
            <a:off x="5562600" y="3048000"/>
            <a:ext cx="3530510" cy="3346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019800" y="6400800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DataTables</a:t>
            </a:r>
            <a:r>
              <a:rPr lang="en-US" sz="1400" dirty="0" smtClean="0"/>
              <a:t>, Microsoft</a:t>
            </a:r>
            <a:endParaRPr lang="en-US" sz="1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593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and apply</a:t>
            </a:r>
          </a:p>
          <a:p>
            <a:r>
              <a:rPr lang="en-US" dirty="0" smtClean="0"/>
              <a:t>Select and use keyboard (e.g., delete key)</a:t>
            </a:r>
          </a:p>
          <a:p>
            <a:r>
              <a:rPr lang="en-US" dirty="0" smtClean="0"/>
              <a:t>Drag out</a:t>
            </a:r>
          </a:p>
          <a:p>
            <a:r>
              <a:rPr lang="en-US" dirty="0" smtClean="0"/>
              <a:t>Swipe </a:t>
            </a:r>
            <a:r>
              <a:rPr lang="en-US" dirty="0" smtClean="0"/>
              <a:t>right</a:t>
            </a:r>
            <a:r>
              <a:rPr lang="en-US" dirty="0" smtClean="0"/>
              <a:t> or </a:t>
            </a:r>
            <a:r>
              <a:rPr lang="en-US" dirty="0" smtClean="0"/>
              <a:t>left</a:t>
            </a:r>
          </a:p>
          <a:p>
            <a:endParaRPr lang="en-US" dirty="0"/>
          </a:p>
        </p:txBody>
      </p:sp>
      <p:pic>
        <p:nvPicPr>
          <p:cNvPr id="4" name="Picture 3" descr="swipe-to-delete-427x480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226" y="2819400"/>
            <a:ext cx="4876374" cy="5481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7341" y="640080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 smtClean="0"/>
              <a:t>Tapsmart</a:t>
            </a:r>
            <a:endParaRPr lang="en-US" sz="1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31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48000" y="2819400"/>
            <a:ext cx="31242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Explore</a:t>
            </a:r>
            <a:endParaRPr lang="en-US" sz="28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810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Interactive Dynamics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Heer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Shneiderman</a:t>
            </a:r>
            <a:r>
              <a:rPr lang="en-US" dirty="0" smtClean="0"/>
              <a:t>, </a:t>
            </a:r>
            <a:r>
              <a:rPr lang="en-US" dirty="0" smtClean="0"/>
              <a:t>2012]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813561"/>
          <a:ext cx="8229600" cy="94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 and View Specification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Visualize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 by choosing visual encodings.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Filter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out data to focus on relevant items.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Sort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items to expose patterns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Derive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values or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models from source data.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895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Interactive Dynamics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Heer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err="1" smtClean="0"/>
              <a:t>Shneiderman</a:t>
            </a:r>
            <a:r>
              <a:rPr lang="en-US" dirty="0" smtClean="0"/>
              <a:t>, </a:t>
            </a:r>
            <a:r>
              <a:rPr lang="en-US" dirty="0" smtClean="0"/>
              <a:t>2012]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819400"/>
          <a:ext cx="8229600" cy="94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View Manipulation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Select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items to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highlight, filter, or manipulate them.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Navigate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to examine high-level patterns and low-level detail.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Coordinate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views for linked, multi-dimensional exploration.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Organize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multiple windows and workspaces.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895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Interactive Dynamics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Shneiderman</a:t>
            </a:r>
            <a:r>
              <a:rPr lang="en-US" dirty="0" smtClean="0"/>
              <a:t>, 2012]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4008121"/>
          <a:ext cx="8229600" cy="944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Process</a:t>
                      </a:r>
                      <a:r>
                        <a:rPr lang="en-US" b="0" baseline="0" dirty="0" smtClean="0">
                          <a:solidFill>
                            <a:srgbClr val="000000"/>
                          </a:solidFill>
                        </a:rPr>
                        <a:t> and Provenance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0000"/>
                          </a:solidFill>
                        </a:rPr>
                        <a:t>Record 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analysis histories for </a:t>
                      </a:r>
                      <a:r>
                        <a:rPr lang="en-US" sz="1400" b="0" dirty="0" err="1" smtClean="0">
                          <a:solidFill>
                            <a:srgbClr val="000000"/>
                          </a:solidFill>
                        </a:rPr>
                        <a:t>revisitation</a:t>
                      </a:r>
                      <a:r>
                        <a:rPr lang="en-US" sz="1400" b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 review and sharing.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Annotate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patterns to document findings.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Share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views and annotations to enable collaboration.</a:t>
                      </a:r>
                    </a:p>
                    <a:p>
                      <a:r>
                        <a:rPr lang="en-US" sz="1400" b="1" baseline="0" dirty="0" smtClean="0">
                          <a:solidFill>
                            <a:srgbClr val="000000"/>
                          </a:solidFill>
                        </a:rPr>
                        <a:t>Guide </a:t>
                      </a:r>
                      <a:r>
                        <a:rPr lang="en-US" sz="1400" b="0" baseline="0" dirty="0" smtClean="0">
                          <a:solidFill>
                            <a:srgbClr val="000000"/>
                          </a:solidFill>
                        </a:rPr>
                        <a:t>users through analysis tasks or stories.</a:t>
                      </a:r>
                      <a:endParaRPr lang="en-US" sz="14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895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Interactive Dynamics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2171" y="5791200"/>
            <a:ext cx="31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Heer</a:t>
            </a:r>
            <a:r>
              <a:rPr lang="en-US" dirty="0" smtClean="0"/>
              <a:t> &amp; </a:t>
            </a:r>
            <a:r>
              <a:rPr lang="en-US" dirty="0" err="1" smtClean="0"/>
              <a:t>Shneiderman</a:t>
            </a:r>
            <a:r>
              <a:rPr lang="en-US" dirty="0" smtClean="0"/>
              <a:t>, 2012]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1813561"/>
          <a:ext cx="8229600" cy="283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5029200"/>
              </a:tblGrid>
              <a:tr h="781296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Data and View Specification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Visualize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data by choosing visual encodings.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Filter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out data to focus on relevant items.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Sort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items to expose patterns</a:t>
                      </a:r>
                    </a:p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Derive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values or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models from source data.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781296">
                <a:tc>
                  <a:txBody>
                    <a:bodyPr/>
                    <a:lstStyle/>
                    <a:p>
                      <a:r>
                        <a:rPr lang="en-US" dirty="0" smtClean="0"/>
                        <a:t>View Manipulation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Select </a:t>
                      </a:r>
                      <a:r>
                        <a:rPr lang="en-US" sz="1400" dirty="0" smtClean="0"/>
                        <a:t>items to</a:t>
                      </a:r>
                      <a:r>
                        <a:rPr lang="en-US" sz="1400" baseline="0" dirty="0" smtClean="0"/>
                        <a:t> highlight, filter, or manipulate them.</a:t>
                      </a:r>
                    </a:p>
                    <a:p>
                      <a:r>
                        <a:rPr lang="en-US" sz="1400" b="1" baseline="0" dirty="0" smtClean="0"/>
                        <a:t>Navigate </a:t>
                      </a:r>
                      <a:r>
                        <a:rPr lang="en-US" sz="1400" baseline="0" dirty="0" smtClean="0"/>
                        <a:t>to examine high-level patterns and low-level detail.</a:t>
                      </a:r>
                    </a:p>
                    <a:p>
                      <a:r>
                        <a:rPr lang="en-US" sz="1400" b="1" baseline="0" dirty="0" smtClean="0"/>
                        <a:t>Coordinate </a:t>
                      </a:r>
                      <a:r>
                        <a:rPr lang="en-US" sz="1400" baseline="0" dirty="0" smtClean="0"/>
                        <a:t>views for linked, multi-dimensional exploration.</a:t>
                      </a:r>
                    </a:p>
                    <a:p>
                      <a:r>
                        <a:rPr lang="en-US" sz="1400" b="1" baseline="0" dirty="0" smtClean="0"/>
                        <a:t>Organize </a:t>
                      </a:r>
                      <a:r>
                        <a:rPr lang="en-US" sz="1400" baseline="0" dirty="0" smtClean="0"/>
                        <a:t>multiple windows and workspaces.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1296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and Provenance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Record </a:t>
                      </a:r>
                      <a:r>
                        <a:rPr lang="en-US" sz="1400" dirty="0" smtClean="0"/>
                        <a:t>analysis histories for </a:t>
                      </a:r>
                      <a:r>
                        <a:rPr lang="en-US" sz="1400" dirty="0" err="1" smtClean="0"/>
                        <a:t>revisitation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review and sharing.</a:t>
                      </a:r>
                    </a:p>
                    <a:p>
                      <a:r>
                        <a:rPr lang="en-US" sz="1400" b="1" baseline="0" dirty="0" smtClean="0"/>
                        <a:t>Annotate </a:t>
                      </a:r>
                      <a:r>
                        <a:rPr lang="en-US" sz="1400" baseline="0" dirty="0" smtClean="0"/>
                        <a:t>patterns to document findings.</a:t>
                      </a:r>
                    </a:p>
                    <a:p>
                      <a:r>
                        <a:rPr lang="en-US" sz="1400" b="1" baseline="0" dirty="0" smtClean="0"/>
                        <a:t>Share </a:t>
                      </a:r>
                      <a:r>
                        <a:rPr lang="en-US" sz="1400" baseline="0" dirty="0" smtClean="0"/>
                        <a:t>views and annotations to enable collaboration.</a:t>
                      </a:r>
                    </a:p>
                    <a:p>
                      <a:r>
                        <a:rPr lang="en-US" sz="1400" b="1" baseline="0" dirty="0" smtClean="0"/>
                        <a:t>Guide </a:t>
                      </a:r>
                      <a:r>
                        <a:rPr lang="en-US" sz="1400" baseline="0" dirty="0" smtClean="0"/>
                        <a:t>users through analysis tasks or stories.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5895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Fundamental Interactions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Filter to focus on certain data </a:t>
            </a:r>
          </a:p>
          <a:p>
            <a:pPr marL="0" indent="0" algn="ctr">
              <a:buNone/>
            </a:pPr>
            <a:r>
              <a:rPr lang="en-US" dirty="0" smtClean="0"/>
              <a:t>(e.g., time segment, categories)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85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a </a:t>
            </a:r>
            <a:r>
              <a:rPr lang="en-US" b="1" dirty="0" smtClean="0"/>
              <a:t>small</a:t>
            </a:r>
            <a:r>
              <a:rPr lang="en-US" dirty="0" smtClean="0"/>
              <a:t> number of items:</a:t>
            </a:r>
          </a:p>
          <a:p>
            <a:r>
              <a:rPr lang="en-US" dirty="0" smtClean="0"/>
              <a:t>Radio buttons</a:t>
            </a:r>
          </a:p>
          <a:p>
            <a:r>
              <a:rPr lang="en-US" dirty="0" smtClean="0"/>
              <a:t>Check boxes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29 at 11.43.1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8600"/>
            <a:ext cx="1612900" cy="1625600"/>
          </a:xfrm>
          <a:prstGeom prst="rect">
            <a:avLst/>
          </a:prstGeom>
        </p:spPr>
      </p:pic>
      <p:pic>
        <p:nvPicPr>
          <p:cNvPr id="5" name="Picture 4" descr="r7UVQ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000500"/>
            <a:ext cx="3886200" cy="16383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6717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xmlns:a="http://schemas.openxmlformats.org/drawingml/2006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759</Words>
  <Application>Microsoft Macintosh PowerPoint</Application>
  <PresentationFormat>On-screen Show (4:3)</PresentationFormat>
  <Paragraphs>105</Paragraphs>
  <Slides>15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Common Interaction Techniques</vt:lpstr>
      <vt:lpstr>Slide 2</vt:lpstr>
      <vt:lpstr>Taxonomy of Interactive Dynamics</vt:lpstr>
      <vt:lpstr>Taxonomy of Interactive Dynamics</vt:lpstr>
      <vt:lpstr>Taxonomy of Interactive Dynamics</vt:lpstr>
      <vt:lpstr>Taxonomy of Interactive Dynamics</vt:lpstr>
      <vt:lpstr>Slide 7</vt:lpstr>
      <vt:lpstr>Filter </vt:lpstr>
      <vt:lpstr>Filter </vt:lpstr>
      <vt:lpstr>Filter </vt:lpstr>
      <vt:lpstr>Selection</vt:lpstr>
      <vt:lpstr>Perceptual Annotation</vt:lpstr>
      <vt:lpstr>Sort</vt:lpstr>
      <vt:lpstr>Deletion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130</cp:revision>
  <dcterms:created xsi:type="dcterms:W3CDTF">2017-01-30T03:16:45Z</dcterms:created>
  <dcterms:modified xsi:type="dcterms:W3CDTF">2017-01-30T05:38:50Z</dcterms:modified>
</cp:coreProperties>
</file>