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2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349" r:id="rId3"/>
    <p:sldId id="296" r:id="rId4"/>
    <p:sldId id="297" r:id="rId5"/>
    <p:sldId id="360" r:id="rId6"/>
    <p:sldId id="312" r:id="rId7"/>
    <p:sldId id="313" r:id="rId8"/>
    <p:sldId id="314" r:id="rId9"/>
    <p:sldId id="315" r:id="rId10"/>
    <p:sldId id="316" r:id="rId11"/>
    <p:sldId id="317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59" r:id="rId23"/>
    <p:sldId id="332" r:id="rId24"/>
    <p:sldId id="361" r:id="rId25"/>
    <p:sldId id="298" r:id="rId26"/>
    <p:sldId id="299" r:id="rId27"/>
    <p:sldId id="301" r:id="rId28"/>
    <p:sldId id="302" r:id="rId29"/>
    <p:sldId id="372" r:id="rId30"/>
    <p:sldId id="365" r:id="rId31"/>
    <p:sldId id="367" r:id="rId32"/>
    <p:sldId id="369" r:id="rId33"/>
    <p:sldId id="370" r:id="rId34"/>
    <p:sldId id="371" r:id="rId35"/>
    <p:sldId id="364" r:id="rId36"/>
    <p:sldId id="374" r:id="rId37"/>
    <p:sldId id="375" r:id="rId38"/>
    <p:sldId id="26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mc="http://schemas.openxmlformats.org/markup-compatibility/2006" xmlns:mv="urn:schemas-microsoft-com:mac:vml"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4634" autoAdjust="0"/>
    <p:restoredTop sz="86306" autoAdjust="0"/>
  </p:normalViewPr>
  <p:slideViewPr>
    <p:cSldViewPr>
      <p:cViewPr varScale="1">
        <p:scale>
          <a:sx n="124" d="100"/>
          <a:sy n="124" d="100"/>
        </p:scale>
        <p:origin x="-16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168" y="16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4624F-BF29-2F47-9354-F7A1316DE107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A070-A2A8-C64F-BE84-65E10949A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360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</a:t>
            </a:r>
            <a:r>
              <a:rPr lang="en-US" baseline="0" dirty="0" smtClean="0"/>
              <a:t> the user with context is important in any interactions, yet in several techniques the context in visually maintained.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Brushing and linking</a:t>
            </a:r>
            <a:endParaRPr lang="en-US" baseline="0" dirty="0" smtClean="0"/>
          </a:p>
          <a:p>
            <a:r>
              <a:rPr lang="en-US" baseline="0" dirty="0" smtClean="0"/>
              <a:t>	great combo for maintaining context across views</a:t>
            </a:r>
          </a:p>
          <a:p>
            <a:r>
              <a:rPr lang="en-US" baseline="0" dirty="0" smtClean="0"/>
              <a:t>	extra great for dashboards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8283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Furnas and </a:t>
            </a:r>
            <a:r>
              <a:rPr lang="en-US" dirty="0" err="1" smtClean="0"/>
              <a:t>Bederson</a:t>
            </a:r>
            <a:r>
              <a:rPr lang="en-US" dirty="0" smtClean="0"/>
              <a:t> – space scale diagrams</a:t>
            </a:r>
          </a:p>
          <a:p>
            <a:r>
              <a:rPr lang="en-US" dirty="0" smtClean="0"/>
              <a:t>	one way to</a:t>
            </a:r>
            <a:r>
              <a:rPr lang="en-US" baseline="0" dirty="0" smtClean="0"/>
              <a:t> t</a:t>
            </a:r>
            <a:r>
              <a:rPr lang="en-US" dirty="0" smtClean="0"/>
              <a:t>hink about zooming and panning</a:t>
            </a:r>
          </a:p>
          <a:p>
            <a:r>
              <a:rPr lang="en-US" dirty="0" smtClean="0"/>
              <a:t>	up along </a:t>
            </a:r>
            <a:r>
              <a:rPr lang="en-US" dirty="0" err="1" smtClean="0"/>
              <a:t>v</a:t>
            </a:r>
            <a:r>
              <a:rPr lang="en-US" dirty="0" smtClean="0"/>
              <a:t> = zoom in</a:t>
            </a:r>
          </a:p>
          <a:p>
            <a:r>
              <a:rPr lang="en-US" dirty="0" smtClean="0"/>
              <a:t>	down along </a:t>
            </a:r>
            <a:r>
              <a:rPr lang="en-US" dirty="0" err="1" smtClean="0"/>
              <a:t>v</a:t>
            </a:r>
            <a:r>
              <a:rPr lang="en-US" dirty="0" smtClean="0"/>
              <a:t> = zoom out</a:t>
            </a:r>
          </a:p>
          <a:p>
            <a:r>
              <a:rPr lang="en-US" dirty="0" smtClean="0"/>
              <a:t>	moving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u</a:t>
            </a:r>
            <a:r>
              <a:rPr lang="en-US" baseline="0" dirty="0" smtClean="0"/>
              <a:t> = panning</a:t>
            </a:r>
          </a:p>
          <a:p>
            <a:r>
              <a:rPr lang="en-US" baseline="0" dirty="0" smtClean="0"/>
              <a:t>(a) = user's viewport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</a:t>
            </a:r>
            <a:r>
              <a:rPr lang="en-US" dirty="0" smtClean="0"/>
              <a:t>) = zoomed in view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c</a:t>
            </a:r>
            <a:r>
              <a:rPr lang="en-US" dirty="0" smtClean="0"/>
              <a:t>)</a:t>
            </a:r>
            <a:r>
              <a:rPr lang="en-US" baseline="0" dirty="0" smtClean="0"/>
              <a:t> = zoomed out view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d</a:t>
            </a:r>
            <a:r>
              <a:rPr lang="en-US" baseline="0" dirty="0" smtClean="0"/>
              <a:t>) = panned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8036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Sideways view</a:t>
            </a:r>
          </a:p>
          <a:p>
            <a:pPr marL="228600" indent="-228600">
              <a:buAutoNum type="alphaLcParenBoth"/>
            </a:pPr>
            <a:r>
              <a:rPr lang="en-US" dirty="0" smtClean="0"/>
              <a:t>= panning </a:t>
            </a:r>
          </a:p>
          <a:p>
            <a:pPr marL="228600" indent="-228600">
              <a:buAutoNum type="alphaLcParenBoth"/>
            </a:pPr>
            <a:r>
              <a:rPr lang="en-US" dirty="0" smtClean="0"/>
              <a:t>=</a:t>
            </a:r>
            <a:r>
              <a:rPr lang="en-US" baseline="0" dirty="0" smtClean="0"/>
              <a:t> zooming out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= zooming in and panning a little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16209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Nice zooming keeps pan target in</a:t>
            </a:r>
            <a:r>
              <a:rPr lang="en-US" baseline="0" dirty="0" smtClean="0"/>
              <a:t> view</a:t>
            </a:r>
          </a:p>
          <a:p>
            <a:r>
              <a:rPr lang="en-US" baseline="0" dirty="0" smtClean="0"/>
              <a:t>Stay within parallelogram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9213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the</a:t>
            </a:r>
            <a:r>
              <a:rPr lang="en-US" baseline="0" dirty="0" smtClean="0"/>
              <a:t> start and finish are near the same zoom factor but far apart by panning?</a:t>
            </a:r>
          </a:p>
          <a:p>
            <a:r>
              <a:rPr lang="en-US" baseline="0" dirty="0" smtClean="0"/>
              <a:t>Can't just interpolate</a:t>
            </a:r>
          </a:p>
          <a:p>
            <a:r>
              <a:rPr lang="en-US" baseline="0" dirty="0" smtClean="0"/>
              <a:t>Too much optic flow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755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</a:t>
            </a:r>
            <a:r>
              <a:rPr lang="en-US" baseline="0" dirty="0" smtClean="0"/>
              <a:t> dominated by pan, can seem to take forever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4473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Zoom out, pan a little,</a:t>
            </a:r>
            <a:r>
              <a:rPr lang="en-US" baseline="0" dirty="0" smtClean="0"/>
              <a:t> zoom back in is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6901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we want a</a:t>
            </a:r>
            <a:r>
              <a:rPr lang="en-US" baseline="0" dirty="0" smtClean="0"/>
              <a:t> smooth experience</a:t>
            </a:r>
          </a:p>
          <a:p>
            <a:r>
              <a:rPr lang="en-US" baseline="0" dirty="0" smtClean="0"/>
              <a:t>How do you figure out the best trajectory?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33220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Van </a:t>
            </a:r>
            <a:r>
              <a:rPr lang="en-US" dirty="0" err="1" smtClean="0"/>
              <a:t>Wijk</a:t>
            </a:r>
            <a:r>
              <a:rPr lang="en-US" dirty="0" smtClean="0"/>
              <a:t> and </a:t>
            </a:r>
            <a:r>
              <a:rPr lang="en-US" dirty="0" err="1" smtClean="0"/>
              <a:t>Nuij</a:t>
            </a:r>
            <a:r>
              <a:rPr lang="en-US" dirty="0" smtClean="0"/>
              <a:t> studied what</a:t>
            </a:r>
            <a:r>
              <a:rPr lang="en-US" baseline="0" dirty="0" smtClean="0"/>
              <a:t> users prefer</a:t>
            </a:r>
            <a:endParaRPr lang="en-US" dirty="0" smtClean="0"/>
          </a:p>
          <a:p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err="1" smtClean="0"/>
              <a:t>w</a:t>
            </a:r>
            <a:r>
              <a:rPr lang="en-US" dirty="0" smtClean="0"/>
              <a:t> space</a:t>
            </a:r>
          </a:p>
          <a:p>
            <a:r>
              <a:rPr lang="en-US" dirty="0" smtClean="0"/>
              <a:t>U is panning, </a:t>
            </a:r>
            <a:r>
              <a:rPr lang="en-US" dirty="0" err="1" smtClean="0"/>
              <a:t>w</a:t>
            </a:r>
            <a:r>
              <a:rPr lang="en-US" dirty="0" smtClean="0"/>
              <a:t> is zooming</a:t>
            </a:r>
          </a:p>
          <a:p>
            <a:r>
              <a:rPr lang="en-US" dirty="0" smtClean="0"/>
              <a:t>Red dots</a:t>
            </a:r>
            <a:r>
              <a:rPr lang="en-US" baseline="0" dirty="0" smtClean="0"/>
              <a:t> represent viewing position: </a:t>
            </a:r>
            <a:r>
              <a:rPr lang="en-US" dirty="0" smtClean="0"/>
              <a:t>Think of</a:t>
            </a:r>
            <a:r>
              <a:rPr lang="en-US" baseline="0" dirty="0" smtClean="0"/>
              <a:t> camera above map</a:t>
            </a:r>
          </a:p>
          <a:p>
            <a:r>
              <a:rPr lang="en-US" dirty="0" smtClean="0"/>
              <a:t>white bubbles indicate</a:t>
            </a:r>
            <a:r>
              <a:rPr lang="en-US" baseline="0" dirty="0" smtClean="0"/>
              <a:t> perceived optic flow, we want to minimize that</a:t>
            </a:r>
          </a:p>
          <a:p>
            <a:r>
              <a:rPr lang="en-US" baseline="0" dirty="0" smtClean="0"/>
              <a:t>Curved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1043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in rho</a:t>
            </a:r>
          </a:p>
          <a:p>
            <a:r>
              <a:rPr lang="en-US" dirty="0" smtClean="0"/>
              <a:t>Trade-off between zooming and panning</a:t>
            </a:r>
          </a:p>
          <a:p>
            <a:r>
              <a:rPr lang="en-US" dirty="0" smtClean="0"/>
              <a:t>Corrects for perception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Here, the impact of panning (horizontal) is greater than the impact of zooming (vertical)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pass through more bubbles horizontally, more optic flow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Average preferred value for rho squared ~2.0, analogous to even taller ellipses (but not precise!)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92213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D3</a:t>
            </a:r>
            <a:r>
              <a:rPr lang="en-US" baseline="0" dirty="0" smtClean="0"/>
              <a:t> 3.3 has automatic transitions for zoom behavior using </a:t>
            </a:r>
            <a:r>
              <a:rPr lang="en-US" baseline="0" dirty="0" err="1" smtClean="0"/>
              <a:t>transition.call</a:t>
            </a:r>
            <a:r>
              <a:rPr lang="en-US" baseline="0" dirty="0" smtClean="0"/>
              <a:t> applies </a:t>
            </a:r>
            <a:r>
              <a:rPr lang="en-US" baseline="0" dirty="0" err="1" smtClean="0"/>
              <a:t>Wijk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Nuij’s</a:t>
            </a:r>
            <a:r>
              <a:rPr lang="en-US" baseline="0" dirty="0" smtClean="0"/>
              <a:t> zooming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bl.ocks.org</a:t>
            </a:r>
            <a:r>
              <a:rPr lang="en-US" dirty="0" smtClean="0"/>
              <a:t>/</a:t>
            </a:r>
            <a:r>
              <a:rPr lang="en-US" dirty="0" err="1" smtClean="0"/>
              <a:t>mbostock</a:t>
            </a:r>
            <a:r>
              <a:rPr lang="en-US" dirty="0" smtClean="0"/>
              <a:t>/6238040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421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Fundamental problem: show detail but also show everything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49234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suggests adding overview</a:t>
            </a:r>
            <a:r>
              <a:rPr lang="en-US" baseline="0" dirty="0" smtClean="0"/>
              <a:t> + detail to pan and zoom is best.</a:t>
            </a:r>
          </a:p>
          <a:p>
            <a:r>
              <a:rPr lang="en-US" baseline="0" dirty="0" err="1" smtClean="0"/>
              <a:t>Pietriga</a:t>
            </a:r>
            <a:r>
              <a:rPr lang="en-US" baseline="0" dirty="0" smtClean="0"/>
              <a:t> et al. </a:t>
            </a:r>
            <a:r>
              <a:rPr lang="en-US" baseline="0" smtClean="0"/>
              <a:t>2007 compared </a:t>
            </a:r>
            <a:endParaRPr lang="en-US" baseline="0" dirty="0" smtClean="0"/>
          </a:p>
          <a:p>
            <a:r>
              <a:rPr lang="en-US" baseline="0" dirty="0" smtClean="0"/>
              <a:t>	zoom + pan,</a:t>
            </a:r>
          </a:p>
          <a:p>
            <a:r>
              <a:rPr lang="en-US" baseline="0" dirty="0" smtClean="0"/>
              <a:t>	fisheye distortion lens</a:t>
            </a:r>
          </a:p>
          <a:p>
            <a:r>
              <a:rPr lang="en-US" baseline="0" dirty="0" smtClean="0"/>
              <a:t>	overview + detail lens – "</a:t>
            </a:r>
            <a:r>
              <a:rPr lang="en-US" baseline="0" dirty="0" err="1" smtClean="0"/>
              <a:t>dragmag</a:t>
            </a:r>
            <a:r>
              <a:rPr lang="en-US" baseline="0" dirty="0" smtClean="0"/>
              <a:t>" (second best)</a:t>
            </a:r>
          </a:p>
          <a:p>
            <a:r>
              <a:rPr lang="en-US" baseline="0" dirty="0" smtClean="0"/>
              <a:t>	overview + detail with zoom + pan (best)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5361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solution to the problem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Overview plus detail =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overview and detail both shown at once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separate views, no distortion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139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495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drawbacks: user has to shift attention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two windows to take up space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lose some context in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61408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D3 has sample code, but gives it the wrong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2580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essentially a table of small multiples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zoomed rows, columns show detail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applies spatial concept to graphs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62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tree diagram, not network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also called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hypertree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selected node centered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farther away branches are more compressed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1412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JIT library includes a </a:t>
            </a:r>
            <a:r>
              <a:rPr lang="en-US" dirty="0" err="1" smtClean="0"/>
              <a:t>hypertree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4534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Techniques for minimizing distortion. https://</a:t>
            </a:r>
            <a:r>
              <a:rPr lang="en-US" dirty="0" err="1" smtClean="0"/>
              <a:t>www.ncbi.nlm.nih.gov</a:t>
            </a:r>
            <a:r>
              <a:rPr lang="en-US" dirty="0" smtClean="0"/>
              <a:t>/</a:t>
            </a:r>
            <a:r>
              <a:rPr lang="en-US" dirty="0" err="1" smtClean="0"/>
              <a:t>pmc</a:t>
            </a:r>
            <a:r>
              <a:rPr lang="en-US" dirty="0" smtClean="0"/>
              <a:t>/articles/PMC4536825/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4546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http://</a:t>
            </a:r>
            <a:r>
              <a:rPr lang="en-US" baseline="0" dirty="0" err="1" smtClean="0"/>
              <a:t>citeseerx.ist.psu.edu/viewdoc/download?doi</a:t>
            </a:r>
            <a:r>
              <a:rPr lang="en-US" baseline="0" dirty="0" smtClean="0"/>
              <a:t>=10.1.1.443.1483&amp;rep=rep1&amp;type=</a:t>
            </a:r>
            <a:r>
              <a:rPr lang="en-US" baseline="0" dirty="0" err="1" smtClean="0"/>
              <a:t>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79647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</a:t>
            </a:r>
            <a:r>
              <a:rPr lang="en-US" baseline="0" dirty="0" smtClean="0"/>
              <a:t> – like Google Earth– changes size and details visible</a:t>
            </a:r>
          </a:p>
          <a:p>
            <a:r>
              <a:rPr lang="en-US" baseline="0" dirty="0" smtClean="0"/>
              <a:t>Semantic – different representation at different zoom resolution (good maps do this)</a:t>
            </a:r>
          </a:p>
          <a:p>
            <a:r>
              <a:rPr lang="en-US" baseline="0" dirty="0" smtClean="0"/>
              <a:t>Intelligent = Fisheye = focus plus context, zoom within fixed overview, distort edges of zoomed area, like </a:t>
            </a:r>
            <a:r>
              <a:rPr lang="en-US" baseline="0" dirty="0" err="1" smtClean="0"/>
              <a:t>hypertree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4979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http://</a:t>
            </a:r>
            <a:r>
              <a:rPr lang="en-US" baseline="0" dirty="0" err="1" smtClean="0"/>
              <a:t>citeseerx.ist.psu.edu/viewdoc/download?doi</a:t>
            </a:r>
            <a:r>
              <a:rPr lang="en-US" baseline="0" dirty="0" smtClean="0"/>
              <a:t>=10.1.1.443.1483&amp;rep=rep1&amp;type=</a:t>
            </a:r>
            <a:r>
              <a:rPr lang="en-US" baseline="0" dirty="0" err="1" smtClean="0"/>
              <a:t>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79647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Standard vs. semantic zooming</a:t>
            </a:r>
          </a:p>
          <a:p>
            <a:r>
              <a:rPr lang="en-US" baseline="0" dirty="0" smtClean="0"/>
              <a:t>Standard – fixed representation based on physics</a:t>
            </a:r>
          </a:p>
          <a:p>
            <a:r>
              <a:rPr lang="en-US" baseline="0" dirty="0" smtClean="0"/>
              <a:t>	zooming makes things bigger/smaller</a:t>
            </a:r>
          </a:p>
          <a:p>
            <a:r>
              <a:rPr lang="en-US" baseline="0" dirty="0" smtClean="0"/>
              <a:t>Semantic – representation is allowed to vary</a:t>
            </a:r>
          </a:p>
          <a:p>
            <a:r>
              <a:rPr lang="en-US" baseline="0" dirty="0" smtClean="0"/>
              <a:t>	zooming changes view </a:t>
            </a:r>
            <a:r>
              <a:rPr lang="en-US" baseline="0" smtClean="0"/>
              <a:t>of things substantially</a:t>
            </a:r>
            <a:endParaRPr lang="en-US" baseline="0" dirty="0" smtClean="0"/>
          </a:p>
          <a:p>
            <a:r>
              <a:rPr lang="en-US" baseline="0" dirty="0" smtClean="0"/>
              <a:t>Powers of Ten movie outbound is standard, inbound is semantic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2790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home town</a:t>
            </a:r>
          </a:p>
          <a:p>
            <a:r>
              <a:rPr lang="en-US" dirty="0" smtClean="0"/>
              <a:t>Notice A marker</a:t>
            </a:r>
          </a:p>
          <a:p>
            <a:r>
              <a:rPr lang="en-US" dirty="0" smtClean="0"/>
              <a:t>Almost</a:t>
            </a:r>
            <a:r>
              <a:rPr lang="en-US" baseline="0" dirty="0" smtClean="0"/>
              <a:t> nothing there, just a couple street labels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0748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new detail that wasn't </a:t>
            </a:r>
            <a:r>
              <a:rPr lang="en-US" smtClean="0"/>
              <a:t>there</a:t>
            </a:r>
            <a:r>
              <a:rPr lang="en-US" baseline="0" smtClean="0"/>
              <a:t>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913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UI for Windows 8</a:t>
            </a:r>
          </a:p>
          <a:p>
            <a:r>
              <a:rPr lang="en-US" dirty="0" smtClean="0"/>
              <a:t>Zoomed out, see</a:t>
            </a:r>
            <a:r>
              <a:rPr lang="en-US" baseline="0" dirty="0" smtClean="0"/>
              <a:t> a summary of messages for each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89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Zoomed in, you get details for each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304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calculate them separately from each</a:t>
            </a:r>
            <a:r>
              <a:rPr lang="en-US" baseline="0" dirty="0" smtClean="0"/>
              <a:t> other, pan target runs away</a:t>
            </a:r>
          </a:p>
          <a:p>
            <a:r>
              <a:rPr lang="en-US" baseline="0" dirty="0" smtClean="0"/>
              <a:t>Panning can't keep up with zooming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132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42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Zoom in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Zoomed in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737" y="2080769"/>
            <a:ext cx="5207000" cy="29337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28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Zooming and Panning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Zooming is logarithmic</a:t>
            </a:r>
          </a:p>
          <a:p>
            <a:r>
              <a:rPr lang="en-US" dirty="0" smtClean="0"/>
              <a:t>Panning is linear</a:t>
            </a:r>
          </a:p>
          <a:p>
            <a:r>
              <a:rPr lang="en-US" dirty="0" smtClean="0"/>
              <a:t>If calculated separately, panning can't keep up with zooming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03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Space-Scale Diagrams</a:t>
            </a:r>
            <a:endParaRPr lang="en-US" dirty="0"/>
          </a:p>
        </p:txBody>
      </p:sp>
      <p:pic>
        <p:nvPicPr>
          <p:cNvPr id="4" name="Content Placeholder 3" descr="Screen Shot 2014-02-07 at 7.00.25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3578" r="-1357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235700" y="6126163"/>
            <a:ext cx="273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Furnas and </a:t>
            </a:r>
            <a:r>
              <a:rPr lang="en-US" dirty="0" err="1" smtClean="0"/>
              <a:t>Bederson</a:t>
            </a:r>
            <a:r>
              <a:rPr lang="en-US" dirty="0" smtClean="0"/>
              <a:t>, 1995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08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Space-Scale Diagrams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5700" y="6126163"/>
            <a:ext cx="273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Furnas and </a:t>
            </a:r>
            <a:r>
              <a:rPr lang="en-US" dirty="0" err="1" smtClean="0"/>
              <a:t>Bederson</a:t>
            </a:r>
            <a:r>
              <a:rPr lang="en-US" dirty="0" smtClean="0"/>
              <a:t>, 1995</a:t>
            </a:r>
            <a:endParaRPr lang="en-US" dirty="0"/>
          </a:p>
        </p:txBody>
      </p:sp>
      <p:pic>
        <p:nvPicPr>
          <p:cNvPr id="7" name="Content Placeholder 6" descr="Screen Shot 2014-02-07 at 7.01.29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2817" r="-12817"/>
          <a:stretch>
            <a:fillRect/>
          </a:stretch>
        </p:blipFill>
        <p:spPr/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2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Space-Scale Diagrams</a:t>
            </a:r>
            <a:endParaRPr lang="en-US" dirty="0"/>
          </a:p>
        </p:txBody>
      </p:sp>
      <p:pic>
        <p:nvPicPr>
          <p:cNvPr id="4" name="Content Placeholder 3" descr="Screen Shot 2014-02-07 at 7.01.45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7010" r="-7010"/>
          <a:stretch>
            <a:fillRect/>
          </a:stretch>
        </p:blipFill>
        <p:spPr/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862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Zooming and Panning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pan from one zoomed in spot to another near the same zoom?</a:t>
            </a:r>
          </a:p>
          <a:p>
            <a:r>
              <a:rPr lang="en-US" dirty="0" smtClean="0"/>
              <a:t>How do you keep it smooth and efficient?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71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9"/>
          <p:cNvSpPr/>
          <p:nvPr/>
        </p:nvSpPr>
        <p:spPr>
          <a:xfrm>
            <a:off x="2817994" y="3708400"/>
            <a:ext cx="3671706" cy="1130300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 </a:t>
            </a:r>
            <a:r>
              <a:rPr lang="en-US" dirty="0" err="1" smtClean="0"/>
              <a:t>waaaaaaay</a:t>
            </a:r>
            <a:r>
              <a:rPr lang="en-US" dirty="0" smtClean="0"/>
              <a:t> over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25800" y="3937000"/>
            <a:ext cx="2895600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0" y="3938588"/>
            <a:ext cx="63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75400" y="3938588"/>
            <a:ext cx="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03600" y="4223281"/>
            <a:ext cx="2616200" cy="56938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prstTxWarp prst="textDeflateInflateDeflate">
              <a:avLst/>
            </a:prstTxWarp>
            <a:spAutoFit/>
            <a:sp3d extrusionH="57150">
              <a:bevelT w="69850" h="38100" prst="cross"/>
            </a:sp3d>
          </a:bodyPr>
          <a:lstStyle/>
          <a:p>
            <a:r>
              <a:rPr lang="en-US" sz="3100" dirty="0" smtClean="0"/>
              <a:t>Really Big Map</a:t>
            </a:r>
            <a:endParaRPr lang="en-US" sz="3100" dirty="0"/>
          </a:p>
        </p:txBody>
      </p:sp>
      <p:sp>
        <p:nvSpPr>
          <p:cNvPr id="15" name="Oval 14"/>
          <p:cNvSpPr/>
          <p:nvPr/>
        </p:nvSpPr>
        <p:spPr>
          <a:xfrm>
            <a:off x="3071994" y="3999762"/>
            <a:ext cx="306206" cy="1600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42897" y="4002088"/>
            <a:ext cx="306206" cy="1600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146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9"/>
          <p:cNvSpPr/>
          <p:nvPr/>
        </p:nvSpPr>
        <p:spPr>
          <a:xfrm>
            <a:off x="2817994" y="4711700"/>
            <a:ext cx="3671706" cy="1130300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03600" y="5226581"/>
            <a:ext cx="2616200" cy="56938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prstTxWarp prst="textDeflateInflateDeflate">
              <a:avLst/>
            </a:prstTxWarp>
            <a:spAutoFit/>
            <a:sp3d extrusionH="57150">
              <a:bevelT w="69850" h="38100" prst="cross"/>
            </a:sp3d>
          </a:bodyPr>
          <a:lstStyle/>
          <a:p>
            <a:r>
              <a:rPr lang="en-US" sz="3100" dirty="0" smtClean="0"/>
              <a:t>Really Big Map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Possibility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 out, pan, then zoom back in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2882900" y="3668712"/>
            <a:ext cx="1689100" cy="100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29100" y="3325812"/>
            <a:ext cx="774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4718844" y="3612356"/>
            <a:ext cx="1687512" cy="1117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25800" y="5103812"/>
            <a:ext cx="2895600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0" y="5105400"/>
            <a:ext cx="63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75400" y="5105400"/>
            <a:ext cx="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008494" y="5163081"/>
            <a:ext cx="306206" cy="1600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19097" y="5165407"/>
            <a:ext cx="306206" cy="1600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46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9"/>
          <p:cNvSpPr/>
          <p:nvPr/>
        </p:nvSpPr>
        <p:spPr>
          <a:xfrm>
            <a:off x="2817994" y="4711700"/>
            <a:ext cx="3671706" cy="1130300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03600" y="5226581"/>
            <a:ext cx="2616200" cy="56938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prstTxWarp prst="textDeflateInflateDeflate">
              <a:avLst/>
            </a:prstTxWarp>
            <a:spAutoFit/>
            <a:sp3d extrusionH="57150">
              <a:bevelT w="69850" h="38100" prst="cross"/>
            </a:sp3d>
          </a:bodyPr>
          <a:lstStyle/>
          <a:p>
            <a:r>
              <a:rPr lang="en-US" sz="3100" dirty="0" smtClean="0"/>
              <a:t>Really Big Map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Possibility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 out, pan, then zoom back in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smoothly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25800" y="5103812"/>
            <a:ext cx="2895600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0" y="5105400"/>
            <a:ext cx="63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75400" y="5105400"/>
            <a:ext cx="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3187700" y="2842683"/>
            <a:ext cx="2882900" cy="2110317"/>
          </a:xfrm>
          <a:custGeom>
            <a:avLst/>
            <a:gdLst>
              <a:gd name="connsiteX0" fmla="*/ 0 w 2882900"/>
              <a:gd name="connsiteY0" fmla="*/ 2110317 h 2110317"/>
              <a:gd name="connsiteX1" fmla="*/ 1295400 w 2882900"/>
              <a:gd name="connsiteY1" fmla="*/ 2117 h 2110317"/>
              <a:gd name="connsiteX2" fmla="*/ 2882900 w 2882900"/>
              <a:gd name="connsiteY2" fmla="*/ 2097617 h 21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900" h="2110317">
                <a:moveTo>
                  <a:pt x="0" y="2110317"/>
                </a:moveTo>
                <a:cubicBezTo>
                  <a:pt x="407458" y="1057275"/>
                  <a:pt x="814917" y="4234"/>
                  <a:pt x="1295400" y="2117"/>
                </a:cubicBezTo>
                <a:cubicBezTo>
                  <a:pt x="1775883" y="0"/>
                  <a:pt x="2329391" y="1048808"/>
                  <a:pt x="2882900" y="2097617"/>
                </a:cubicBez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34597" y="5171971"/>
            <a:ext cx="306206" cy="1600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32500" y="5174297"/>
            <a:ext cx="306206" cy="1600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58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</a:t>
            </a:r>
            <a:r>
              <a:rPr lang="en-US" dirty="0" err="1" smtClean="0"/>
              <a:t>Wijk</a:t>
            </a:r>
            <a:r>
              <a:rPr lang="en-US" dirty="0" smtClean="0"/>
              <a:t> and </a:t>
            </a:r>
            <a:r>
              <a:rPr lang="en-US" dirty="0" err="1" smtClean="0"/>
              <a:t>Nuij</a:t>
            </a:r>
            <a:r>
              <a:rPr lang="en-US" dirty="0" smtClean="0"/>
              <a:t>, 2003</a:t>
            </a:r>
            <a:endParaRPr lang="en-US" dirty="0"/>
          </a:p>
        </p:txBody>
      </p:sp>
      <p:pic>
        <p:nvPicPr>
          <p:cNvPr id="6" name="Content Placeholder 5" descr="Screen Shot 2014-02-07 at 4.08.25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3113" r="-13113"/>
          <a:stretch>
            <a:fillRect/>
          </a:stretch>
        </p:blipFill>
        <p:spPr/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41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Manipulate the </a:t>
            </a:r>
            <a:r>
              <a:rPr lang="en-US" i="1" dirty="0" smtClean="0"/>
              <a:t>viewport</a:t>
            </a:r>
          </a:p>
          <a:p>
            <a:pPr algn="ctr">
              <a:buNone/>
            </a:pPr>
            <a:r>
              <a:rPr lang="en-US" dirty="0" smtClean="0"/>
              <a:t> onto the data space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63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ymbol" charset="2"/>
                <a:cs typeface="Symbol" charset="2"/>
              </a:rPr>
              <a:t>r</a:t>
            </a:r>
            <a:r>
              <a:rPr lang="en-US" dirty="0" smtClean="0"/>
              <a:t> Metric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0" y="5105400"/>
            <a:ext cx="63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75400" y="5105400"/>
            <a:ext cx="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pic>
        <p:nvPicPr>
          <p:cNvPr id="8" name="Content Placeholder 7" descr="Screen Shot 2014-02-07 at 4.08.42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7582" r="-17582"/>
          <a:stretch>
            <a:fillRect/>
          </a:stretch>
        </p:blipFill>
        <p:spPr/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70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in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automatic transitions for zoom behavior</a:t>
            </a:r>
          </a:p>
          <a:p>
            <a:pPr marL="0" indent="0" algn="ctr">
              <a:buNone/>
            </a:pPr>
            <a:r>
              <a:rPr lang="en-US" dirty="0" err="1"/>
              <a:t>t</a:t>
            </a:r>
            <a:r>
              <a:rPr lang="en-US" dirty="0" err="1" smtClean="0"/>
              <a:t>ransition.call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346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Pan/Zoom vs. Overview/Detail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do both?</a:t>
            </a:r>
          </a:p>
          <a:p>
            <a:r>
              <a:rPr lang="en-US" dirty="0" err="1" smtClean="0"/>
              <a:t>Pietriga</a:t>
            </a:r>
            <a:r>
              <a:rPr lang="en-US" dirty="0" smtClean="0"/>
              <a:t> et al. (2007)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32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Overview Plus Detail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09302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Plus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and detail shown simultaneously</a:t>
            </a:r>
          </a:p>
          <a:p>
            <a:r>
              <a:rPr lang="en-US" dirty="0" smtClean="0"/>
              <a:t>Two separate views</a:t>
            </a:r>
          </a:p>
          <a:p>
            <a:r>
              <a:rPr lang="en-US" dirty="0" smtClean="0"/>
              <a:t>No distortion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91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</a:t>
            </a:r>
            <a:endParaRPr lang="en-US" dirty="0"/>
          </a:p>
        </p:txBody>
      </p:sp>
      <p:pic>
        <p:nvPicPr>
          <p:cNvPr id="4" name="Content Placeholder 3" descr="Screen Shot 2014-02-03 at 8.55.50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5787" r="-3578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071777" y="5301660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}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9760038">
            <a:off x="3540699" y="3386904"/>
            <a:ext cx="1951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/>
              <a:t>Detail</a:t>
            </a:r>
            <a:endParaRPr lang="en-US" sz="45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78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has to shift attention</a:t>
            </a:r>
          </a:p>
          <a:p>
            <a:r>
              <a:rPr lang="en-US" dirty="0" smtClean="0"/>
              <a:t>Both views take up space</a:t>
            </a:r>
          </a:p>
          <a:p>
            <a:r>
              <a:rPr lang="en-US" dirty="0" smtClean="0"/>
              <a:t>You lose some context in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6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http://bl.ocks.org/mbostock/1667367</a:t>
            </a:r>
            <a:endParaRPr lang="en-US" sz="3200" dirty="0"/>
          </a:p>
        </p:txBody>
      </p:sp>
      <p:pic>
        <p:nvPicPr>
          <p:cNvPr id="5" name="Picture 4" descr="Screen Shot 2014-02-04 at 3.54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7638"/>
            <a:ext cx="8408946" cy="520303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865932" y="1323934"/>
            <a:ext cx="3531078" cy="533600"/>
          </a:xfrm>
          <a:custGeom>
            <a:avLst/>
            <a:gdLst>
              <a:gd name="connsiteX0" fmla="*/ 0 w 3531078"/>
              <a:gd name="connsiteY0" fmla="*/ 379140 h 533600"/>
              <a:gd name="connsiteX1" fmla="*/ 788960 w 3531078"/>
              <a:gd name="connsiteY1" fmla="*/ 388762 h 533600"/>
              <a:gd name="connsiteX2" fmla="*/ 962146 w 3531078"/>
              <a:gd name="connsiteY2" fmla="*/ 398384 h 533600"/>
              <a:gd name="connsiteX3" fmla="*/ 1029497 w 3531078"/>
              <a:gd name="connsiteY3" fmla="*/ 417628 h 533600"/>
              <a:gd name="connsiteX4" fmla="*/ 1279655 w 3531078"/>
              <a:gd name="connsiteY4" fmla="*/ 446493 h 533600"/>
              <a:gd name="connsiteX5" fmla="*/ 1337384 w 3531078"/>
              <a:gd name="connsiteY5" fmla="*/ 456115 h 533600"/>
              <a:gd name="connsiteX6" fmla="*/ 1423977 w 3531078"/>
              <a:gd name="connsiteY6" fmla="*/ 475359 h 533600"/>
              <a:gd name="connsiteX7" fmla="*/ 1520191 w 3531078"/>
              <a:gd name="connsiteY7" fmla="*/ 484981 h 533600"/>
              <a:gd name="connsiteX8" fmla="*/ 1828078 w 3531078"/>
              <a:gd name="connsiteY8" fmla="*/ 504225 h 533600"/>
              <a:gd name="connsiteX9" fmla="*/ 1905050 w 3531078"/>
              <a:gd name="connsiteY9" fmla="*/ 513846 h 533600"/>
              <a:gd name="connsiteX10" fmla="*/ 2039750 w 3531078"/>
              <a:gd name="connsiteY10" fmla="*/ 533090 h 533600"/>
              <a:gd name="connsiteX11" fmla="*/ 2761360 w 3531078"/>
              <a:gd name="connsiteY11" fmla="*/ 504225 h 533600"/>
              <a:gd name="connsiteX12" fmla="*/ 2809468 w 3531078"/>
              <a:gd name="connsiteY12" fmla="*/ 494603 h 533600"/>
              <a:gd name="connsiteX13" fmla="*/ 2838332 w 3531078"/>
              <a:gd name="connsiteY13" fmla="*/ 465737 h 533600"/>
              <a:gd name="connsiteX14" fmla="*/ 2886439 w 3531078"/>
              <a:gd name="connsiteY14" fmla="*/ 446493 h 533600"/>
              <a:gd name="connsiteX15" fmla="*/ 2924925 w 3531078"/>
              <a:gd name="connsiteY15" fmla="*/ 417628 h 533600"/>
              <a:gd name="connsiteX16" fmla="*/ 2973033 w 3531078"/>
              <a:gd name="connsiteY16" fmla="*/ 398384 h 533600"/>
              <a:gd name="connsiteX17" fmla="*/ 3030761 w 3531078"/>
              <a:gd name="connsiteY17" fmla="*/ 369518 h 533600"/>
              <a:gd name="connsiteX18" fmla="*/ 3059626 w 3531078"/>
              <a:gd name="connsiteY18" fmla="*/ 331031 h 533600"/>
              <a:gd name="connsiteX19" fmla="*/ 3069247 w 3531078"/>
              <a:gd name="connsiteY19" fmla="*/ 302165 h 533600"/>
              <a:gd name="connsiteX20" fmla="*/ 3107733 w 3531078"/>
              <a:gd name="connsiteY20" fmla="*/ 225190 h 533600"/>
              <a:gd name="connsiteX21" fmla="*/ 3107733 w 3531078"/>
              <a:gd name="connsiteY21" fmla="*/ 32752 h 533600"/>
              <a:gd name="connsiteX22" fmla="*/ 3078869 w 3531078"/>
              <a:gd name="connsiteY22" fmla="*/ 3886 h 533600"/>
              <a:gd name="connsiteX23" fmla="*/ 2982654 w 3531078"/>
              <a:gd name="connsiteY23" fmla="*/ 13508 h 533600"/>
              <a:gd name="connsiteX24" fmla="*/ 3001897 w 3531078"/>
              <a:gd name="connsiteY24" fmla="*/ 205946 h 533600"/>
              <a:gd name="connsiteX25" fmla="*/ 3059626 w 3531078"/>
              <a:gd name="connsiteY25" fmla="*/ 225190 h 533600"/>
              <a:gd name="connsiteX26" fmla="*/ 3357891 w 3531078"/>
              <a:gd name="connsiteY26" fmla="*/ 148215 h 533600"/>
              <a:gd name="connsiteX27" fmla="*/ 3396377 w 3531078"/>
              <a:gd name="connsiteY27" fmla="*/ 119349 h 533600"/>
              <a:gd name="connsiteX28" fmla="*/ 3531078 w 3531078"/>
              <a:gd name="connsiteY28" fmla="*/ 32752 h 5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31078" h="533600">
                <a:moveTo>
                  <a:pt x="0" y="379140"/>
                </a:moveTo>
                <a:lnTo>
                  <a:pt x="788960" y="388762"/>
                </a:lnTo>
                <a:cubicBezTo>
                  <a:pt x="846766" y="389918"/>
                  <a:pt x="904740" y="391495"/>
                  <a:pt x="962146" y="398384"/>
                </a:cubicBezTo>
                <a:cubicBezTo>
                  <a:pt x="985328" y="401166"/>
                  <a:pt x="1006412" y="414130"/>
                  <a:pt x="1029497" y="417628"/>
                </a:cubicBezTo>
                <a:cubicBezTo>
                  <a:pt x="1112489" y="430203"/>
                  <a:pt x="1196858" y="432693"/>
                  <a:pt x="1279655" y="446493"/>
                </a:cubicBezTo>
                <a:cubicBezTo>
                  <a:pt x="1298898" y="449700"/>
                  <a:pt x="1318254" y="452289"/>
                  <a:pt x="1337384" y="456115"/>
                </a:cubicBezTo>
                <a:cubicBezTo>
                  <a:pt x="1366378" y="461914"/>
                  <a:pt x="1394770" y="470747"/>
                  <a:pt x="1423977" y="475359"/>
                </a:cubicBezTo>
                <a:cubicBezTo>
                  <a:pt x="1455814" y="480386"/>
                  <a:pt x="1488157" y="481421"/>
                  <a:pt x="1520191" y="484981"/>
                </a:cubicBezTo>
                <a:cubicBezTo>
                  <a:pt x="1704288" y="505437"/>
                  <a:pt x="1479916" y="489717"/>
                  <a:pt x="1828078" y="504225"/>
                </a:cubicBezTo>
                <a:lnTo>
                  <a:pt x="1905050" y="513846"/>
                </a:lnTo>
                <a:cubicBezTo>
                  <a:pt x="1949990" y="519974"/>
                  <a:pt x="1994397" y="533600"/>
                  <a:pt x="2039750" y="533090"/>
                </a:cubicBezTo>
                <a:cubicBezTo>
                  <a:pt x="2280464" y="530385"/>
                  <a:pt x="2520823" y="513847"/>
                  <a:pt x="2761360" y="504225"/>
                </a:cubicBezTo>
                <a:cubicBezTo>
                  <a:pt x="2777396" y="501018"/>
                  <a:pt x="2794841" y="501917"/>
                  <a:pt x="2809468" y="494603"/>
                </a:cubicBezTo>
                <a:cubicBezTo>
                  <a:pt x="2821638" y="488517"/>
                  <a:pt x="2826793" y="472949"/>
                  <a:pt x="2838332" y="465737"/>
                </a:cubicBezTo>
                <a:cubicBezTo>
                  <a:pt x="2852978" y="456583"/>
                  <a:pt x="2871341" y="454881"/>
                  <a:pt x="2886439" y="446493"/>
                </a:cubicBezTo>
                <a:cubicBezTo>
                  <a:pt x="2900457" y="438705"/>
                  <a:pt x="2910907" y="425416"/>
                  <a:pt x="2924925" y="417628"/>
                </a:cubicBezTo>
                <a:cubicBezTo>
                  <a:pt x="2940023" y="409240"/>
                  <a:pt x="2956861" y="404449"/>
                  <a:pt x="2973033" y="398384"/>
                </a:cubicBezTo>
                <a:cubicBezTo>
                  <a:pt x="2998075" y="388993"/>
                  <a:pt x="3010324" y="389955"/>
                  <a:pt x="3030761" y="369518"/>
                </a:cubicBezTo>
                <a:cubicBezTo>
                  <a:pt x="3042100" y="358178"/>
                  <a:pt x="3050004" y="343860"/>
                  <a:pt x="3059626" y="331031"/>
                </a:cubicBezTo>
                <a:cubicBezTo>
                  <a:pt x="3062833" y="321409"/>
                  <a:pt x="3064711" y="311237"/>
                  <a:pt x="3069247" y="302165"/>
                </a:cubicBezTo>
                <a:cubicBezTo>
                  <a:pt x="3114691" y="211272"/>
                  <a:pt x="3086037" y="290282"/>
                  <a:pt x="3107733" y="225190"/>
                </a:cubicBezTo>
                <a:cubicBezTo>
                  <a:pt x="3118228" y="151726"/>
                  <a:pt x="3128390" y="115383"/>
                  <a:pt x="3107733" y="32752"/>
                </a:cubicBezTo>
                <a:cubicBezTo>
                  <a:pt x="3104433" y="19551"/>
                  <a:pt x="3088490" y="13508"/>
                  <a:pt x="3078869" y="3886"/>
                </a:cubicBezTo>
                <a:cubicBezTo>
                  <a:pt x="3046797" y="7093"/>
                  <a:pt x="3011919" y="0"/>
                  <a:pt x="2982654" y="13508"/>
                </a:cubicBezTo>
                <a:cubicBezTo>
                  <a:pt x="2909140" y="47439"/>
                  <a:pt x="2998205" y="200240"/>
                  <a:pt x="3001897" y="205946"/>
                </a:cubicBezTo>
                <a:cubicBezTo>
                  <a:pt x="3012916" y="222976"/>
                  <a:pt x="3040383" y="218775"/>
                  <a:pt x="3059626" y="225190"/>
                </a:cubicBezTo>
                <a:cubicBezTo>
                  <a:pt x="3247504" y="198349"/>
                  <a:pt x="3227004" y="223011"/>
                  <a:pt x="3357891" y="148215"/>
                </a:cubicBezTo>
                <a:cubicBezTo>
                  <a:pt x="3371814" y="140259"/>
                  <a:pt x="3383034" y="128245"/>
                  <a:pt x="3396377" y="119349"/>
                </a:cubicBezTo>
                <a:cubicBezTo>
                  <a:pt x="3440790" y="89739"/>
                  <a:pt x="3531078" y="32752"/>
                  <a:pt x="3531078" y="3275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66248" y="1227714"/>
            <a:ext cx="19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Overview + Detail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4814" y="1845583"/>
            <a:ext cx="353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^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01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Focus Plus Context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08 at 12.01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252186" y="2362200"/>
            <a:ext cx="5434614" cy="4056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Plus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Shows overview and detail</a:t>
            </a:r>
          </a:p>
          <a:p>
            <a:r>
              <a:rPr lang="en-US" dirty="0" smtClean="0"/>
              <a:t>No separate </a:t>
            </a:r>
            <a:br>
              <a:rPr lang="en-US" dirty="0" smtClean="0"/>
            </a:br>
            <a:r>
              <a:rPr lang="en-US" dirty="0" smtClean="0"/>
              <a:t>view</a:t>
            </a:r>
          </a:p>
          <a:p>
            <a:r>
              <a:rPr lang="en-US" dirty="0" smtClean="0"/>
              <a:t>Often uses </a:t>
            </a:r>
            <a:br>
              <a:rPr lang="en-US" dirty="0" smtClean="0"/>
            </a:br>
            <a:r>
              <a:rPr lang="en-US" dirty="0" smtClean="0"/>
              <a:t>distortion to </a:t>
            </a:r>
            <a:br>
              <a:rPr lang="en-US" dirty="0" smtClean="0"/>
            </a:br>
            <a:r>
              <a:rPr lang="en-US" dirty="0" smtClean="0"/>
              <a:t>show context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24600"/>
            <a:ext cx="280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www.olivierbau.com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0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Zooming and </a:t>
            </a:r>
            <a:r>
              <a:rPr lang="en-US" dirty="0" smtClean="0"/>
              <a:t>panning</a:t>
            </a:r>
          </a:p>
          <a:p>
            <a:r>
              <a:rPr lang="en-US" dirty="0" smtClean="0"/>
              <a:t>Overview plus detail</a:t>
            </a:r>
          </a:p>
          <a:p>
            <a:r>
              <a:rPr lang="en-US" dirty="0" smtClean="0"/>
              <a:t>Focus plus context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Techniques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8118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TableLens</a:t>
            </a:r>
            <a:endParaRPr lang="en-US" dirty="0"/>
          </a:p>
        </p:txBody>
      </p:sp>
      <p:pic>
        <p:nvPicPr>
          <p:cNvPr id="6" name="Content Placeholder 5" descr="Screen Shot 2014-02-04 at 5.00.51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8634" r="-863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461878" y="6126163"/>
            <a:ext cx="322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Ramana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 and Stuart Card, PARC, 1994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24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Hyperbolic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96" y="1522910"/>
            <a:ext cx="5153212" cy="5335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3709" y="1600200"/>
            <a:ext cx="1883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Lamping, </a:t>
            </a:r>
            <a:r>
              <a:rPr lang="en-US" dirty="0" err="1" smtClean="0"/>
              <a:t>Ramana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, and Peter </a:t>
            </a:r>
            <a:r>
              <a:rPr lang="en-US" dirty="0" err="1" smtClean="0"/>
              <a:t>Pirolli</a:t>
            </a:r>
            <a:r>
              <a:rPr lang="en-US" dirty="0" smtClean="0"/>
              <a:t>, PARC, 1995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25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Infovis</a:t>
            </a:r>
            <a:r>
              <a:rPr lang="en-US" dirty="0" smtClean="0"/>
              <a:t> Toolkit </a:t>
            </a:r>
            <a:r>
              <a:rPr lang="en-US" dirty="0" err="1" smtClean="0"/>
              <a:t>Hypertree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7926" y="6126163"/>
            <a:ext cx="7728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http://philogb.github.io/jit/static/v20/Jit/Examples/Hypertree/example1.html</a:t>
            </a:r>
          </a:p>
          <a:p>
            <a:endParaRPr lang="en-US" dirty="0"/>
          </a:p>
        </p:txBody>
      </p:sp>
      <p:pic>
        <p:nvPicPr>
          <p:cNvPr id="7" name="Content Placeholder 6" descr="Screen Shot 2014-02-03 at 10.18.16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4676" r="-4676"/>
          <a:stretch>
            <a:fillRect/>
          </a:stretch>
        </p:blipFill>
        <p:spPr/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32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Distorted data can be hard to interpret</a:t>
            </a:r>
          </a:p>
          <a:p>
            <a:r>
              <a:rPr lang="en-US" dirty="0" smtClean="0"/>
              <a:t>Distorted labels can be hard to 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31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Conformal Magnifier</a:t>
            </a:r>
            <a:endParaRPr lang="en-US" dirty="0"/>
          </a:p>
        </p:txBody>
      </p:sp>
      <p:pic>
        <p:nvPicPr>
          <p:cNvPr id="4" name="Picture 3" descr="Screen Shot 2017-01-08 at 12.18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438400" y="1447800"/>
            <a:ext cx="3968371" cy="5075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5600" y="6248400"/>
            <a:ext cx="20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[Zhao et al., 2012]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75181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Zoom</a:t>
            </a:r>
            <a:endParaRPr lang="en-US" dirty="0"/>
          </a:p>
        </p:txBody>
      </p:sp>
      <p:pic>
        <p:nvPicPr>
          <p:cNvPr id="6" name="Picture 5" descr="Screen Shot 2017-01-22 at 10.30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33400" y="1295400"/>
            <a:ext cx="3633427" cy="2401905"/>
          </a:xfrm>
          <a:prstGeom prst="rect">
            <a:avLst/>
          </a:prstGeom>
        </p:spPr>
      </p:pic>
      <p:pic>
        <p:nvPicPr>
          <p:cNvPr id="8" name="Picture 7" descr="Screen Shot 2017-01-22 at 10.30.4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895600" y="3657600"/>
            <a:ext cx="3511148" cy="2314563"/>
          </a:xfrm>
          <a:prstGeom prst="rect">
            <a:avLst/>
          </a:prstGeom>
        </p:spPr>
      </p:pic>
      <p:pic>
        <p:nvPicPr>
          <p:cNvPr id="9" name="Picture 8" descr="Screen Shot 2017-01-22 at 10.30.3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105400" y="1371600"/>
            <a:ext cx="3511149" cy="2349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" y="6210181"/>
            <a:ext cx="9143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Diagram Source: </a:t>
            </a:r>
            <a:r>
              <a:rPr lang="en-US" sz="1400" dirty="0" err="1"/>
              <a:t>Javed</a:t>
            </a:r>
            <a:r>
              <a:rPr lang="en-US" sz="1400" dirty="0"/>
              <a:t>, W., &amp; </a:t>
            </a:r>
            <a:r>
              <a:rPr lang="en-US" sz="1400" dirty="0" err="1"/>
              <a:t>Elmqvist</a:t>
            </a:r>
            <a:r>
              <a:rPr lang="en-US" sz="1400" dirty="0"/>
              <a:t>, N. (2010, March). Stack zooming for multi-focus interaction in time-series data visualization. In </a:t>
            </a:r>
            <a:r>
              <a:rPr lang="en-US" sz="1400" i="1" dirty="0"/>
              <a:t>Visualization Symposium (</a:t>
            </a:r>
            <a:r>
              <a:rPr lang="en-US" sz="1400" i="1" dirty="0" err="1"/>
              <a:t>PacificVis</a:t>
            </a:r>
            <a:r>
              <a:rPr lang="en-US" sz="1400" i="1" dirty="0"/>
              <a:t>), 2010 IEEE Pacific</a:t>
            </a:r>
            <a:r>
              <a:rPr lang="en-US" sz="1400" dirty="0"/>
              <a:t> (pp. 33-40). IEEE.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2485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Zoom</a:t>
            </a:r>
            <a:endParaRPr lang="en-US" dirty="0"/>
          </a:p>
        </p:txBody>
      </p:sp>
      <p:pic>
        <p:nvPicPr>
          <p:cNvPr id="4" name="Picture 3" descr="Screen Shot 2017-01-22 at 10.31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392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6210181"/>
            <a:ext cx="9143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Diagram Source: </a:t>
            </a:r>
            <a:r>
              <a:rPr lang="en-US" sz="1400" dirty="0" err="1"/>
              <a:t>Javed</a:t>
            </a:r>
            <a:r>
              <a:rPr lang="en-US" sz="1400" dirty="0"/>
              <a:t>, W., &amp; </a:t>
            </a:r>
            <a:r>
              <a:rPr lang="en-US" sz="1400" dirty="0" err="1"/>
              <a:t>Elmqvist</a:t>
            </a:r>
            <a:r>
              <a:rPr lang="en-US" sz="1400" dirty="0"/>
              <a:t>, N. (2010, March). Stack zooming for multi-focus interaction in time-series data visualization. In </a:t>
            </a:r>
            <a:r>
              <a:rPr lang="en-US" sz="1400" i="1" dirty="0"/>
              <a:t>Visualization Symposium (</a:t>
            </a:r>
            <a:r>
              <a:rPr lang="en-US" sz="1400" i="1" dirty="0" err="1"/>
              <a:t>PacificVis</a:t>
            </a:r>
            <a:r>
              <a:rPr lang="en-US" sz="1400" i="1" dirty="0"/>
              <a:t>), 2010 IEEE Pacific</a:t>
            </a:r>
            <a:r>
              <a:rPr lang="en-US" sz="1400" dirty="0"/>
              <a:t> (pp. 33-40). IEEE.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62902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Zooming and Panning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677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Zooming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(geometric) – see more detail</a:t>
            </a:r>
          </a:p>
          <a:p>
            <a:r>
              <a:rPr lang="en-US" dirty="0" smtClean="0"/>
              <a:t>Semantic – see different representations</a:t>
            </a:r>
          </a:p>
          <a:p>
            <a:r>
              <a:rPr lang="en-US" dirty="0" smtClean="0"/>
              <a:t>Intelligent, Fisheye – focus plus context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83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vs. Semantic Zooming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3806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Standard</a:t>
            </a:r>
          </a:p>
          <a:p>
            <a:endParaRPr lang="en-US" dirty="0" smtClean="0"/>
          </a:p>
          <a:p>
            <a:r>
              <a:rPr lang="en-US" dirty="0" smtClean="0"/>
              <a:t>View depends on physical properties of object</a:t>
            </a:r>
          </a:p>
          <a:p>
            <a:endParaRPr lang="en-US" dirty="0" smtClean="0"/>
          </a:p>
          <a:p>
            <a:r>
              <a:rPr lang="en-US" dirty="0" smtClean="0"/>
              <a:t>Zoom out: see smaller version</a:t>
            </a:r>
          </a:p>
          <a:p>
            <a:r>
              <a:rPr lang="en-US" dirty="0" smtClean="0"/>
              <a:t>Zoom in: see larger version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9784" y="1417638"/>
            <a:ext cx="3927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Semantic</a:t>
            </a:r>
          </a:p>
          <a:p>
            <a:endParaRPr lang="en-US" dirty="0" smtClean="0"/>
          </a:p>
          <a:p>
            <a:r>
              <a:rPr lang="en-US" dirty="0" smtClean="0"/>
              <a:t>View depends on semantic meaning of object at that scale</a:t>
            </a:r>
          </a:p>
          <a:p>
            <a:endParaRPr lang="en-US" dirty="0" smtClean="0"/>
          </a:p>
          <a:p>
            <a:r>
              <a:rPr lang="en-US" dirty="0" smtClean="0"/>
              <a:t>Zoom out or in: see different representation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78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Zooming in Maps</a:t>
            </a:r>
            <a:endParaRPr lang="en-US" dirty="0"/>
          </a:p>
        </p:txBody>
      </p:sp>
      <p:pic>
        <p:nvPicPr>
          <p:cNvPr id="4" name="Picture 3" descr="Screen Shot 2014-02-07 at 11.05.51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2447"/>
            <a:ext cx="9144000" cy="579437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68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Zooming in Maps</a:t>
            </a:r>
            <a:endParaRPr lang="en-US" dirty="0"/>
          </a:p>
        </p:txBody>
      </p:sp>
      <p:pic>
        <p:nvPicPr>
          <p:cNvPr id="6" name="Picture 5" descr="Screen Shot 2014-02-07 at 11.14.0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4124"/>
            <a:ext cx="9144000" cy="579437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315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Zoom in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Zoomed out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73" y="2504147"/>
            <a:ext cx="5207000" cy="29337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00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1254</Words>
  <Application>Microsoft Macintosh PowerPoint</Application>
  <PresentationFormat>On-screen Show (4:3)</PresentationFormat>
  <Paragraphs>235</Paragraphs>
  <Slides>37</Slides>
  <Notes>30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Custom Design</vt:lpstr>
      <vt:lpstr>Navigation</vt:lpstr>
      <vt:lpstr>Navigate</vt:lpstr>
      <vt:lpstr>Three Techniques</vt:lpstr>
      <vt:lpstr>Slide 4</vt:lpstr>
      <vt:lpstr>Types of Zooming</vt:lpstr>
      <vt:lpstr>Standard vs. Semantic Zooming</vt:lpstr>
      <vt:lpstr>Semantic Zooming in Maps</vt:lpstr>
      <vt:lpstr>Semantic Zooming in Maps</vt:lpstr>
      <vt:lpstr>Semantic Zoom in Windows</vt:lpstr>
      <vt:lpstr>Semantic Zoom in Windows</vt:lpstr>
      <vt:lpstr>Zooming and Panning Together</vt:lpstr>
      <vt:lpstr>Space-Scale Diagrams</vt:lpstr>
      <vt:lpstr>Space-Scale Diagrams</vt:lpstr>
      <vt:lpstr>Space-Scale Diagrams</vt:lpstr>
      <vt:lpstr>Zooming and Panning Together</vt:lpstr>
      <vt:lpstr>One Possibility</vt:lpstr>
      <vt:lpstr>Another Possibility</vt:lpstr>
      <vt:lpstr>Better Possibility</vt:lpstr>
      <vt:lpstr>van Wijk and Nuij, 2003</vt:lpstr>
      <vt:lpstr>r Metric</vt:lpstr>
      <vt:lpstr>Zoom in D3</vt:lpstr>
      <vt:lpstr>Pan/Zoom vs. Overview/Detail</vt:lpstr>
      <vt:lpstr>Slide 23</vt:lpstr>
      <vt:lpstr>Overview Plus Detail</vt:lpstr>
      <vt:lpstr>Google Maps</vt:lpstr>
      <vt:lpstr>Drawbacks</vt:lpstr>
      <vt:lpstr>http://bl.ocks.org/mbostock/1667367</vt:lpstr>
      <vt:lpstr>Slide 28</vt:lpstr>
      <vt:lpstr>Focus Plus Context</vt:lpstr>
      <vt:lpstr>TableLens</vt:lpstr>
      <vt:lpstr>Hyperbolic Tree</vt:lpstr>
      <vt:lpstr>Javascript Infovis Toolkit Hypertree</vt:lpstr>
      <vt:lpstr>Drawbacks</vt:lpstr>
      <vt:lpstr>Conformal Magnifier</vt:lpstr>
      <vt:lpstr>Stacked Zoom</vt:lpstr>
      <vt:lpstr>Stacked Zoom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Annette Greiner</cp:lastModifiedBy>
  <cp:revision>121</cp:revision>
  <dcterms:created xsi:type="dcterms:W3CDTF">2017-01-30T03:13:43Z</dcterms:created>
  <dcterms:modified xsi:type="dcterms:W3CDTF">2017-01-30T03:15:51Z</dcterms:modified>
</cp:coreProperties>
</file>