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handoutMasterIdLst>
    <p:handoutMasterId r:id="rId15"/>
  </p:handoutMasterIdLst>
  <p:sldIdLst>
    <p:sldId id="333" r:id="rId3"/>
    <p:sldId id="353" r:id="rId4"/>
    <p:sldId id="354" r:id="rId5"/>
    <p:sldId id="355" r:id="rId6"/>
    <p:sldId id="358" r:id="rId7"/>
    <p:sldId id="359" r:id="rId8"/>
    <p:sldId id="361" r:id="rId9"/>
    <p:sldId id="360" r:id="rId10"/>
    <p:sldId id="364" r:id="rId11"/>
    <p:sldId id="363" r:id="rId12"/>
    <p:sldId id="3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0" autoAdjust="0"/>
    <p:restoredTop sz="86378" autoAdjust="0"/>
  </p:normalViewPr>
  <p:slideViewPr>
    <p:cSldViewPr>
      <p:cViewPr>
        <p:scale>
          <a:sx n="50" d="100"/>
          <a:sy n="50" d="100"/>
        </p:scale>
        <p:origin x="-1368" y="-72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24624F-BF29-2F47-9354-F7A1316DE107}" type="datetimeFigureOut">
              <a:rPr lang="en-US" smtClean="0"/>
              <a:t>1/8/17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9DA070-A2A8-C64F-BE84-65E10949A0AD}" type="slidenum">
              <a:rPr lang="en-US" smtClean="0"/>
              <a:t>‹#›</a:t>
            </a:fld>
            <a:endParaRPr lang="en-US"/>
          </a:p>
        </p:txBody>
      </p:sp>
    </p:spTree>
    <p:extLst>
      <p:ext uri="{BB962C8B-B14F-4D97-AF65-F5344CB8AC3E}">
        <p14:creationId xmlns:p14="http://schemas.microsoft.com/office/powerpoint/2010/main" val="1013605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s.umd.edu/localphp/hcil/tech-reports-search.php?number=93-21" TargetMode="External"/><Relationship Id="rId4" Type="http://schemas.openxmlformats.org/officeDocument/2006/relationships/hyperlink" Target="http://www.cs.umd.edu/localphp/hcil/tech-reports-search.php?number=94-16"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a:t>
            </a:r>
            <a:r>
              <a:rPr lang="en-US" baseline="0" dirty="0" smtClean="0"/>
              <a:t> programming, have to know the syntax; produces exact matches and might produce too few or too many hits, often returned as table, but can be applied to visual language too!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266259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www.cs.umd.edu</a:t>
            </a:r>
            <a:r>
              <a:rPr lang="en-US" dirty="0" smtClean="0"/>
              <a:t>/</a:t>
            </a:r>
            <a:r>
              <a:rPr lang="en-US" dirty="0" err="1" smtClean="0"/>
              <a:t>hcil</a:t>
            </a:r>
            <a:r>
              <a:rPr lang="en-US" dirty="0" smtClean="0"/>
              <a:t>/</a:t>
            </a:r>
            <a:r>
              <a:rPr lang="en-US" dirty="0" err="1" smtClean="0"/>
              <a:t>spotfire</a:t>
            </a:r>
            <a:r>
              <a:rPr lang="en-US" dirty="0" smtClean="0"/>
              <a:t>/ </a:t>
            </a:r>
          </a:p>
          <a:p>
            <a:r>
              <a:rPr lang="en-US" dirty="0" smtClean="0"/>
              <a:t>In the</a:t>
            </a:r>
            <a:r>
              <a:rPr lang="en-US" baseline="0" dirty="0" smtClean="0"/>
              <a:t> early 1990’s (1992?)</a:t>
            </a:r>
            <a:r>
              <a:rPr lang="en-US" dirty="0" smtClean="0"/>
              <a:t> </a:t>
            </a:r>
            <a:r>
              <a:rPr lang="en-US" dirty="0" err="1" smtClean="0"/>
              <a:t>Vinit</a:t>
            </a:r>
            <a:r>
              <a:rPr lang="en-US" dirty="0" smtClean="0"/>
              <a:t> Jain worked with Catherine </a:t>
            </a:r>
            <a:r>
              <a:rPr lang="en-US" dirty="0" err="1" smtClean="0"/>
              <a:t>Plaisant</a:t>
            </a:r>
            <a:r>
              <a:rPr lang="en-US" dirty="0" smtClean="0"/>
              <a:t> to build the first dynamic queries on </a:t>
            </a:r>
            <a:r>
              <a:rPr lang="en-US" dirty="0" err="1" smtClean="0"/>
              <a:t>Choropleth</a:t>
            </a:r>
            <a:r>
              <a:rPr lang="en-US" dirty="0" smtClean="0"/>
              <a:t> maps for the National Center for Health Statistics, using data from the Cancer Atlas. animate the map over 20 years of cancer rate data and filter the map by various demographic parameters such as income or college education </a:t>
            </a:r>
            <a:r>
              <a:rPr lang="en-US" dirty="0" smtClean="0">
                <a:hlinkClick r:id="rId3"/>
              </a:rPr>
              <a:t>HCIL TR 93-21</a:t>
            </a:r>
            <a:r>
              <a:rPr lang="en-US" dirty="0" smtClean="0"/>
              <a:t>, and </a:t>
            </a:r>
            <a:r>
              <a:rPr lang="en-US" dirty="0" smtClean="0">
                <a:hlinkClick r:id="rId4"/>
              </a:rPr>
              <a:t>HCIL TR 94-16</a:t>
            </a:r>
            <a:r>
              <a:rPr lang="en-US" dirty="0" smtClean="0"/>
              <a: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134343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174487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a:t>
            </a:r>
            <a:r>
              <a:rPr lang="en-US" baseline="0" dirty="0" smtClean="0"/>
              <a:t> add information but also how to make sharing easy. provided a shareable </a:t>
            </a:r>
            <a:r>
              <a:rPr lang="en-US" baseline="0" dirty="0" err="1" smtClean="0"/>
              <a:t>url</a:t>
            </a:r>
            <a:r>
              <a:rPr lang="en-US" baseline="0" dirty="0" smtClean="0"/>
              <a:t> link?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2130683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be domain or culturally specific. User expectations change – don’t assume!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167813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www.webdesignerdepot.com</a:t>
            </a:r>
            <a:r>
              <a:rPr lang="en-US" dirty="0" smtClean="0"/>
              <a:t>/2014/06/how-to-solve-the-hamburger-icon-problem/</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a:p>
        </p:txBody>
      </p:sp>
    </p:spTree>
    <p:extLst>
      <p:ext uri="{BB962C8B-B14F-4D97-AF65-F5344CB8AC3E}">
        <p14:creationId xmlns:p14="http://schemas.microsoft.com/office/powerpoint/2010/main" val="1875835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reality and augmented reality. Is </a:t>
            </a:r>
            <a:r>
              <a:rPr lang="en-US" dirty="0" smtClean="0"/>
              <a:t>it actually helping perceptually?</a:t>
            </a:r>
            <a:r>
              <a:rPr lang="en-US" baseline="0" dirty="0" smtClean="0"/>
              <a:t> Protein Data Bank Browser Software </a:t>
            </a:r>
          </a:p>
          <a:p>
            <a:r>
              <a:rPr lang="en-US" dirty="0" smtClean="0"/>
              <a:t>https://</a:t>
            </a:r>
            <a:r>
              <a:rPr lang="en-US" dirty="0" err="1" smtClean="0"/>
              <a:t>www.nsf.gov</a:t>
            </a:r>
            <a:r>
              <a:rPr lang="en-US" dirty="0" smtClean="0"/>
              <a:t>/news/</a:t>
            </a:r>
            <a:r>
              <a:rPr lang="en-US" dirty="0" err="1" smtClean="0"/>
              <a:t>mmg</a:t>
            </a:r>
            <a:r>
              <a:rPr lang="en-US" dirty="0" smtClean="0"/>
              <a:t>/</a:t>
            </a:r>
            <a:r>
              <a:rPr lang="en-US" dirty="0" err="1" smtClean="0"/>
              <a:t>mmg_disp.jsp?med_id</a:t>
            </a:r>
            <a:r>
              <a:rPr lang="en-US" dirty="0" smtClean="0"/>
              <a:t>=62893&amp;</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a:p>
        </p:txBody>
      </p:sp>
    </p:spTree>
    <p:extLst>
      <p:ext uri="{BB962C8B-B14F-4D97-AF65-F5344CB8AC3E}">
        <p14:creationId xmlns:p14="http://schemas.microsoft.com/office/powerpoint/2010/main" val="302544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onlinehelp.tableau.com/current/pro/desktop/"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bl.ocks.org/d3noob/9576689"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blog.dominodatalab.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Evolving </a:t>
            </a:r>
            <a:r>
              <a:rPr lang="en-US" dirty="0" smtClean="0"/>
              <a:t>Interactions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503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descr="Screen Shot 2017-01-08 at 4.02.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1" y="304800"/>
            <a:ext cx="11407587" cy="6477000"/>
          </a:xfrm>
          <a:prstGeom prst="rect">
            <a:avLst/>
          </a:prstGeom>
        </p:spPr>
      </p:pic>
      <p:sp>
        <p:nvSpPr>
          <p:cNvPr id="6" name="TextBox 5"/>
          <p:cNvSpPr txBox="1"/>
          <p:nvPr/>
        </p:nvSpPr>
        <p:spPr>
          <a:xfrm>
            <a:off x="5267092" y="6324600"/>
            <a:ext cx="3876908" cy="307777"/>
          </a:xfrm>
          <a:prstGeom prst="rect">
            <a:avLst/>
          </a:prstGeom>
          <a:noFill/>
        </p:spPr>
        <p:txBody>
          <a:bodyPr wrap="none" rtlCol="0">
            <a:spAutoFit/>
          </a:bodyPr>
          <a:lstStyle/>
          <a:p>
            <a:r>
              <a:rPr lang="en-US" sz="1400" dirty="0" smtClean="0">
                <a:solidFill>
                  <a:schemeClr val="bg1"/>
                </a:solidFill>
              </a:rPr>
              <a:t>Image from http</a:t>
            </a:r>
            <a:r>
              <a:rPr lang="en-US" sz="1400" dirty="0">
                <a:solidFill>
                  <a:schemeClr val="bg1"/>
                </a:solidFill>
              </a:rPr>
              <a:t>://</a:t>
            </a:r>
            <a:r>
              <a:rPr lang="en-US" sz="1400" dirty="0" err="1" smtClean="0">
                <a:solidFill>
                  <a:schemeClr val="bg1"/>
                </a:solidFill>
              </a:rPr>
              <a:t>www.webdesignerdepot.com</a:t>
            </a:r>
            <a:endParaRPr lang="en-US" sz="1400" dirty="0" smtClean="0">
              <a:solidFill>
                <a:schemeClr val="bg1"/>
              </a:solidFill>
            </a:endParaRPr>
          </a:p>
        </p:txBody>
      </p:sp>
    </p:spTree>
    <p:extLst>
      <p:ext uri="{BB962C8B-B14F-4D97-AF65-F5344CB8AC3E}">
        <p14:creationId xmlns:p14="http://schemas.microsoft.com/office/powerpoint/2010/main" val="274280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08 at 3.43.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81000"/>
            <a:ext cx="9372600" cy="6977590"/>
          </a:xfrm>
          <a:prstGeom prst="rect">
            <a:avLst/>
          </a:prstGeom>
        </p:spPr>
      </p:pic>
      <p:sp>
        <p:nvSpPr>
          <p:cNvPr id="5" name="TextBox 4"/>
          <p:cNvSpPr txBox="1"/>
          <p:nvPr/>
        </p:nvSpPr>
        <p:spPr>
          <a:xfrm>
            <a:off x="39246" y="6211669"/>
            <a:ext cx="4608954" cy="646331"/>
          </a:xfrm>
          <a:prstGeom prst="rect">
            <a:avLst/>
          </a:prstGeom>
          <a:noFill/>
        </p:spPr>
        <p:txBody>
          <a:bodyPr wrap="none" rtlCol="0">
            <a:spAutoFit/>
          </a:bodyPr>
          <a:lstStyle/>
          <a:p>
            <a:r>
              <a:rPr lang="en-US" dirty="0" smtClean="0">
                <a:solidFill>
                  <a:srgbClr val="FFFFFF"/>
                </a:solidFill>
              </a:rPr>
              <a:t>Image from https</a:t>
            </a:r>
            <a:r>
              <a:rPr lang="en-US" dirty="0">
                <a:solidFill>
                  <a:srgbClr val="FFFFFF"/>
                </a:solidFill>
              </a:rPr>
              <a:t>://www.nsf.gov</a:t>
            </a:r>
            <a:r>
              <a:rPr lang="en-US" dirty="0" smtClean="0">
                <a:solidFill>
                  <a:srgbClr val="FFFFFF"/>
                </a:solidFill>
              </a:rPr>
              <a:t>/</a:t>
            </a:r>
          </a:p>
          <a:p>
            <a:r>
              <a:rPr lang="en-US" dirty="0" smtClean="0">
                <a:solidFill>
                  <a:srgbClr val="FFFFFF"/>
                </a:solidFill>
              </a:rPr>
              <a:t>news</a:t>
            </a:r>
            <a:r>
              <a:rPr lang="en-US" dirty="0">
                <a:solidFill>
                  <a:srgbClr val="FFFFFF"/>
                </a:solidFill>
              </a:rPr>
              <a:t>/</a:t>
            </a:r>
            <a:r>
              <a:rPr lang="en-US" dirty="0" err="1">
                <a:solidFill>
                  <a:srgbClr val="FFFFFF"/>
                </a:solidFill>
              </a:rPr>
              <a:t>mmg</a:t>
            </a:r>
            <a:r>
              <a:rPr lang="en-US" dirty="0">
                <a:solidFill>
                  <a:srgbClr val="FFFFFF"/>
                </a:solidFill>
              </a:rPr>
              <a:t>/</a:t>
            </a:r>
            <a:r>
              <a:rPr lang="en-US" dirty="0" err="1">
                <a:solidFill>
                  <a:srgbClr val="FFFFFF"/>
                </a:solidFill>
              </a:rPr>
              <a:t>mmg_disp.jsp?med_id</a:t>
            </a:r>
            <a:r>
              <a:rPr lang="en-US" dirty="0">
                <a:solidFill>
                  <a:srgbClr val="FFFFFF"/>
                </a:solidFill>
              </a:rPr>
              <a:t>=62893&amp;</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1865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Query</a:t>
            </a:r>
            <a:endParaRPr lang="en-US" dirty="0"/>
          </a:p>
        </p:txBody>
      </p:sp>
      <p:sp>
        <p:nvSpPr>
          <p:cNvPr id="3" name="Content Placeholder 2"/>
          <p:cNvSpPr>
            <a:spLocks noGrp="1"/>
          </p:cNvSpPr>
          <p:nvPr>
            <p:ph idx="1"/>
          </p:nvPr>
        </p:nvSpPr>
        <p:spPr/>
        <p:txBody>
          <a:bodyPr/>
          <a:lstStyle/>
          <a:p>
            <a:pPr marL="0" indent="0">
              <a:buNone/>
            </a:pPr>
            <a:r>
              <a:rPr lang="en-US" dirty="0" smtClean="0"/>
              <a:t>Text-based dynamic query:</a:t>
            </a:r>
          </a:p>
          <a:p>
            <a:r>
              <a:rPr lang="en-US" dirty="0" smtClean="0"/>
              <a:t>programmatic </a:t>
            </a:r>
          </a:p>
          <a:p>
            <a:r>
              <a:rPr lang="en-US" dirty="0" smtClean="0"/>
              <a:t>not as flexible with matches</a:t>
            </a:r>
            <a:endParaRPr lang="en-US" dirty="0"/>
          </a:p>
        </p:txBody>
      </p:sp>
      <p:sp>
        <p:nvSpPr>
          <p:cNvPr id="6" name="TextBox 5"/>
          <p:cNvSpPr txBox="1"/>
          <p:nvPr/>
        </p:nvSpPr>
        <p:spPr>
          <a:xfrm>
            <a:off x="809259" y="6400800"/>
            <a:ext cx="8447983" cy="307777"/>
          </a:xfrm>
          <a:prstGeom prst="rect">
            <a:avLst/>
          </a:prstGeom>
          <a:noFill/>
        </p:spPr>
        <p:txBody>
          <a:bodyPr wrap="none" rtlCol="0">
            <a:spAutoFit/>
          </a:bodyPr>
          <a:lstStyle/>
          <a:p>
            <a:r>
              <a:rPr lang="en-US" sz="1400" dirty="0" smtClean="0">
                <a:hlinkClick r:id="rId3"/>
              </a:rPr>
              <a:t>https</a:t>
            </a:r>
            <a:r>
              <a:rPr lang="en-US" sz="1400" dirty="0">
                <a:hlinkClick r:id="rId3"/>
              </a:rPr>
              <a:t>://onlinehelp.tableau.com/current/pro/desktop</a:t>
            </a:r>
            <a:r>
              <a:rPr lang="en-US" sz="1400" dirty="0" smtClean="0">
                <a:hlinkClick r:id="rId3"/>
              </a:rPr>
              <a:t>/</a:t>
            </a:r>
            <a:r>
              <a:rPr lang="en-US" sz="1400" dirty="0" smtClean="0"/>
              <a:t>en</a:t>
            </a:r>
            <a:r>
              <a:rPr lang="en-US" sz="1400" dirty="0"/>
              <a:t>-us/calculations_calculatedfields_ex1create.html</a:t>
            </a:r>
          </a:p>
        </p:txBody>
      </p:sp>
      <p:pic>
        <p:nvPicPr>
          <p:cNvPr id="7" name="Picture 6" descr="Screen Shot 2017-01-08 at 3.54.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300" y="3505200"/>
            <a:ext cx="5524500" cy="2806700"/>
          </a:xfrm>
          <a:prstGeom prst="rect">
            <a:avLst/>
          </a:prstGeom>
        </p:spPr>
      </p:pic>
    </p:spTree>
    <p:extLst>
      <p:ext uri="{BB962C8B-B14F-4D97-AF65-F5344CB8AC3E}">
        <p14:creationId xmlns:p14="http://schemas.microsoft.com/office/powerpoint/2010/main" val="103358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02 at 10.26.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12557"/>
          </a:xfrm>
          <a:prstGeom prst="rect">
            <a:avLst/>
          </a:prstGeom>
        </p:spPr>
      </p:pic>
      <p:sp>
        <p:nvSpPr>
          <p:cNvPr id="5" name="TextBox 4"/>
          <p:cNvSpPr txBox="1"/>
          <p:nvPr/>
        </p:nvSpPr>
        <p:spPr>
          <a:xfrm>
            <a:off x="2980659" y="6336268"/>
            <a:ext cx="2353341" cy="369332"/>
          </a:xfrm>
          <a:prstGeom prst="rect">
            <a:avLst/>
          </a:prstGeom>
          <a:noFill/>
        </p:spPr>
        <p:txBody>
          <a:bodyPr wrap="none" rtlCol="0">
            <a:spAutoFit/>
          </a:bodyPr>
          <a:lstStyle/>
          <a:p>
            <a:r>
              <a:rPr lang="en-US" dirty="0" smtClean="0">
                <a:solidFill>
                  <a:schemeClr val="bg1"/>
                </a:solidFill>
              </a:rPr>
              <a:t>Jain &amp; </a:t>
            </a:r>
            <a:r>
              <a:rPr lang="en-US" dirty="0" err="1" smtClean="0">
                <a:solidFill>
                  <a:schemeClr val="bg1"/>
                </a:solidFill>
              </a:rPr>
              <a:t>Plaisant</a:t>
            </a:r>
            <a:r>
              <a:rPr lang="en-US" dirty="0" smtClean="0">
                <a:solidFill>
                  <a:schemeClr val="bg1"/>
                </a:solidFill>
              </a:rPr>
              <a:t>, 1992</a:t>
            </a:r>
            <a:endParaRPr lang="en-US" dirty="0"/>
          </a:p>
        </p:txBody>
      </p:sp>
    </p:spTree>
    <p:extLst>
      <p:ext uri="{BB962C8B-B14F-4D97-AF65-F5344CB8AC3E}">
        <p14:creationId xmlns:p14="http://schemas.microsoft.com/office/powerpoint/2010/main" val="247951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dynamic stock data</a:t>
            </a:r>
            <a:endParaRPr lang="en-US" dirty="0"/>
          </a:p>
        </p:txBody>
      </p:sp>
      <p:pic>
        <p:nvPicPr>
          <p:cNvPr id="4" name="Picture 3" descr="Screen Shot 2017-01-02 at 10.23.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761565"/>
            <a:ext cx="9144000" cy="4216400"/>
          </a:xfrm>
          <a:prstGeom prst="rect">
            <a:avLst/>
          </a:prstGeom>
        </p:spPr>
      </p:pic>
      <p:sp>
        <p:nvSpPr>
          <p:cNvPr id="5" name="TextBox 4"/>
          <p:cNvSpPr txBox="1"/>
          <p:nvPr/>
        </p:nvSpPr>
        <p:spPr>
          <a:xfrm>
            <a:off x="1600200" y="5867400"/>
            <a:ext cx="3675443" cy="646331"/>
          </a:xfrm>
          <a:prstGeom prst="rect">
            <a:avLst/>
          </a:prstGeom>
          <a:noFill/>
        </p:spPr>
        <p:txBody>
          <a:bodyPr wrap="none" rtlCol="0">
            <a:spAutoFit/>
          </a:bodyPr>
          <a:lstStyle/>
          <a:p>
            <a:r>
              <a:rPr lang="en-US" dirty="0">
                <a:hlinkClick r:id="rId4"/>
              </a:rPr>
              <a:t>http://bl.ocks.org/d3noob/</a:t>
            </a:r>
            <a:r>
              <a:rPr lang="en-US" dirty="0" smtClean="0">
                <a:hlinkClick r:id="rId4"/>
              </a:rPr>
              <a:t>9576689</a:t>
            </a:r>
            <a:endParaRPr lang="en-US" dirty="0" smtClean="0"/>
          </a:p>
          <a:p>
            <a:endParaRPr lang="en-US" dirty="0"/>
          </a:p>
        </p:txBody>
      </p:sp>
    </p:spTree>
    <p:extLst>
      <p:ext uri="{BB962C8B-B14F-4D97-AF65-F5344CB8AC3E}">
        <p14:creationId xmlns:p14="http://schemas.microsoft.com/office/powerpoint/2010/main" val="156578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Supporting iterative analysis </a:t>
            </a:r>
          </a:p>
          <a:p>
            <a:pPr marL="0" indent="0" algn="ctr">
              <a:buNone/>
            </a:pPr>
            <a:r>
              <a:rPr lang="en-US" dirty="0" smtClean="0"/>
              <a:t>and sharing</a:t>
            </a:r>
            <a:endParaRPr lang="en-US" dirty="0"/>
          </a:p>
        </p:txBody>
      </p:sp>
    </p:spTree>
    <p:extLst>
      <p:ext uri="{BB962C8B-B14F-4D97-AF65-F5344CB8AC3E}">
        <p14:creationId xmlns:p14="http://schemas.microsoft.com/office/powerpoint/2010/main" val="333070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History</a:t>
            </a:r>
            <a:endParaRPr lang="en-US" dirty="0"/>
          </a:p>
        </p:txBody>
      </p:sp>
      <p:sp>
        <p:nvSpPr>
          <p:cNvPr id="3" name="Content Placeholder 2"/>
          <p:cNvSpPr>
            <a:spLocks noGrp="1"/>
          </p:cNvSpPr>
          <p:nvPr>
            <p:ph idx="1"/>
          </p:nvPr>
        </p:nvSpPr>
        <p:spPr/>
        <p:txBody>
          <a:bodyPr/>
          <a:lstStyle/>
          <a:p>
            <a:pPr marL="0" indent="0" algn="ctr">
              <a:buNone/>
            </a:pPr>
            <a:r>
              <a:rPr lang="en-US" dirty="0" smtClean="0"/>
              <a:t>[Placeholder example image]</a:t>
            </a:r>
            <a:endParaRPr lang="en-US" dirty="0"/>
          </a:p>
        </p:txBody>
      </p:sp>
      <p:pic>
        <p:nvPicPr>
          <p:cNvPr id="4" name="Picture 3" descr="Screen Shot 2017-01-08 at 3.15.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119466"/>
            <a:ext cx="7924800" cy="1223934"/>
          </a:xfrm>
          <a:prstGeom prst="rect">
            <a:avLst/>
          </a:prstGeom>
        </p:spPr>
      </p:pic>
    </p:spTree>
    <p:extLst>
      <p:ext uri="{BB962C8B-B14F-4D97-AF65-F5344CB8AC3E}">
        <p14:creationId xmlns:p14="http://schemas.microsoft.com/office/powerpoint/2010/main" val="165856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a:t>
            </a:r>
            <a:endParaRPr lang="en-US" dirty="0"/>
          </a:p>
        </p:txBody>
      </p:sp>
      <p:pic>
        <p:nvPicPr>
          <p:cNvPr id="4" name="Picture 3" descr="Screen Shot 2017-01-08 at 3.37.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7" y="1197493"/>
            <a:ext cx="9144000" cy="5508107"/>
          </a:xfrm>
          <a:prstGeom prst="rect">
            <a:avLst/>
          </a:prstGeom>
        </p:spPr>
      </p:pic>
      <p:sp>
        <p:nvSpPr>
          <p:cNvPr id="5" name="TextBox 4"/>
          <p:cNvSpPr txBox="1"/>
          <p:nvPr/>
        </p:nvSpPr>
        <p:spPr>
          <a:xfrm>
            <a:off x="5943600" y="6553200"/>
            <a:ext cx="3295569" cy="276999"/>
          </a:xfrm>
          <a:prstGeom prst="rect">
            <a:avLst/>
          </a:prstGeom>
          <a:noFill/>
        </p:spPr>
        <p:txBody>
          <a:bodyPr wrap="none" rtlCol="0">
            <a:spAutoFit/>
          </a:bodyPr>
          <a:lstStyle/>
          <a:p>
            <a:r>
              <a:rPr lang="en-US" sz="1200" dirty="0"/>
              <a:t>http://</a:t>
            </a:r>
            <a:r>
              <a:rPr lang="en-US" sz="1200" dirty="0" err="1"/>
              <a:t>vis.berkeley.edu</a:t>
            </a:r>
            <a:r>
              <a:rPr lang="en-US" sz="1200" dirty="0"/>
              <a:t>/papers/</a:t>
            </a:r>
            <a:r>
              <a:rPr lang="en-US" sz="1200" dirty="0" err="1"/>
              <a:t>sense.us</a:t>
            </a:r>
            <a:r>
              <a:rPr lang="en-US" sz="1200" dirty="0"/>
              <a:t>/video/</a:t>
            </a:r>
          </a:p>
        </p:txBody>
      </p:sp>
    </p:spTree>
    <p:extLst>
      <p:ext uri="{BB962C8B-B14F-4D97-AF65-F5344CB8AC3E}">
        <p14:creationId xmlns:p14="http://schemas.microsoft.com/office/powerpoint/2010/main" val="70332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in </a:t>
            </a:r>
            <a:r>
              <a:rPr lang="en-US" dirty="0" err="1" smtClean="0"/>
              <a:t>Jupyter</a:t>
            </a:r>
            <a:r>
              <a:rPr lang="en-US" dirty="0" smtClean="0"/>
              <a:t> </a:t>
            </a:r>
            <a:endParaRPr lang="en-US" dirty="0"/>
          </a:p>
        </p:txBody>
      </p:sp>
      <p:pic>
        <p:nvPicPr>
          <p:cNvPr id="4" name="Picture 3" descr="Screen Shot 2017-01-08 at 3.30.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47800"/>
            <a:ext cx="6553684" cy="4818560"/>
          </a:xfrm>
          <a:prstGeom prst="rect">
            <a:avLst/>
          </a:prstGeom>
        </p:spPr>
      </p:pic>
      <p:sp>
        <p:nvSpPr>
          <p:cNvPr id="5" name="TextBox 4"/>
          <p:cNvSpPr txBox="1"/>
          <p:nvPr/>
        </p:nvSpPr>
        <p:spPr>
          <a:xfrm>
            <a:off x="4150896" y="6059269"/>
            <a:ext cx="3621504" cy="646331"/>
          </a:xfrm>
          <a:prstGeom prst="rect">
            <a:avLst/>
          </a:prstGeom>
          <a:noFill/>
        </p:spPr>
        <p:txBody>
          <a:bodyPr wrap="none" rtlCol="0">
            <a:spAutoFit/>
          </a:bodyPr>
          <a:lstStyle/>
          <a:p>
            <a:r>
              <a:rPr lang="en-US" dirty="0">
                <a:hlinkClick r:id="rId3"/>
              </a:rPr>
              <a:t>https://blog.dominodatalab.com</a:t>
            </a:r>
            <a:r>
              <a:rPr lang="en-US" dirty="0" smtClean="0">
                <a:hlinkClick r:id="rId3"/>
              </a:rPr>
              <a:t>/</a:t>
            </a:r>
            <a:endParaRPr lang="en-US" dirty="0" smtClean="0"/>
          </a:p>
          <a:p>
            <a:r>
              <a:rPr lang="en-US" dirty="0" smtClean="0"/>
              <a:t>interactive</a:t>
            </a:r>
            <a:r>
              <a:rPr lang="en-US" dirty="0"/>
              <a:t>-dashboards-in-</a:t>
            </a:r>
            <a:r>
              <a:rPr lang="en-US" dirty="0" err="1" smtClean="0"/>
              <a:t>jupyter</a:t>
            </a:r>
            <a:endParaRPr lang="en-US" dirty="0"/>
          </a:p>
        </p:txBody>
      </p:sp>
    </p:spTree>
    <p:extLst>
      <p:ext uri="{BB962C8B-B14F-4D97-AF65-F5344CB8AC3E}">
        <p14:creationId xmlns:p14="http://schemas.microsoft.com/office/powerpoint/2010/main" val="395988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Changing Expectations</a:t>
            </a:r>
            <a:endParaRPr lang="en-US" dirty="0"/>
          </a:p>
        </p:txBody>
      </p:sp>
    </p:spTree>
    <p:extLst>
      <p:ext uri="{BB962C8B-B14F-4D97-AF65-F5344CB8AC3E}">
        <p14:creationId xmlns:p14="http://schemas.microsoft.com/office/powerpoint/2010/main" val="3673811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1756</TotalTime>
  <Words>338</Words>
  <Application>Microsoft Macintosh PowerPoint</Application>
  <PresentationFormat>On-screen Show (4:3)</PresentationFormat>
  <Paragraphs>41</Paragraphs>
  <Slides>11</Slides>
  <Notes>7</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Custom Design</vt:lpstr>
      <vt:lpstr>Evolving Interactions</vt:lpstr>
      <vt:lpstr>Dynamic Query</vt:lpstr>
      <vt:lpstr>PowerPoint Presentation</vt:lpstr>
      <vt:lpstr>D3 dynamic stock data</vt:lpstr>
      <vt:lpstr>PowerPoint Presentation</vt:lpstr>
      <vt:lpstr>Visual History</vt:lpstr>
      <vt:lpstr>Sharing</vt:lpstr>
      <vt:lpstr>Interaction in Jupyter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Daniel</cp:lastModifiedBy>
  <cp:revision>117</cp:revision>
  <dcterms:created xsi:type="dcterms:W3CDTF">2016-03-21T14:12:59Z</dcterms:created>
  <dcterms:modified xsi:type="dcterms:W3CDTF">2017-01-09T00:10:33Z</dcterms:modified>
</cp:coreProperties>
</file>