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69" r:id="rId3"/>
    <p:sldId id="270" r:id="rId4"/>
    <p:sldId id="293" r:id="rId5"/>
    <p:sldId id="294" r:id="rId6"/>
    <p:sldId id="292" r:id="rId7"/>
    <p:sldId id="272" r:id="rId8"/>
    <p:sldId id="283" r:id="rId9"/>
    <p:sldId id="285" r:id="rId10"/>
    <p:sldId id="286" r:id="rId11"/>
    <p:sldId id="290"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4AA5"/>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5" autoAdjust="0"/>
    <p:restoredTop sz="86406" autoAdjust="0"/>
  </p:normalViewPr>
  <p:slideViewPr>
    <p:cSldViewPr>
      <p:cViewPr varScale="1">
        <p:scale>
          <a:sx n="49" d="100"/>
          <a:sy n="49" d="100"/>
        </p:scale>
        <p:origin x="-856" y="-1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1/27/17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Remembe</a:t>
            </a:r>
            <a:r>
              <a:rPr lang="en-US" dirty="0" smtClean="0"/>
              <a:t> </a:t>
            </a:r>
            <a:r>
              <a:rPr lang="en-US" dirty="0" err="1" smtClean="0"/>
              <a:t>r</a:t>
            </a:r>
            <a:r>
              <a:rPr lang="en-US" baseline="0" dirty="0" err="1" smtClean="0"/>
              <a:t>this</a:t>
            </a:r>
            <a:r>
              <a:rPr lang="en-US" baseline="0" dirty="0" smtClean="0"/>
              <a:t> diagram from discussions of the data and visual mappings at the start of the course, you might remember that there is human interaction all along the way. Whether providing the views and view transformations, or developing a visualization tool that allows users to load their own datasets, these interactions are a central part of transmitting information to the users to allow them to perform tasks.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65596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Techniques</a:t>
            </a:r>
            <a:r>
              <a:rPr lang="en-US" baseline="0" dirty="0" smtClean="0"/>
              <a:t> and tools appropriate for data and users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4</a:t>
            </a:fld>
            <a:endParaRPr lang="en-US"/>
          </a:p>
        </p:txBody>
      </p:sp>
    </p:spTree>
    <p:extLst>
      <p:ext uri="{BB962C8B-B14F-4D97-AF65-F5344CB8AC3E}">
        <p14:creationId xmlns:p14="http://schemas.microsoft.com/office/powerpoint/2010/main" val="14947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DIAGRAM</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5</a:t>
            </a:fld>
            <a:endParaRPr lang="en-US"/>
          </a:p>
        </p:txBody>
      </p:sp>
    </p:spTree>
    <p:extLst>
      <p:ext uri="{BB962C8B-B14F-4D97-AF65-F5344CB8AC3E}">
        <p14:creationId xmlns:p14="http://schemas.microsoft.com/office/powerpoint/2010/main" val="2497051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Perceptual research and</a:t>
            </a:r>
            <a:r>
              <a:rPr lang="en-US" baseline="0" dirty="0" smtClean="0"/>
              <a:t> heuristics help guide this – but testing testing testing makes it appropriate.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6</a:t>
            </a:fld>
            <a:endParaRPr lang="en-US"/>
          </a:p>
        </p:txBody>
      </p:sp>
    </p:spTree>
    <p:extLst>
      <p:ext uri="{BB962C8B-B14F-4D97-AF65-F5344CB8AC3E}">
        <p14:creationId xmlns:p14="http://schemas.microsoft.com/office/powerpoint/2010/main" val="2241790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can this layer of human interaction so essential to the system break? Tamara </a:t>
            </a:r>
            <a:r>
              <a:rPr lang="en-US" dirty="0" err="1" smtClean="0"/>
              <a:t>Muzner</a:t>
            </a:r>
            <a:r>
              <a:rPr lang="en-US" dirty="0" smtClean="0"/>
              <a:t> identified several areas …</a:t>
            </a:r>
          </a:p>
          <a:p>
            <a:r>
              <a:rPr lang="en-US" dirty="0" smtClean="0"/>
              <a:t>The breakdown can happen</a:t>
            </a:r>
            <a:r>
              <a:rPr lang="en-US" baseline="0" dirty="0" smtClean="0"/>
              <a:t> at several levels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7</a:t>
            </a:fld>
            <a:endParaRPr lang="en-US"/>
          </a:p>
        </p:txBody>
      </p:sp>
    </p:spTree>
    <p:extLst>
      <p:ext uri="{BB962C8B-B14F-4D97-AF65-F5344CB8AC3E}">
        <p14:creationId xmlns:p14="http://schemas.microsoft.com/office/powerpoint/2010/main" val="158667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REMAKE CHART IF POSSIBLE</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8</a:t>
            </a:fld>
            <a:endParaRPr lang="en-US"/>
          </a:p>
        </p:txBody>
      </p:sp>
    </p:spTree>
    <p:extLst>
      <p:ext uri="{BB962C8B-B14F-4D97-AF65-F5344CB8AC3E}">
        <p14:creationId xmlns:p14="http://schemas.microsoft.com/office/powerpoint/2010/main" val="2859765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9</a:t>
            </a:fld>
            <a:endParaRPr lang="en-US"/>
          </a:p>
        </p:txBody>
      </p:sp>
    </p:spTree>
    <p:extLst>
      <p:ext uri="{BB962C8B-B14F-4D97-AF65-F5344CB8AC3E}">
        <p14:creationId xmlns:p14="http://schemas.microsoft.com/office/powerpoint/2010/main" val="2343335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Varies by company which of</a:t>
            </a:r>
            <a:r>
              <a:rPr lang="en-US" baseline="0" dirty="0" smtClean="0"/>
              <a:t> these methods are used.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10</a:t>
            </a:fld>
            <a:endParaRPr lang="en-US"/>
          </a:p>
        </p:txBody>
      </p:sp>
    </p:spTree>
    <p:extLst>
      <p:ext uri="{BB962C8B-B14F-4D97-AF65-F5344CB8AC3E}">
        <p14:creationId xmlns:p14="http://schemas.microsoft.com/office/powerpoint/2010/main" val="263427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5F0CF78-BAF2-4139-91F3-215362EF2725}"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DA78D-F215-42DF-9B83-6796C1E09096}"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DA78D-F215-42DF-9B83-6796C1E09096}" type="datetimeFigureOut">
              <a:rPr lang="en-US" smtClean="0"/>
              <a:t>1/27/17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DA78D-F215-42DF-9B83-6796C1E09096}" type="datetimeFigureOut">
              <a:rPr lang="en-US" smtClean="0"/>
              <a:t>1/27/17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1/27/17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F0CF78-BAF2-4139-91F3-215362EF2725}"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F0CF78-BAF2-4139-91F3-215362EF2725}" type="datetimeFigureOut">
              <a:rPr lang="en-US" smtClean="0"/>
              <a:t>1/27/17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F0CF78-BAF2-4139-91F3-215362EF2725}" type="datetimeFigureOut">
              <a:rPr lang="en-US" smtClean="0"/>
              <a:t>1/27/17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1/27/17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1/27/17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1/27/17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752600"/>
            <a:ext cx="7772400" cy="900546"/>
          </a:xfrm>
        </p:spPr>
        <p:txBody>
          <a:bodyPr>
            <a:normAutofit/>
          </a:bodyPr>
          <a:lstStyle/>
          <a:p>
            <a:r>
              <a:rPr lang="en-US" dirty="0" smtClean="0"/>
              <a:t>Design &amp; Validity</a:t>
            </a:r>
            <a:endParaRPr lang="en-US" dirty="0"/>
          </a:p>
        </p:txBody>
      </p:sp>
      <p:sp>
        <p:nvSpPr>
          <p:cNvPr id="5" name="Subtitle 1"/>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4350326" y="5831663"/>
            <a:ext cx="4244553" cy="493075"/>
          </a:xfrm>
          <a:prstGeom prst="rect">
            <a:avLst/>
          </a:prstGeom>
        </p:spPr>
      </p:pic>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Variation in Methods</a:t>
            </a:r>
            <a:endParaRPr lang="en-US" dirty="0"/>
          </a:p>
        </p:txBody>
      </p:sp>
      <p:pic>
        <p:nvPicPr>
          <p:cNvPr id="4" name="Picture 3" descr="Screen Shot 2017-01-27 at 12.42.3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276600"/>
            <a:ext cx="4229415" cy="1752600"/>
          </a:xfrm>
          <a:prstGeom prst="rect">
            <a:avLst/>
          </a:prstGeom>
        </p:spPr>
      </p:pic>
      <p:pic>
        <p:nvPicPr>
          <p:cNvPr id="5" name="Picture 4" descr="Screen Shot 2017-01-27 at 12.42.23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3200400"/>
            <a:ext cx="4186238" cy="1828800"/>
          </a:xfrm>
          <a:prstGeom prst="rect">
            <a:avLst/>
          </a:prstGeom>
        </p:spPr>
      </p:pic>
      <p:sp>
        <p:nvSpPr>
          <p:cNvPr id="6" name="Rectangle 5"/>
          <p:cNvSpPr/>
          <p:nvPr/>
        </p:nvSpPr>
        <p:spPr>
          <a:xfrm>
            <a:off x="533400" y="6019800"/>
            <a:ext cx="8229600" cy="523220"/>
          </a:xfrm>
          <a:prstGeom prst="rect">
            <a:avLst/>
          </a:prstGeom>
        </p:spPr>
        <p:txBody>
          <a:bodyPr wrap="square">
            <a:spAutoFit/>
          </a:bodyPr>
          <a:lstStyle/>
          <a:p>
            <a:r>
              <a:rPr lang="en-US" sz="1400" dirty="0" smtClean="0"/>
              <a:t>Diagram Source: </a:t>
            </a:r>
            <a:r>
              <a:rPr lang="en-US" sz="1400" dirty="0" err="1" smtClean="0"/>
              <a:t>Munzner</a:t>
            </a:r>
            <a:r>
              <a:rPr lang="en-US" sz="1400" dirty="0"/>
              <a:t>, T. (2009). A nested model for visualization design and validation. IEEE transactions on visualization and computer graphics, 15(6).</a:t>
            </a:r>
          </a:p>
        </p:txBody>
      </p:sp>
      <p:sp>
        <p:nvSpPr>
          <p:cNvPr id="3" name="Rectangle 2"/>
          <p:cNvSpPr/>
          <p:nvPr/>
        </p:nvSpPr>
        <p:spPr>
          <a:xfrm>
            <a:off x="4038600" y="1951673"/>
            <a:ext cx="5638800" cy="1477327"/>
          </a:xfrm>
          <a:prstGeom prst="rect">
            <a:avLst/>
          </a:prstGeom>
        </p:spPr>
        <p:txBody>
          <a:bodyPr wrap="square">
            <a:spAutoFit/>
          </a:bodyPr>
          <a:lstStyle/>
          <a:p>
            <a:pPr algn="ctr"/>
            <a:r>
              <a:rPr lang="en-US" sz="2400" b="1" dirty="0" smtClean="0"/>
              <a:t>Visualization Tool </a:t>
            </a:r>
            <a:r>
              <a:rPr lang="en-US" sz="2400" b="1" dirty="0"/>
              <a:t>2</a:t>
            </a:r>
            <a:r>
              <a:rPr lang="en-US" sz="2400" b="1" dirty="0" smtClean="0"/>
              <a:t>: </a:t>
            </a:r>
          </a:p>
          <a:p>
            <a:pPr algn="ctr"/>
            <a:r>
              <a:rPr lang="en-US" sz="2400" dirty="0" smtClean="0"/>
              <a:t>Flow map layout</a:t>
            </a:r>
          </a:p>
          <a:p>
            <a:pPr algn="ctr"/>
            <a:r>
              <a:rPr lang="en-US" sz="2400" dirty="0" smtClean="0"/>
              <a:t> (</a:t>
            </a:r>
            <a:r>
              <a:rPr lang="en-US" sz="2400" dirty="0" err="1" smtClean="0"/>
              <a:t>Phan</a:t>
            </a:r>
            <a:r>
              <a:rPr lang="en-US" sz="2400" dirty="0" smtClean="0"/>
              <a:t> et </a:t>
            </a:r>
            <a:r>
              <a:rPr lang="en-US" sz="2400" dirty="0"/>
              <a:t>al</a:t>
            </a:r>
            <a:r>
              <a:rPr lang="en-US" sz="2400" dirty="0" smtClean="0"/>
              <a:t>.,  2005)</a:t>
            </a:r>
            <a:endParaRPr lang="en-US" sz="2400" dirty="0"/>
          </a:p>
          <a:p>
            <a:r>
              <a:rPr lang="en-US" b="1" dirty="0" smtClean="0"/>
              <a:t> </a:t>
            </a:r>
            <a:endParaRPr lang="en-US" b="1" dirty="0"/>
          </a:p>
        </p:txBody>
      </p:sp>
      <p:sp>
        <p:nvSpPr>
          <p:cNvPr id="7" name="Rectangle 6"/>
          <p:cNvSpPr/>
          <p:nvPr/>
        </p:nvSpPr>
        <p:spPr>
          <a:xfrm>
            <a:off x="-381000" y="1951673"/>
            <a:ext cx="5638800" cy="1477327"/>
          </a:xfrm>
          <a:prstGeom prst="rect">
            <a:avLst/>
          </a:prstGeom>
        </p:spPr>
        <p:txBody>
          <a:bodyPr wrap="square">
            <a:spAutoFit/>
          </a:bodyPr>
          <a:lstStyle/>
          <a:p>
            <a:pPr algn="ctr"/>
            <a:r>
              <a:rPr lang="en-US" sz="2400" b="1" dirty="0" smtClean="0"/>
              <a:t>Visualization Tool 1: </a:t>
            </a:r>
          </a:p>
          <a:p>
            <a:pPr algn="ctr"/>
            <a:r>
              <a:rPr lang="en-US" sz="2400" dirty="0" err="1" smtClean="0"/>
              <a:t>MatrixExplorer</a:t>
            </a:r>
            <a:endParaRPr lang="en-US" sz="2400" dirty="0" smtClean="0"/>
          </a:p>
          <a:p>
            <a:pPr algn="ctr"/>
            <a:r>
              <a:rPr lang="en-US" sz="2400" dirty="0" smtClean="0"/>
              <a:t> (Henry &amp; </a:t>
            </a:r>
            <a:r>
              <a:rPr lang="en-US" sz="2400" dirty="0" err="1" smtClean="0"/>
              <a:t>Fekete</a:t>
            </a:r>
            <a:r>
              <a:rPr lang="en-US" sz="2400" dirty="0" smtClean="0"/>
              <a:t>, 2006)</a:t>
            </a:r>
            <a:endParaRPr lang="en-US" sz="2400" dirty="0"/>
          </a:p>
          <a:p>
            <a:r>
              <a:rPr lang="en-US" b="1" dirty="0" smtClean="0"/>
              <a:t> </a:t>
            </a:r>
            <a:endParaRPr lang="en-US" b="1" dirty="0"/>
          </a:p>
        </p:txBody>
      </p:sp>
    </p:spTree>
    <p:extLst>
      <p:ext uri="{BB962C8B-B14F-4D97-AF65-F5344CB8AC3E}">
        <p14:creationId xmlns:p14="http://schemas.microsoft.com/office/powerpoint/2010/main" val="95366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descr="Screen Shot 2016-12-01 at 8.05.3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65617"/>
            <a:ext cx="9144000" cy="3308195"/>
          </a:xfrm>
          <a:prstGeom prst="rect">
            <a:avLst/>
          </a:prstGeom>
        </p:spPr>
      </p:pic>
    </p:spTree>
    <p:extLst>
      <p:ext uri="{BB962C8B-B14F-4D97-AF65-F5344CB8AC3E}">
        <p14:creationId xmlns:p14="http://schemas.microsoft.com/office/powerpoint/2010/main" val="84729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lgn="ctr">
              <a:buNone/>
            </a:pPr>
            <a:r>
              <a:rPr lang="en-US" dirty="0" smtClean="0"/>
              <a:t>How to choose </a:t>
            </a:r>
            <a:r>
              <a:rPr lang="en-US" u="sng" dirty="0" smtClean="0"/>
              <a:t>the right</a:t>
            </a:r>
          </a:p>
          <a:p>
            <a:pPr marL="0" indent="0" algn="ctr">
              <a:buNone/>
            </a:pPr>
            <a:r>
              <a:rPr lang="en-US" dirty="0" smtClean="0"/>
              <a:t>data transformations, visual mappings, &amp; view transformations for an effective visualization?</a:t>
            </a:r>
          </a:p>
          <a:p>
            <a:pPr marL="0" indent="0">
              <a:buNone/>
            </a:pPr>
            <a:endParaRPr lang="en-US" dirty="0" smtClean="0"/>
          </a:p>
        </p:txBody>
      </p:sp>
    </p:spTree>
    <p:extLst>
      <p:ext uri="{BB962C8B-B14F-4D97-AF65-F5344CB8AC3E}">
        <p14:creationId xmlns:p14="http://schemas.microsoft.com/office/powerpoint/2010/main" val="260491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Design Process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r>
              <a:rPr lang="en-US" dirty="0" smtClean="0"/>
              <a:t>Initial research </a:t>
            </a:r>
          </a:p>
          <a:p>
            <a:r>
              <a:rPr lang="en-US" dirty="0" smtClean="0"/>
              <a:t>Use researched heuristics and perceptual principles as a guide</a:t>
            </a:r>
          </a:p>
          <a:p>
            <a:r>
              <a:rPr lang="en-US" dirty="0" smtClean="0"/>
              <a:t>Select efficient computational &amp; visualization techniques / tools </a:t>
            </a:r>
          </a:p>
          <a:p>
            <a:r>
              <a:rPr lang="en-US" dirty="0" smtClean="0"/>
              <a:t>Design tool / system (prototype to higher </a:t>
            </a:r>
            <a:r>
              <a:rPr lang="en-US" dirty="0"/>
              <a:t>f</a:t>
            </a:r>
            <a:r>
              <a:rPr lang="en-US" dirty="0" smtClean="0"/>
              <a:t>idelity)</a:t>
            </a:r>
          </a:p>
          <a:p>
            <a:r>
              <a:rPr lang="en-US" dirty="0" smtClean="0"/>
              <a:t>Test &amp; collect data</a:t>
            </a:r>
          </a:p>
          <a:p>
            <a:r>
              <a:rPr lang="en-US" dirty="0" smtClean="0"/>
              <a:t>Iterate</a:t>
            </a:r>
            <a:endParaRPr lang="en-US" dirty="0"/>
          </a:p>
        </p:txBody>
      </p:sp>
    </p:spTree>
    <p:extLst>
      <p:ext uri="{BB962C8B-B14F-4D97-AF65-F5344CB8AC3E}">
        <p14:creationId xmlns:p14="http://schemas.microsoft.com/office/powerpoint/2010/main" val="4241572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Stages</a:t>
            </a:r>
            <a:endParaRPr lang="en-US" dirty="0"/>
          </a:p>
        </p:txBody>
      </p:sp>
      <p:pic>
        <p:nvPicPr>
          <p:cNvPr id="4" name="Picture 3" descr="Screen Shot 2017-01-27 at 7.28.5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27911"/>
            <a:ext cx="8229600" cy="6125289"/>
          </a:xfrm>
          <a:prstGeom prst="rect">
            <a:avLst/>
          </a:prstGeom>
        </p:spPr>
      </p:pic>
      <p:sp>
        <p:nvSpPr>
          <p:cNvPr id="5" name="Rectangle 4"/>
          <p:cNvSpPr/>
          <p:nvPr/>
        </p:nvSpPr>
        <p:spPr>
          <a:xfrm>
            <a:off x="3886200" y="2743200"/>
            <a:ext cx="1295400" cy="1219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657600" y="3429000"/>
            <a:ext cx="1295400"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120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0" y="1600200"/>
            <a:ext cx="9144000" cy="4525963"/>
          </a:xfrm>
        </p:spPr>
        <p:txBody>
          <a:bodyPr/>
          <a:lstStyle/>
          <a:p>
            <a:pPr marL="0" indent="0" algn="ctr">
              <a:buNone/>
            </a:pPr>
            <a:r>
              <a:rPr lang="en-US" b="1" dirty="0" smtClean="0"/>
              <a:t>Human Centered Visualization Design </a:t>
            </a:r>
          </a:p>
          <a:p>
            <a:pPr marL="0" indent="0">
              <a:buNone/>
            </a:pPr>
            <a:endParaRPr lang="en-US" i="1" dirty="0" smtClean="0"/>
          </a:p>
          <a:p>
            <a:pPr marL="0" indent="0" algn="ctr">
              <a:buNone/>
            </a:pPr>
            <a:r>
              <a:rPr lang="en-US" dirty="0" smtClean="0"/>
              <a:t>places human need, skill, and creativity at the center of the design of visualization systems</a:t>
            </a:r>
          </a:p>
          <a:p>
            <a:pPr marL="0" indent="0">
              <a:buNone/>
            </a:pPr>
            <a:endParaRPr lang="en-US" i="1" dirty="0"/>
          </a:p>
        </p:txBody>
      </p:sp>
    </p:spTree>
    <p:extLst>
      <p:ext uri="{BB962C8B-B14F-4D97-AF65-F5344CB8AC3E}">
        <p14:creationId xmlns:p14="http://schemas.microsoft.com/office/powerpoint/2010/main" val="978050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validity can break</a:t>
            </a:r>
            <a:endParaRPr lang="en-US" dirty="0"/>
          </a:p>
        </p:txBody>
      </p:sp>
      <p:sp>
        <p:nvSpPr>
          <p:cNvPr id="3" name="Content Placeholder 2"/>
          <p:cNvSpPr>
            <a:spLocks noGrp="1"/>
          </p:cNvSpPr>
          <p:nvPr>
            <p:ph idx="1"/>
          </p:nvPr>
        </p:nvSpPr>
        <p:spPr>
          <a:xfrm>
            <a:off x="457200" y="1600200"/>
            <a:ext cx="8229600" cy="4525963"/>
          </a:xfrm>
        </p:spPr>
        <p:txBody>
          <a:bodyPr>
            <a:normAutofit fontScale="92500"/>
          </a:bodyPr>
          <a:lstStyle/>
          <a:p>
            <a:r>
              <a:rPr lang="en-US" b="1" dirty="0" smtClean="0"/>
              <a:t>Wrong domain problem: </a:t>
            </a:r>
            <a:r>
              <a:rPr lang="en-US" dirty="0" smtClean="0"/>
              <a:t>They don’t do that</a:t>
            </a:r>
          </a:p>
          <a:p>
            <a:r>
              <a:rPr lang="en-US" b="1" dirty="0" smtClean="0"/>
              <a:t>Wrong abstraction: </a:t>
            </a:r>
            <a:r>
              <a:rPr lang="en-US" dirty="0" smtClean="0"/>
              <a:t>Showing them the wrong thing</a:t>
            </a:r>
          </a:p>
          <a:p>
            <a:r>
              <a:rPr lang="en-US" b="1" dirty="0" smtClean="0"/>
              <a:t>Wrong encoding/ interaction: </a:t>
            </a:r>
            <a:r>
              <a:rPr lang="en-US" dirty="0" smtClean="0"/>
              <a:t>The way you’re showing doesn’t work</a:t>
            </a:r>
          </a:p>
          <a:p>
            <a:r>
              <a:rPr lang="en-US" b="1" dirty="0" smtClean="0"/>
              <a:t>Wrong algorithm: </a:t>
            </a:r>
            <a:r>
              <a:rPr lang="en-US" dirty="0" smtClean="0"/>
              <a:t>Your code is too slow</a:t>
            </a:r>
          </a:p>
          <a:p>
            <a:pPr marL="0" indent="0">
              <a:buNone/>
            </a:pPr>
            <a:endParaRPr lang="en-US" dirty="0"/>
          </a:p>
          <a:p>
            <a:pPr marL="0" indent="0" algn="r">
              <a:buNone/>
            </a:pPr>
            <a:r>
              <a:rPr lang="en-US" dirty="0" smtClean="0"/>
              <a:t>[</a:t>
            </a:r>
            <a:r>
              <a:rPr lang="en-US" dirty="0" err="1" smtClean="0"/>
              <a:t>Muzner</a:t>
            </a:r>
            <a:r>
              <a:rPr lang="en-US" dirty="0"/>
              <a:t>, </a:t>
            </a:r>
            <a:r>
              <a:rPr lang="en-US" dirty="0" smtClean="0"/>
              <a:t>2009]  </a:t>
            </a:r>
          </a:p>
          <a:p>
            <a:pPr marL="0" indent="0">
              <a:buNone/>
            </a:pPr>
            <a:endParaRPr lang="en-US" dirty="0"/>
          </a:p>
        </p:txBody>
      </p:sp>
    </p:spTree>
    <p:extLst>
      <p:ext uri="{BB962C8B-B14F-4D97-AF65-F5344CB8AC3E}">
        <p14:creationId xmlns:p14="http://schemas.microsoft.com/office/powerpoint/2010/main" val="2604028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know?</a:t>
            </a:r>
            <a:endParaRPr lang="en-US" dirty="0"/>
          </a:p>
        </p:txBody>
      </p:sp>
      <p:pic>
        <p:nvPicPr>
          <p:cNvPr id="4" name="Picture 3" descr="Screen Shot 2017-01-26 at 11.31.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200" y="1371600"/>
            <a:ext cx="7289800" cy="4762500"/>
          </a:xfrm>
          <a:prstGeom prst="rect">
            <a:avLst/>
          </a:prstGeom>
        </p:spPr>
      </p:pic>
      <p:sp>
        <p:nvSpPr>
          <p:cNvPr id="6" name="Rectangle 5"/>
          <p:cNvSpPr/>
          <p:nvPr/>
        </p:nvSpPr>
        <p:spPr>
          <a:xfrm>
            <a:off x="4038600" y="6208693"/>
            <a:ext cx="4572000" cy="954107"/>
          </a:xfrm>
          <a:prstGeom prst="rect">
            <a:avLst/>
          </a:prstGeom>
        </p:spPr>
        <p:txBody>
          <a:bodyPr>
            <a:spAutoFit/>
          </a:bodyPr>
          <a:lstStyle/>
          <a:p>
            <a:pPr algn="r"/>
            <a:r>
              <a:rPr lang="en-US" sz="2800" dirty="0" smtClean="0"/>
              <a:t>  [</a:t>
            </a:r>
            <a:r>
              <a:rPr lang="en-US" sz="2800" dirty="0" err="1"/>
              <a:t>Muzner</a:t>
            </a:r>
            <a:r>
              <a:rPr lang="en-US" sz="2800" dirty="0"/>
              <a:t>, 2009]  </a:t>
            </a:r>
          </a:p>
          <a:p>
            <a:endParaRPr lang="en-US" sz="2800" dirty="0"/>
          </a:p>
        </p:txBody>
      </p:sp>
    </p:spTree>
    <p:extLst>
      <p:ext uri="{BB962C8B-B14F-4D97-AF65-F5344CB8AC3E}">
        <p14:creationId xmlns:p14="http://schemas.microsoft.com/office/powerpoint/2010/main" val="2576364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Validity</a:t>
            </a:r>
            <a:endParaRPr lang="en-US" dirty="0"/>
          </a:p>
        </p:txBody>
      </p:sp>
      <p:sp>
        <p:nvSpPr>
          <p:cNvPr id="4" name="Content Placeholder 3"/>
          <p:cNvSpPr>
            <a:spLocks noGrp="1"/>
          </p:cNvSpPr>
          <p:nvPr>
            <p:ph idx="1"/>
          </p:nvPr>
        </p:nvSpPr>
        <p:spPr/>
        <p:txBody>
          <a:bodyPr>
            <a:normAutofit fontScale="62500" lnSpcReduction="20000"/>
          </a:bodyPr>
          <a:lstStyle/>
          <a:p>
            <a:pPr marL="0" indent="0">
              <a:buNone/>
            </a:pPr>
            <a:r>
              <a:rPr lang="en-US" b="1" dirty="0" smtClean="0"/>
              <a:t>Earlier Stages</a:t>
            </a:r>
          </a:p>
          <a:p>
            <a:r>
              <a:rPr lang="en-US" dirty="0" smtClean="0"/>
              <a:t>Observe and interview target users (needs assessment)</a:t>
            </a:r>
          </a:p>
          <a:p>
            <a:r>
              <a:rPr lang="en-US" dirty="0" smtClean="0"/>
              <a:t>Design data abstraction / operation (data types, transformation, operations) </a:t>
            </a:r>
          </a:p>
          <a:p>
            <a:r>
              <a:rPr lang="en-US" dirty="0" smtClean="0"/>
              <a:t>Justify encoding/ interaction design (design heuristics, perception research)</a:t>
            </a:r>
          </a:p>
          <a:p>
            <a:r>
              <a:rPr lang="en-US" dirty="0" smtClean="0"/>
              <a:t>Informal analysis / qualitative analysis of prototypes (task-based)</a:t>
            </a:r>
          </a:p>
          <a:p>
            <a:r>
              <a:rPr lang="en-US" dirty="0" smtClean="0"/>
              <a:t>Algorithm complexity analysis / evaluation</a:t>
            </a:r>
          </a:p>
          <a:p>
            <a:pPr marL="0" indent="0">
              <a:buNone/>
            </a:pPr>
            <a:endParaRPr lang="en-US" dirty="0" smtClean="0"/>
          </a:p>
          <a:p>
            <a:pPr marL="0" indent="0">
              <a:buNone/>
            </a:pPr>
            <a:r>
              <a:rPr lang="en-US" b="1" dirty="0" smtClean="0"/>
              <a:t>Mid &amp; Later Stages</a:t>
            </a:r>
          </a:p>
          <a:p>
            <a:r>
              <a:rPr lang="en-US" dirty="0" smtClean="0"/>
              <a:t>Qualitative analysis of system (task-based)</a:t>
            </a:r>
          </a:p>
          <a:p>
            <a:r>
              <a:rPr lang="en-US" dirty="0" smtClean="0"/>
              <a:t>Algorithm performance analysis</a:t>
            </a:r>
          </a:p>
          <a:p>
            <a:r>
              <a:rPr lang="en-US" dirty="0" smtClean="0"/>
              <a:t>Lab or </a:t>
            </a:r>
            <a:r>
              <a:rPr lang="en-US" dirty="0" err="1" smtClean="0"/>
              <a:t>crowdsourced</a:t>
            </a:r>
            <a:r>
              <a:rPr lang="en-US" dirty="0" smtClean="0"/>
              <a:t> </a:t>
            </a:r>
            <a:r>
              <a:rPr lang="en-US" dirty="0" smtClean="0"/>
              <a:t>user study </a:t>
            </a:r>
            <a:r>
              <a:rPr lang="en-US" dirty="0" smtClean="0"/>
              <a:t>(measure time/ errors/ memory </a:t>
            </a:r>
            <a:r>
              <a:rPr lang="en-US" dirty="0" err="1" smtClean="0"/>
              <a:t>etc</a:t>
            </a:r>
            <a:r>
              <a:rPr lang="en-US" dirty="0" smtClean="0"/>
              <a:t>)</a:t>
            </a:r>
            <a:endParaRPr lang="en-US" dirty="0" smtClean="0"/>
          </a:p>
          <a:p>
            <a:r>
              <a:rPr lang="en-US" dirty="0" smtClean="0"/>
              <a:t>Field study of the deployed system</a:t>
            </a:r>
          </a:p>
          <a:p>
            <a:endParaRPr lang="en-US" dirty="0" smtClean="0"/>
          </a:p>
          <a:p>
            <a:endParaRPr lang="en-US" dirty="0"/>
          </a:p>
        </p:txBody>
      </p:sp>
    </p:spTree>
    <p:extLst>
      <p:ext uri="{BB962C8B-B14F-4D97-AF65-F5344CB8AC3E}">
        <p14:creationId xmlns:p14="http://schemas.microsoft.com/office/powerpoint/2010/main" val="1526508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3695</TotalTime>
  <Words>444</Words>
  <Application>Microsoft Macintosh PowerPoint</Application>
  <PresentationFormat>On-screen Show (4:3)</PresentationFormat>
  <Paragraphs>65</Paragraphs>
  <Slides>11</Slides>
  <Notes>8</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Custom Design</vt:lpstr>
      <vt:lpstr>Design &amp; Validity</vt:lpstr>
      <vt:lpstr>PowerPoint Presentation</vt:lpstr>
      <vt:lpstr>PowerPoint Presentation</vt:lpstr>
      <vt:lpstr>The Design Process</vt:lpstr>
      <vt:lpstr>Design Stages</vt:lpstr>
      <vt:lpstr>PowerPoint Presentation</vt:lpstr>
      <vt:lpstr>Where validity can break</vt:lpstr>
      <vt:lpstr>How do we know?</vt:lpstr>
      <vt:lpstr>Evaluating Validity</vt:lpstr>
      <vt:lpstr>Some Variation in Methods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Daniel</cp:lastModifiedBy>
  <cp:revision>124</cp:revision>
  <dcterms:created xsi:type="dcterms:W3CDTF">2016-03-21T14:12:59Z</dcterms:created>
  <dcterms:modified xsi:type="dcterms:W3CDTF">2017-01-27T17:33:56Z</dcterms:modified>
</cp:coreProperties>
</file>