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9" r:id="rId3"/>
    <p:sldId id="314" r:id="rId4"/>
    <p:sldId id="320" r:id="rId5"/>
    <p:sldId id="322" r:id="rId6"/>
    <p:sldId id="324" r:id="rId7"/>
    <p:sldId id="317" r:id="rId8"/>
    <p:sldId id="325" r:id="rId9"/>
    <p:sldId id="321" r:id="rId10"/>
    <p:sldId id="318" r:id="rId11"/>
    <p:sldId id="319" r:id="rId12"/>
    <p:sldId id="31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67" autoAdjust="0"/>
    <p:restoredTop sz="86372" autoAdjust="0"/>
  </p:normalViewPr>
  <p:slideViewPr>
    <p:cSldViewPr>
      <p:cViewPr>
        <p:scale>
          <a:sx n="76" d="100"/>
          <a:sy n="76" d="100"/>
        </p:scale>
        <p:origin x="-920" y="-2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93232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150154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150154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150154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50154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Tableau when you initially connect to the data source the system gives it’s best guess at assigning data this way, so fields that have strings or </a:t>
            </a:r>
            <a:r>
              <a:rPr lang="en-US" baseline="0" dirty="0" err="1"/>
              <a:t>boolean</a:t>
            </a:r>
            <a:r>
              <a:rPr lang="en-US" baseline="0" dirty="0"/>
              <a:t> values are assigned dimension, and any data that has numerical information are assigned as Measures.  How the data is assigned in this way can change how you’re able to work with it. We’ll come back to that.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74622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Tableau when you initially connect to the data source the system gives it’s best guess at assigning data this way, so fields that have strings or </a:t>
            </a:r>
            <a:r>
              <a:rPr lang="en-US" baseline="0" dirty="0" err="1"/>
              <a:t>boolean</a:t>
            </a:r>
            <a:r>
              <a:rPr lang="en-US" baseline="0" dirty="0"/>
              <a:t> values are assigned dimension, and any data that has numerical information are assigned as Measures.  How the data is assigned in this way can change how you’re able to work with it. We’ll come back to that.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746226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150154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11</a:t>
            </a:fld>
            <a:endParaRPr lang="en-US"/>
          </a:p>
        </p:txBody>
      </p:sp>
    </p:spTree>
    <p:extLst>
      <p:ext uri="{BB962C8B-B14F-4D97-AF65-F5344CB8AC3E}">
        <p14:creationId xmlns:p14="http://schemas.microsoft.com/office/powerpoint/2010/main" val="150154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9/4/17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9/4/17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9/4/17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9/4/17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9/4/17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9/4/17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Introducing Tableau</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9-04 at 6.41.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46" y="443838"/>
            <a:ext cx="8727354" cy="6337962"/>
          </a:xfrm>
          <a:prstGeom prst="rect">
            <a:avLst/>
          </a:prstGeom>
        </p:spPr>
      </p:pic>
    </p:spTree>
    <p:extLst>
      <p:ext uri="{BB962C8B-B14F-4D97-AF65-F5344CB8AC3E}">
        <p14:creationId xmlns:p14="http://schemas.microsoft.com/office/powerpoint/2010/main" val="30613579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Mantras</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dirty="0"/>
              <a:t>Be skeptical: What assumptions have been made?</a:t>
            </a:r>
          </a:p>
          <a:p>
            <a:pPr marL="0" marR="0" lvl="0" indent="0" defTabSz="914400" eaLnBrk="1" fontAlgn="auto" latinLnBrk="0" hangingPunct="1">
              <a:lnSpc>
                <a:spcPct val="100000"/>
              </a:lnSpc>
              <a:spcBef>
                <a:spcPts val="0"/>
              </a:spcBef>
              <a:spcAft>
                <a:spcPts val="0"/>
              </a:spcAft>
              <a:buClrTx/>
              <a:buSzTx/>
              <a:buFontTx/>
              <a:buNone/>
              <a:tabLst/>
              <a:defRPr/>
            </a:pPr>
            <a:endParaRPr lang="en-US" sz="3600" dirty="0"/>
          </a:p>
          <a:p>
            <a:pPr marL="0" marR="0" lvl="0" indent="0" defTabSz="914400" eaLnBrk="1" fontAlgn="auto" latinLnBrk="0" hangingPunct="1">
              <a:lnSpc>
                <a:spcPct val="100000"/>
              </a:lnSpc>
              <a:spcBef>
                <a:spcPts val="0"/>
              </a:spcBef>
              <a:spcAft>
                <a:spcPts val="0"/>
              </a:spcAft>
              <a:buClrTx/>
              <a:buSzTx/>
              <a:buFontTx/>
              <a:buNone/>
              <a:tabLst/>
              <a:defRPr/>
            </a:pPr>
            <a:r>
              <a:rPr lang="en-US" sz="3600" dirty="0"/>
              <a:t>Explore iteratively: Start simple, keep asking questions.</a:t>
            </a:r>
          </a:p>
          <a:p>
            <a:pPr marL="0" marR="0" lvl="0" indent="0" defTabSz="914400" eaLnBrk="1" fontAlgn="auto" latinLnBrk="0" hangingPunct="1">
              <a:lnSpc>
                <a:spcPct val="100000"/>
              </a:lnSpc>
              <a:spcBef>
                <a:spcPts val="0"/>
              </a:spcBef>
              <a:spcAft>
                <a:spcPts val="0"/>
              </a:spcAft>
              <a:buClrTx/>
              <a:buSzTx/>
              <a:buFontTx/>
              <a:buNone/>
              <a:tabLst/>
              <a:defRPr/>
            </a:pPr>
            <a:endParaRPr lang="en-US" sz="3600" dirty="0"/>
          </a:p>
          <a:p>
            <a:pPr marL="0" marR="0" lvl="0" indent="0" defTabSz="914400" eaLnBrk="1" fontAlgn="auto" latinLnBrk="0" hangingPunct="1">
              <a:lnSpc>
                <a:spcPct val="100000"/>
              </a:lnSpc>
              <a:spcBef>
                <a:spcPts val="0"/>
              </a:spcBef>
              <a:spcAft>
                <a:spcPts val="0"/>
              </a:spcAft>
              <a:buClrTx/>
              <a:buSzTx/>
              <a:buFontTx/>
              <a:buNone/>
              <a:tabLst/>
              <a:defRPr/>
            </a:pPr>
            <a:r>
              <a:rPr lang="en-US" sz="3600" dirty="0"/>
              <a:t>Avoid fixation: Use a variety of graphics to inspect more angles.</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28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Tablea</a:t>
            </a:r>
            <a:r>
              <a:rPr lang="en-US" smtClean="0"/>
              <a:t>u</a:t>
            </a:r>
            <a:endParaRPr lang="en-US" dirty="0"/>
          </a:p>
        </p:txBody>
      </p:sp>
      <p:sp>
        <p:nvSpPr>
          <p:cNvPr id="3" name="Content Placeholder 2"/>
          <p:cNvSpPr>
            <a:spLocks noGrp="1"/>
          </p:cNvSpPr>
          <p:nvPr>
            <p:ph idx="1"/>
          </p:nvPr>
        </p:nvSpPr>
        <p:spPr>
          <a:xfrm>
            <a:off x="457200" y="1600200"/>
            <a:ext cx="4419600" cy="4525963"/>
          </a:xfrm>
        </p:spPr>
        <p:txBody>
          <a:bodyPr>
            <a:normAutofit fontScale="92500" lnSpcReduction="10000"/>
          </a:bodyPr>
          <a:lstStyle/>
          <a:p>
            <a:pPr>
              <a:spcBef>
                <a:spcPts val="0"/>
              </a:spcBef>
              <a:defRPr/>
            </a:pPr>
            <a:r>
              <a:rPr lang="en-US" sz="3600" dirty="0" err="1" smtClean="0"/>
              <a:t>VizQL</a:t>
            </a:r>
            <a:r>
              <a:rPr lang="en-US" sz="3600" dirty="0" smtClean="0"/>
              <a:t> graphical query language</a:t>
            </a:r>
          </a:p>
          <a:p>
            <a:pPr marL="0" indent="0">
              <a:spcBef>
                <a:spcPts val="0"/>
              </a:spcBef>
              <a:buNone/>
              <a:defRPr/>
            </a:pPr>
            <a:endParaRPr lang="en-US" sz="3600" dirty="0" smtClean="0"/>
          </a:p>
          <a:p>
            <a:pPr>
              <a:spcBef>
                <a:spcPts val="0"/>
              </a:spcBef>
              <a:defRPr/>
            </a:pPr>
            <a:r>
              <a:rPr lang="en-US" sz="3600" dirty="0" smtClean="0"/>
              <a:t>exploration &amp; </a:t>
            </a:r>
            <a:r>
              <a:rPr lang="en-US" sz="3600" dirty="0" smtClean="0"/>
              <a:t>visual analysis </a:t>
            </a:r>
          </a:p>
          <a:p>
            <a:pPr marL="0" indent="0">
              <a:spcBef>
                <a:spcPts val="0"/>
              </a:spcBef>
              <a:buNone/>
              <a:defRPr/>
            </a:pPr>
            <a:endParaRPr lang="en-US" sz="3600" dirty="0" smtClean="0"/>
          </a:p>
          <a:p>
            <a:pPr>
              <a:spcBef>
                <a:spcPts val="0"/>
              </a:spcBef>
              <a:defRPr/>
            </a:pPr>
            <a:r>
              <a:rPr lang="en-US" sz="3600" dirty="0" smtClean="0"/>
              <a:t>Variety of data formats, good with large data</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7-09-04 at 5.16.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905000"/>
            <a:ext cx="4394648" cy="3657600"/>
          </a:xfrm>
          <a:prstGeom prst="rect">
            <a:avLst/>
          </a:prstGeom>
        </p:spPr>
      </p:pic>
      <p:sp>
        <p:nvSpPr>
          <p:cNvPr id="6" name="Rectangle 5"/>
          <p:cNvSpPr/>
          <p:nvPr/>
        </p:nvSpPr>
        <p:spPr>
          <a:xfrm>
            <a:off x="7010400" y="4419600"/>
            <a:ext cx="1828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05800" y="41148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5934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Connections</a:t>
            </a:r>
            <a:endParaRPr lang="en-US" dirty="0"/>
          </a:p>
        </p:txBody>
      </p:sp>
      <p:sp>
        <p:nvSpPr>
          <p:cNvPr id="3" name="Content Placeholder 2"/>
          <p:cNvSpPr>
            <a:spLocks noGrp="1"/>
          </p:cNvSpPr>
          <p:nvPr>
            <p:ph idx="1"/>
          </p:nvPr>
        </p:nvSpPr>
        <p:spPr>
          <a:xfrm>
            <a:off x="685800" y="1600200"/>
            <a:ext cx="4419600" cy="4525963"/>
          </a:xfrm>
        </p:spPr>
        <p:txBody>
          <a:bodyPr>
            <a:normAutofit/>
          </a:bodyPr>
          <a:lstStyle/>
          <a:p>
            <a:pPr>
              <a:spcBef>
                <a:spcPts val="0"/>
              </a:spcBef>
              <a:defRPr/>
            </a:pPr>
            <a:r>
              <a:rPr lang="en-US" sz="3600" dirty="0" smtClean="0"/>
              <a:t>Excel</a:t>
            </a:r>
          </a:p>
          <a:p>
            <a:pPr>
              <a:spcBef>
                <a:spcPts val="0"/>
              </a:spcBef>
              <a:defRPr/>
            </a:pPr>
            <a:r>
              <a:rPr lang="en-US" sz="3600" dirty="0" smtClean="0"/>
              <a:t>Text</a:t>
            </a:r>
          </a:p>
          <a:p>
            <a:pPr>
              <a:spcBef>
                <a:spcPts val="0"/>
              </a:spcBef>
              <a:defRPr/>
            </a:pPr>
            <a:r>
              <a:rPr lang="en-US" sz="3600" dirty="0" smtClean="0"/>
              <a:t>JSON</a:t>
            </a:r>
          </a:p>
          <a:p>
            <a:pPr>
              <a:spcBef>
                <a:spcPts val="0"/>
              </a:spcBef>
              <a:defRPr/>
            </a:pPr>
            <a:r>
              <a:rPr lang="en-US" sz="3600" dirty="0" smtClean="0"/>
              <a:t>Spatial for geo</a:t>
            </a:r>
            <a:endParaRPr lang="en-US" sz="3600" dirty="0" smtClean="0"/>
          </a:p>
          <a:p>
            <a:pPr>
              <a:spcBef>
                <a:spcPts val="0"/>
              </a:spcBef>
              <a:defRPr/>
            </a:pPr>
            <a:r>
              <a:rPr lang="en-US" sz="3600" dirty="0" smtClean="0"/>
              <a:t>Statistical </a:t>
            </a:r>
          </a:p>
          <a:p>
            <a:pPr marL="0" indent="0">
              <a:spcBef>
                <a:spcPts val="0"/>
              </a:spcBef>
              <a:buNone/>
              <a:defRPr/>
            </a:pPr>
            <a:r>
              <a:rPr lang="en-US" sz="3600" dirty="0"/>
              <a:t> </a:t>
            </a:r>
            <a:r>
              <a:rPr lang="en-US" sz="3600" dirty="0" smtClean="0"/>
              <a:t> (SPSS, R)</a:t>
            </a:r>
            <a:endParaRPr lang="en-US" sz="3600" dirty="0" smtClean="0"/>
          </a:p>
          <a:p>
            <a:pPr marL="0" indent="0">
              <a:spcBef>
                <a:spcPts val="0"/>
              </a:spcBef>
              <a:buNone/>
              <a:defRPr/>
            </a:pPr>
            <a:endParaRPr lang="en-US" sz="3600" dirty="0" smtClean="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086600" y="4495800"/>
            <a:ext cx="1828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82000" y="42672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800600" y="1600200"/>
            <a:ext cx="441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defRPr/>
            </a:pPr>
            <a:r>
              <a:rPr lang="en-US" sz="3600" dirty="0" smtClean="0"/>
              <a:t>Tableau Server</a:t>
            </a:r>
          </a:p>
          <a:p>
            <a:pPr>
              <a:spcBef>
                <a:spcPts val="0"/>
              </a:spcBef>
              <a:defRPr/>
            </a:pPr>
            <a:r>
              <a:rPr lang="en-US" sz="3600" dirty="0" smtClean="0"/>
              <a:t>SQL Server</a:t>
            </a:r>
          </a:p>
          <a:p>
            <a:pPr>
              <a:spcBef>
                <a:spcPts val="0"/>
              </a:spcBef>
              <a:defRPr/>
            </a:pPr>
            <a:r>
              <a:rPr lang="en-US" sz="3600" dirty="0" smtClean="0"/>
              <a:t>MySQL</a:t>
            </a:r>
          </a:p>
          <a:p>
            <a:pPr>
              <a:spcBef>
                <a:spcPts val="0"/>
              </a:spcBef>
              <a:defRPr/>
            </a:pPr>
            <a:r>
              <a:rPr lang="en-US" sz="3600" dirty="0" smtClean="0"/>
              <a:t>Redshift</a:t>
            </a:r>
          </a:p>
          <a:p>
            <a:pPr>
              <a:spcBef>
                <a:spcPts val="0"/>
              </a:spcBef>
              <a:defRPr/>
            </a:pPr>
            <a:r>
              <a:rPr lang="en-US" sz="3600" dirty="0" smtClean="0"/>
              <a:t>Oracle</a:t>
            </a:r>
          </a:p>
          <a:p>
            <a:pPr marL="0" indent="0">
              <a:spcBef>
                <a:spcPts val="0"/>
              </a:spcBef>
              <a:buNone/>
              <a:defRPr/>
            </a:pPr>
            <a:r>
              <a:rPr lang="en-US" sz="3600" dirty="0"/>
              <a:t>a</a:t>
            </a:r>
            <a:r>
              <a:rPr lang="en-US" sz="3600" dirty="0" smtClean="0"/>
              <a:t>nd 100s of other data sources!</a:t>
            </a:r>
          </a:p>
          <a:p>
            <a:pPr>
              <a:spcBef>
                <a:spcPts val="0"/>
              </a:spcBef>
              <a:defRPr/>
            </a:pPr>
            <a:endParaRPr lang="en-US" sz="3600" dirty="0" smtClean="0"/>
          </a:p>
        </p:txBody>
      </p:sp>
    </p:spTree>
    <p:extLst>
      <p:ext uri="{BB962C8B-B14F-4D97-AF65-F5344CB8AC3E}">
        <p14:creationId xmlns:p14="http://schemas.microsoft.com/office/powerpoint/2010/main" val="17947646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Combining Data</a:t>
            </a:r>
            <a:endParaRPr lang="en-US"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086600" y="4495800"/>
            <a:ext cx="1828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82000" y="42672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81000" y="1600200"/>
            <a:ext cx="7924800" cy="4525963"/>
          </a:xfrm>
        </p:spPr>
        <p:txBody>
          <a:bodyPr>
            <a:normAutofit/>
          </a:bodyPr>
          <a:lstStyle/>
          <a:p>
            <a:pPr marL="0" indent="0">
              <a:buNone/>
            </a:pPr>
            <a:r>
              <a:rPr lang="en-US" sz="3600" b="1" dirty="0" smtClean="0"/>
              <a:t>Joining: </a:t>
            </a:r>
            <a:r>
              <a:rPr lang="en-US" sz="3600" dirty="0" smtClean="0"/>
              <a:t>Combine </a:t>
            </a:r>
            <a:r>
              <a:rPr lang="en-US" sz="3600" dirty="0" smtClean="0"/>
              <a:t>d</a:t>
            </a:r>
            <a:r>
              <a:rPr lang="en-US" sz="3600" dirty="0" smtClean="0"/>
              <a:t>ata tables from the same source (e.g., Oracle DB)</a:t>
            </a:r>
            <a:endParaRPr lang="en-US" sz="3600" b="1" dirty="0"/>
          </a:p>
          <a:p>
            <a:pPr marL="0" indent="0">
              <a:buNone/>
            </a:pPr>
            <a:endParaRPr lang="en-US" sz="3600" dirty="0"/>
          </a:p>
          <a:p>
            <a:pPr marL="0" indent="0">
              <a:buNone/>
            </a:pPr>
            <a:r>
              <a:rPr lang="en-US" sz="3600" b="1" dirty="0" smtClean="0"/>
              <a:t>Blending: </a:t>
            </a:r>
            <a:r>
              <a:rPr lang="en-US" sz="3600" dirty="0" smtClean="0"/>
              <a:t>Combine data from different sources (e.g., Excel and Oracle DB) </a:t>
            </a:r>
            <a:endParaRPr lang="en-US" sz="3600" b="1" dirty="0"/>
          </a:p>
        </p:txBody>
      </p:sp>
    </p:spTree>
    <p:extLst>
      <p:ext uri="{BB962C8B-B14F-4D97-AF65-F5344CB8AC3E}">
        <p14:creationId xmlns:p14="http://schemas.microsoft.com/office/powerpoint/2010/main" val="21419994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Language Integrations</a:t>
            </a:r>
            <a:endParaRPr lang="en-US"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086600" y="4495800"/>
            <a:ext cx="1828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82000" y="42672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
          </p:nvPr>
        </p:nvSpPr>
        <p:spPr>
          <a:xfrm>
            <a:off x="685800" y="1600200"/>
            <a:ext cx="6324600" cy="4525963"/>
          </a:xfrm>
        </p:spPr>
        <p:txBody>
          <a:bodyPr>
            <a:normAutofit/>
          </a:bodyPr>
          <a:lstStyle/>
          <a:p>
            <a:pPr>
              <a:spcBef>
                <a:spcPts val="0"/>
              </a:spcBef>
              <a:defRPr/>
            </a:pPr>
            <a:r>
              <a:rPr lang="en-US" sz="3600" dirty="0" smtClean="0"/>
              <a:t>SQL </a:t>
            </a:r>
            <a:endParaRPr lang="en-US" sz="3600" dirty="0"/>
          </a:p>
          <a:p>
            <a:pPr>
              <a:spcBef>
                <a:spcPts val="0"/>
              </a:spcBef>
              <a:defRPr/>
            </a:pPr>
            <a:r>
              <a:rPr lang="en-US" sz="3600" dirty="0" smtClean="0"/>
              <a:t>R</a:t>
            </a:r>
          </a:p>
          <a:p>
            <a:pPr>
              <a:spcBef>
                <a:spcPts val="0"/>
              </a:spcBef>
              <a:defRPr/>
            </a:pPr>
            <a:r>
              <a:rPr lang="en-US" sz="3600" dirty="0" smtClean="0"/>
              <a:t>Python API (</a:t>
            </a:r>
            <a:r>
              <a:rPr lang="en-US" sz="3600" dirty="0" err="1" smtClean="0"/>
              <a:t>TabPy</a:t>
            </a:r>
            <a:r>
              <a:rPr lang="en-US" sz="3600" dirty="0" smtClean="0"/>
              <a:t> beta)</a:t>
            </a:r>
          </a:p>
          <a:p>
            <a:pPr>
              <a:spcBef>
                <a:spcPts val="0"/>
              </a:spcBef>
              <a:defRPr/>
            </a:pPr>
            <a:r>
              <a:rPr lang="en-US" sz="3600" dirty="0" smtClean="0"/>
              <a:t>JavaScript API </a:t>
            </a:r>
          </a:p>
          <a:p>
            <a:pPr marL="0" indent="0">
              <a:spcBef>
                <a:spcPts val="0"/>
              </a:spcBef>
              <a:buNone/>
              <a:defRPr/>
            </a:pPr>
            <a:endParaRPr lang="en-US" sz="3600" dirty="0" smtClean="0"/>
          </a:p>
        </p:txBody>
      </p:sp>
    </p:spTree>
    <p:extLst>
      <p:ext uri="{BB962C8B-B14F-4D97-AF65-F5344CB8AC3E}">
        <p14:creationId xmlns:p14="http://schemas.microsoft.com/office/powerpoint/2010/main" val="25637749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5638800" cy="4525963"/>
          </a:xfrm>
        </p:spPr>
        <p:txBody>
          <a:bodyPr>
            <a:normAutofit fontScale="92500" lnSpcReduction="10000"/>
          </a:bodyPr>
          <a:lstStyle/>
          <a:p>
            <a:pPr marL="0" indent="0">
              <a:buNone/>
            </a:pPr>
            <a:r>
              <a:rPr lang="en-US" sz="3600" b="1" dirty="0"/>
              <a:t>Dimension: </a:t>
            </a:r>
            <a:r>
              <a:rPr lang="en-US" sz="3600" dirty="0"/>
              <a:t>D</a:t>
            </a:r>
            <a:r>
              <a:rPr lang="en-US" sz="3600" dirty="0" smtClean="0"/>
              <a:t>iscrete </a:t>
            </a:r>
            <a:r>
              <a:rPr lang="en-US" sz="3600" dirty="0"/>
              <a:t>variables such as dates and </a:t>
            </a:r>
            <a:r>
              <a:rPr lang="en-US" sz="3600" dirty="0" smtClean="0"/>
              <a:t>categories (names, geographical locations, etc.)</a:t>
            </a:r>
            <a:endParaRPr lang="en-US" sz="3600" b="1" dirty="0"/>
          </a:p>
          <a:p>
            <a:pPr marL="0" indent="0">
              <a:buNone/>
            </a:pPr>
            <a:endParaRPr lang="en-US" sz="3600" dirty="0"/>
          </a:p>
          <a:p>
            <a:pPr marL="0" indent="0">
              <a:buNone/>
            </a:pPr>
            <a:r>
              <a:rPr lang="en-US" sz="3600" b="1" dirty="0"/>
              <a:t>Measure: </a:t>
            </a:r>
            <a:r>
              <a:rPr lang="en-US" sz="3600" dirty="0"/>
              <a:t>D</a:t>
            </a:r>
            <a:r>
              <a:rPr lang="en-US" sz="3600" dirty="0" smtClean="0"/>
              <a:t>ata </a:t>
            </a:r>
            <a:r>
              <a:rPr lang="en-US" sz="3600" dirty="0"/>
              <a:t>values that can be aggregated (average, sum, count</a:t>
            </a:r>
            <a:r>
              <a:rPr lang="en-US" sz="3600" dirty="0" smtClean="0"/>
              <a:t>, etc</a:t>
            </a:r>
            <a:r>
              <a:rPr lang="en-US" sz="3600" dirty="0"/>
              <a:t>.</a:t>
            </a:r>
            <a:r>
              <a:rPr lang="en-US" sz="3600" dirty="0" smtClean="0"/>
              <a:t>). Tableau transforms these by default!</a:t>
            </a:r>
            <a:endParaRPr lang="en-US" sz="3600" b="1" dirty="0"/>
          </a:p>
        </p:txBody>
      </p:sp>
      <p:sp>
        <p:nvSpPr>
          <p:cNvPr id="5" name="Title 1"/>
          <p:cNvSpPr>
            <a:spLocks noGrp="1"/>
          </p:cNvSpPr>
          <p:nvPr>
            <p:ph type="title"/>
          </p:nvPr>
        </p:nvSpPr>
        <p:spPr>
          <a:xfrm>
            <a:off x="457200" y="274638"/>
            <a:ext cx="8229600" cy="1143000"/>
          </a:xfrm>
        </p:spPr>
        <p:txBody>
          <a:bodyPr/>
          <a:lstStyle/>
          <a:p>
            <a:r>
              <a:rPr lang="en-US" dirty="0" smtClean="0"/>
              <a:t>Data in Tableau</a:t>
            </a: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Screen Shot 2017-09-04 at 6.25.18 PM.png"/>
          <p:cNvPicPr>
            <a:picLocks noChangeAspect="1"/>
          </p:cNvPicPr>
          <p:nvPr/>
        </p:nvPicPr>
        <p:blipFill rotWithShape="1">
          <a:blip r:embed="rId3">
            <a:extLst>
              <a:ext uri="{28A0092B-C50C-407E-A947-70E740481C1C}">
                <a14:useLocalDpi xmlns:a14="http://schemas.microsoft.com/office/drawing/2010/main" val="0"/>
              </a:ext>
            </a:extLst>
          </a:blip>
          <a:srcRect t="1" b="14841"/>
          <a:stretch/>
        </p:blipFill>
        <p:spPr>
          <a:xfrm>
            <a:off x="6248400" y="1371600"/>
            <a:ext cx="2679700" cy="5266944"/>
          </a:xfrm>
          <a:prstGeom prst="rect">
            <a:avLst/>
          </a:prstGeom>
          <a:ln>
            <a:solidFill>
              <a:schemeClr val="tx1">
                <a:lumMod val="50000"/>
                <a:lumOff val="50000"/>
              </a:schemeClr>
            </a:solidFill>
          </a:ln>
        </p:spPr>
      </p:pic>
    </p:spTree>
    <p:extLst>
      <p:ext uri="{BB962C8B-B14F-4D97-AF65-F5344CB8AC3E}">
        <p14:creationId xmlns:p14="http://schemas.microsoft.com/office/powerpoint/2010/main" val="76876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5638800" cy="4525963"/>
          </a:xfrm>
        </p:spPr>
        <p:txBody>
          <a:bodyPr>
            <a:normAutofit fontScale="92500" lnSpcReduction="10000"/>
          </a:bodyPr>
          <a:lstStyle/>
          <a:p>
            <a:pPr marL="0" indent="0">
              <a:buNone/>
            </a:pPr>
            <a:r>
              <a:rPr lang="en-US" sz="3600" b="1" dirty="0"/>
              <a:t>Dimension: </a:t>
            </a:r>
            <a:r>
              <a:rPr lang="en-US" sz="3600" dirty="0"/>
              <a:t>D</a:t>
            </a:r>
            <a:r>
              <a:rPr lang="en-US" sz="3600" dirty="0" smtClean="0"/>
              <a:t>iscrete </a:t>
            </a:r>
            <a:r>
              <a:rPr lang="en-US" sz="3600" dirty="0"/>
              <a:t>variables such as dates and </a:t>
            </a:r>
            <a:r>
              <a:rPr lang="en-US" sz="3600" dirty="0" smtClean="0"/>
              <a:t>categories (names, geographical locations, etc.)</a:t>
            </a:r>
            <a:endParaRPr lang="en-US" sz="3600" b="1" dirty="0"/>
          </a:p>
          <a:p>
            <a:pPr marL="0" indent="0">
              <a:buNone/>
            </a:pPr>
            <a:endParaRPr lang="en-US" sz="3600" dirty="0"/>
          </a:p>
          <a:p>
            <a:pPr marL="0" indent="0">
              <a:buNone/>
            </a:pPr>
            <a:r>
              <a:rPr lang="en-US" sz="3600" b="1" dirty="0"/>
              <a:t>Measure: </a:t>
            </a:r>
            <a:r>
              <a:rPr lang="en-US" sz="3600" dirty="0"/>
              <a:t>D</a:t>
            </a:r>
            <a:r>
              <a:rPr lang="en-US" sz="3600" dirty="0" smtClean="0"/>
              <a:t>ata </a:t>
            </a:r>
            <a:r>
              <a:rPr lang="en-US" sz="3600" dirty="0"/>
              <a:t>values that can be aggregated (average, sum, count</a:t>
            </a:r>
            <a:r>
              <a:rPr lang="en-US" sz="3600" dirty="0" smtClean="0"/>
              <a:t>, etc</a:t>
            </a:r>
            <a:r>
              <a:rPr lang="en-US" sz="3600" dirty="0"/>
              <a:t>.</a:t>
            </a:r>
            <a:r>
              <a:rPr lang="en-US" sz="3600" dirty="0" smtClean="0"/>
              <a:t>). Tableau transforms these by default!</a:t>
            </a:r>
            <a:endParaRPr lang="en-US" sz="3600" b="1" dirty="0"/>
          </a:p>
        </p:txBody>
      </p:sp>
      <p:sp>
        <p:nvSpPr>
          <p:cNvPr id="5" name="Title 1"/>
          <p:cNvSpPr>
            <a:spLocks noGrp="1"/>
          </p:cNvSpPr>
          <p:nvPr>
            <p:ph type="title"/>
          </p:nvPr>
        </p:nvSpPr>
        <p:spPr>
          <a:xfrm>
            <a:off x="457200" y="274638"/>
            <a:ext cx="8229600" cy="1143000"/>
          </a:xfrm>
        </p:spPr>
        <p:txBody>
          <a:bodyPr/>
          <a:lstStyle/>
          <a:p>
            <a:r>
              <a:rPr lang="en-US" dirty="0" smtClean="0"/>
              <a:t>Data in Tableau</a:t>
            </a: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Screen Shot 2017-09-04 at 6.25.18 PM.png"/>
          <p:cNvPicPr>
            <a:picLocks noChangeAspect="1"/>
          </p:cNvPicPr>
          <p:nvPr/>
        </p:nvPicPr>
        <p:blipFill rotWithShape="1">
          <a:blip r:embed="rId3">
            <a:extLst>
              <a:ext uri="{28A0092B-C50C-407E-A947-70E740481C1C}">
                <a14:useLocalDpi xmlns:a14="http://schemas.microsoft.com/office/drawing/2010/main" val="0"/>
              </a:ext>
            </a:extLst>
          </a:blip>
          <a:srcRect t="1" b="14841"/>
          <a:stretch/>
        </p:blipFill>
        <p:spPr>
          <a:xfrm>
            <a:off x="6248400" y="1371600"/>
            <a:ext cx="2679700" cy="5266944"/>
          </a:xfrm>
          <a:prstGeom prst="rect">
            <a:avLst/>
          </a:prstGeom>
          <a:ln>
            <a:solidFill>
              <a:schemeClr val="tx1">
                <a:lumMod val="50000"/>
                <a:lumOff val="50000"/>
              </a:schemeClr>
            </a:solidFill>
          </a:ln>
        </p:spPr>
      </p:pic>
      <p:pic>
        <p:nvPicPr>
          <p:cNvPr id="8" name="Picture 7" descr="Screen Shot 2017-09-04 at 10.18.2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5969000"/>
            <a:ext cx="5052060" cy="660400"/>
          </a:xfrm>
          <a:prstGeom prst="rect">
            <a:avLst/>
          </a:prstGeom>
        </p:spPr>
      </p:pic>
    </p:spTree>
    <p:extLst>
      <p:ext uri="{BB962C8B-B14F-4D97-AF65-F5344CB8AC3E}">
        <p14:creationId xmlns:p14="http://schemas.microsoft.com/office/powerpoint/2010/main" val="284321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 Tableau</a:t>
            </a:r>
            <a:endParaRPr lang="en-US" dirty="0"/>
          </a:p>
        </p:txBody>
      </p:sp>
      <p:sp>
        <p:nvSpPr>
          <p:cNvPr id="3" name="Content Placeholder 2"/>
          <p:cNvSpPr>
            <a:spLocks noGrp="1"/>
          </p:cNvSpPr>
          <p:nvPr>
            <p:ph idx="1"/>
          </p:nvPr>
        </p:nvSpPr>
        <p:spPr>
          <a:xfrm>
            <a:off x="685800" y="1600200"/>
            <a:ext cx="8077200" cy="4525963"/>
          </a:xfrm>
        </p:spPr>
        <p:txBody>
          <a:bodyPr>
            <a:normAutofit/>
          </a:bodyPr>
          <a:lstStyle/>
          <a:p>
            <a:pPr>
              <a:spcBef>
                <a:spcPts val="0"/>
              </a:spcBef>
              <a:defRPr/>
            </a:pPr>
            <a:r>
              <a:rPr lang="en-US" sz="3600" b="1" dirty="0" smtClean="0"/>
              <a:t>Dimensions</a:t>
            </a:r>
            <a:r>
              <a:rPr lang="en-US" sz="3600" dirty="0" smtClean="0"/>
              <a:t> are NOT aggregated, default as </a:t>
            </a:r>
            <a:r>
              <a:rPr lang="en-US" sz="3600" b="1" dirty="0"/>
              <a:t>D</a:t>
            </a:r>
            <a:r>
              <a:rPr lang="en-US" sz="3600" b="1" dirty="0" smtClean="0"/>
              <a:t>iscrete </a:t>
            </a:r>
            <a:r>
              <a:rPr lang="en-US" sz="3600" dirty="0" smtClean="0"/>
              <a:t>(</a:t>
            </a:r>
            <a:r>
              <a:rPr lang="en-US" sz="3600" dirty="0" smtClean="0">
                <a:solidFill>
                  <a:schemeClr val="tx2">
                    <a:lumMod val="60000"/>
                    <a:lumOff val="40000"/>
                  </a:schemeClr>
                </a:solidFill>
              </a:rPr>
              <a:t>blue</a:t>
            </a:r>
            <a:r>
              <a:rPr lang="en-US" sz="3600" dirty="0" smtClean="0"/>
              <a:t>) </a:t>
            </a:r>
          </a:p>
          <a:p>
            <a:pPr>
              <a:spcBef>
                <a:spcPts val="0"/>
              </a:spcBef>
              <a:defRPr/>
            </a:pPr>
            <a:r>
              <a:rPr lang="en-US" sz="3600" dirty="0" smtClean="0"/>
              <a:t>Discrete fields become row or column headings</a:t>
            </a:r>
          </a:p>
          <a:p>
            <a:pPr marL="0" indent="0">
              <a:spcBef>
                <a:spcPts val="0"/>
              </a:spcBef>
              <a:buNone/>
              <a:defRPr/>
            </a:pPr>
            <a:endParaRPr lang="en-US" sz="3600" dirty="0" smtClean="0"/>
          </a:p>
          <a:p>
            <a:pPr>
              <a:spcBef>
                <a:spcPts val="0"/>
              </a:spcBef>
              <a:defRPr/>
            </a:pPr>
            <a:r>
              <a:rPr lang="en-US" sz="3600" b="1" dirty="0" smtClean="0"/>
              <a:t>Measures</a:t>
            </a:r>
            <a:r>
              <a:rPr lang="en-US" sz="3600" dirty="0" smtClean="0"/>
              <a:t> are aggregated, default as </a:t>
            </a:r>
            <a:r>
              <a:rPr lang="en-US" sz="3600" b="1" dirty="0"/>
              <a:t>C</a:t>
            </a:r>
            <a:r>
              <a:rPr lang="en-US" sz="3600" b="1" dirty="0" smtClean="0"/>
              <a:t>ontinuous </a:t>
            </a:r>
            <a:r>
              <a:rPr lang="en-US" sz="3600" dirty="0" smtClean="0"/>
              <a:t>(</a:t>
            </a:r>
            <a:r>
              <a:rPr lang="en-US" sz="3600" dirty="0" smtClean="0">
                <a:solidFill>
                  <a:srgbClr val="008000"/>
                </a:solidFill>
              </a:rPr>
              <a:t>green</a:t>
            </a:r>
            <a:r>
              <a:rPr lang="en-US" sz="3600" dirty="0" smtClean="0"/>
              <a:t>)</a:t>
            </a:r>
          </a:p>
          <a:p>
            <a:pPr>
              <a:spcBef>
                <a:spcPts val="0"/>
              </a:spcBef>
              <a:defRPr/>
            </a:pPr>
            <a:r>
              <a:rPr lang="en-US" sz="3600" dirty="0" smtClean="0"/>
              <a:t>Continuous fields become axes     </a:t>
            </a:r>
          </a:p>
          <a:p>
            <a:pPr marL="0" indent="0">
              <a:spcBef>
                <a:spcPts val="0"/>
              </a:spcBef>
              <a:buNone/>
              <a:defRPr/>
            </a:pPr>
            <a:endParaRPr lang="en-US" sz="3600" dirty="0" smtClean="0"/>
          </a:p>
          <a:p>
            <a:pPr marL="0" indent="0">
              <a:spcBef>
                <a:spcPts val="0"/>
              </a:spcBef>
              <a:buNone/>
              <a:defRPr/>
            </a:pPr>
            <a:endParaRPr lang="en-US" sz="3600" dirty="0" smtClean="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8382000" y="4267200"/>
            <a:ext cx="152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800600" y="1600200"/>
            <a:ext cx="441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defRPr/>
            </a:pPr>
            <a:endParaRPr lang="en-US" sz="3600" dirty="0" smtClean="0"/>
          </a:p>
        </p:txBody>
      </p:sp>
    </p:spTree>
    <p:extLst>
      <p:ext uri="{BB962C8B-B14F-4D97-AF65-F5344CB8AC3E}">
        <p14:creationId xmlns:p14="http://schemas.microsoft.com/office/powerpoint/2010/main" val="330810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Data in Tableau</a:t>
            </a:r>
            <a:endParaRPr lang="en-US" dirty="0"/>
          </a:p>
        </p:txBody>
      </p:sp>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Screen Shot 2017-09-04 at 6.15.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87720"/>
            <a:ext cx="9601200" cy="5494080"/>
          </a:xfrm>
          <a:prstGeom prst="rect">
            <a:avLst/>
          </a:prstGeom>
        </p:spPr>
      </p:pic>
      <p:sp>
        <p:nvSpPr>
          <p:cNvPr id="9" name="Rectangle 8"/>
          <p:cNvSpPr/>
          <p:nvPr/>
        </p:nvSpPr>
        <p:spPr>
          <a:xfrm>
            <a:off x="1447800" y="1371600"/>
            <a:ext cx="64008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685800" y="1219200"/>
            <a:ext cx="5638800" cy="4525963"/>
          </a:xfrm>
        </p:spPr>
        <p:txBody>
          <a:bodyPr>
            <a:normAutofit/>
          </a:bodyPr>
          <a:lstStyle/>
          <a:p>
            <a:pPr marL="0" indent="0">
              <a:buNone/>
            </a:pPr>
            <a:r>
              <a:rPr lang="en-US" sz="3600" b="1" dirty="0" smtClean="0"/>
              <a:t>Continuous </a:t>
            </a:r>
            <a:endParaRPr lang="en-US" sz="3600" b="1" dirty="0"/>
          </a:p>
        </p:txBody>
      </p:sp>
      <p:sp>
        <p:nvSpPr>
          <p:cNvPr id="8" name="Content Placeholder 2"/>
          <p:cNvSpPr txBox="1">
            <a:spLocks/>
          </p:cNvSpPr>
          <p:nvPr/>
        </p:nvSpPr>
        <p:spPr>
          <a:xfrm>
            <a:off x="6096000" y="1219200"/>
            <a:ext cx="5638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t>Discrete </a:t>
            </a:r>
            <a:endParaRPr lang="en-US" sz="3600" b="1" dirty="0"/>
          </a:p>
        </p:txBody>
      </p:sp>
    </p:spTree>
    <p:extLst>
      <p:ext uri="{BB962C8B-B14F-4D97-AF65-F5344CB8AC3E}">
        <p14:creationId xmlns:p14="http://schemas.microsoft.com/office/powerpoint/2010/main" val="2234011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7333</TotalTime>
  <Words>413</Words>
  <Application>Microsoft Macintosh PowerPoint</Application>
  <PresentationFormat>On-screen Show (4:3)</PresentationFormat>
  <Paragraphs>63</Paragraphs>
  <Slides>12</Slides>
  <Notes>9</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Custom Design</vt:lpstr>
      <vt:lpstr>Introducing Tableau</vt:lpstr>
      <vt:lpstr>About Tableau</vt:lpstr>
      <vt:lpstr>Data Source Connections</vt:lpstr>
      <vt:lpstr>Combining Data</vt:lpstr>
      <vt:lpstr>Other Language Integrations</vt:lpstr>
      <vt:lpstr>Data in Tableau</vt:lpstr>
      <vt:lpstr>Data in Tableau</vt:lpstr>
      <vt:lpstr>Data in Tableau</vt:lpstr>
      <vt:lpstr>Data in Tableau</vt:lpstr>
      <vt:lpstr>PowerPoint Presentation</vt:lpstr>
      <vt:lpstr>Exploration Mantras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180</cp:revision>
  <dcterms:created xsi:type="dcterms:W3CDTF">2016-03-21T14:12:59Z</dcterms:created>
  <dcterms:modified xsi:type="dcterms:W3CDTF">2017-09-05T02:43:22Z</dcterms:modified>
</cp:coreProperties>
</file>