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9" r:id="rId3"/>
    <p:sldId id="285" r:id="rId4"/>
    <p:sldId id="284" r:id="rId5"/>
    <p:sldId id="270" r:id="rId6"/>
    <p:sldId id="266" r:id="rId7"/>
    <p:sldId id="281" r:id="rId8"/>
    <p:sldId id="271" r:id="rId9"/>
    <p:sldId id="272" r:id="rId10"/>
    <p:sldId id="280" r:id="rId11"/>
    <p:sldId id="291" r:id="rId12"/>
    <p:sldId id="277" r:id="rId13"/>
    <p:sldId id="274" r:id="rId14"/>
    <p:sldId id="278" r:id="rId15"/>
    <p:sldId id="273" r:id="rId16"/>
    <p:sldId id="279" r:id="rId17"/>
    <p:sldId id="282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 varScale="1">
        <p:scale>
          <a:sx n="30" d="100"/>
          <a:sy n="30" d="100"/>
        </p:scale>
        <p:origin x="-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</a:t>
            </a:r>
            <a:r>
              <a:rPr lang="en-US" baseline="0" dirty="0" smtClean="0"/>
              <a:t> of the first considerations is, do you actually need a geospatial representation for the data? Or would another chart type be more suitable?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9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r>
              <a:rPr lang="en-US" baseline="0" dirty="0" smtClean="0"/>
              <a:t> by scale matters in how data is perceived! </a:t>
            </a:r>
            <a:r>
              <a:rPr lang="en-US" dirty="0" smtClean="0"/>
              <a:t>Thematic maps and the influence of scale on socio-economic phenomena: the percentage of </a:t>
            </a:r>
            <a:r>
              <a:rPr lang="en-US" dirty="0" err="1" smtClean="0"/>
              <a:t>Labour</a:t>
            </a:r>
            <a:r>
              <a:rPr lang="en-US" dirty="0" smtClean="0"/>
              <a:t> votes in part of the Netherlands (a) Utrecht’s voting districts; (b) </a:t>
            </a:r>
            <a:r>
              <a:rPr lang="en-US" dirty="0" err="1" smtClean="0"/>
              <a:t>neighbourhoods</a:t>
            </a:r>
            <a:r>
              <a:rPr lang="en-US" dirty="0" smtClean="0"/>
              <a:t>; (c) municipalities; (d)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from </a:t>
            </a:r>
            <a:r>
              <a:rPr lang="en-US" dirty="0" err="1" smtClean="0"/>
              <a:t>Kraak’s</a:t>
            </a:r>
            <a:r>
              <a:rPr lang="en-US" dirty="0" smtClean="0"/>
              <a:t> Cartography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r>
              <a:rPr lang="en-US" baseline="0" dirty="0" smtClean="0"/>
              <a:t> from page 41 of </a:t>
            </a:r>
            <a:r>
              <a:rPr lang="en-US" baseline="0" dirty="0" err="1" smtClean="0"/>
              <a:t>Kraak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choices can be dizzying,</a:t>
            </a:r>
            <a:r>
              <a:rPr lang="en-US" baseline="0" dirty="0" smtClean="0"/>
              <a:t> and you want to provide the right one to show the data. Which projection to use?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local</a:t>
            </a:r>
            <a:r>
              <a:rPr lang="en-US" baseline="0" dirty="0" smtClean="0"/>
              <a:t> governing body. The state of California uses the Albers (check)</a:t>
            </a:r>
          </a:p>
          <a:p>
            <a:r>
              <a:rPr lang="en-US" baseline="0" dirty="0" smtClean="0"/>
              <a:t>Source: http://</a:t>
            </a:r>
            <a:r>
              <a:rPr lang="en-US" baseline="0" dirty="0" err="1" smtClean="0"/>
              <a:t>resources.esri.com</a:t>
            </a:r>
            <a:r>
              <a:rPr lang="en-US" baseline="0" dirty="0" smtClean="0"/>
              <a:t>/help/9.3/</a:t>
            </a:r>
            <a:r>
              <a:rPr lang="en-US" baseline="0" dirty="0" err="1" smtClean="0"/>
              <a:t>arcgisengine</a:t>
            </a:r>
            <a:r>
              <a:rPr lang="en-US" baseline="0" dirty="0" smtClean="0"/>
              <a:t>/java/</a:t>
            </a:r>
            <a:r>
              <a:rPr lang="en-US" baseline="0" dirty="0" err="1" smtClean="0"/>
              <a:t>gp_toolref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coverage_toolbox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choosing_a_map_projection.htm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Compromises</a:t>
            </a:r>
            <a:r>
              <a:rPr lang="en-US" baseline="0" dirty="0" smtClean="0"/>
              <a:t> between distortions of area, direction, and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California department of fish</a:t>
            </a:r>
            <a:r>
              <a:rPr lang="en-US" baseline="0" dirty="0" smtClean="0"/>
              <a:t> and wildlife website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original a 200 percent</a:t>
            </a:r>
            <a:r>
              <a:rPr lang="en-US" baseline="0" dirty="0" smtClean="0"/>
              <a:t> </a:t>
            </a:r>
            <a:r>
              <a:rPr lang="en-US" dirty="0" smtClean="0"/>
              <a:t>reduction to a smaller scale.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php.scripts.psu.edu</a:t>
            </a:r>
            <a:r>
              <a:rPr lang="en-US" dirty="0" smtClean="0"/>
              <a:t>/users/c/a/cab38/</a:t>
            </a:r>
            <a:r>
              <a:rPr lang="en-US" dirty="0" err="1" smtClean="0"/>
              <a:t>ScaleMaster</a:t>
            </a:r>
            <a:r>
              <a:rPr lang="en-US" dirty="0" smtClean="0"/>
              <a:t>/Brewer_Buttenfield_ScaleMaster_CaGIS_paper_Jan07.pdf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bl.ocks.org/mbostock/562505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s://github.com/d3/d3-geo-proje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Geospatial Maps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for </a:t>
            </a:r>
            <a:r>
              <a:rPr lang="en-US" dirty="0" err="1" smtClean="0"/>
              <a:t>xkcd</a:t>
            </a:r>
            <a:r>
              <a:rPr lang="en-US" dirty="0" smtClean="0"/>
              <a:t> comic image]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0"/>
            <a:ext cx="5143500" cy="4538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0" y="64008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/977/</a:t>
            </a:r>
          </a:p>
        </p:txBody>
      </p:sp>
    </p:spTree>
    <p:extLst>
      <p:ext uri="{BB962C8B-B14F-4D97-AF65-F5344CB8AC3E}">
        <p14:creationId xmlns:p14="http://schemas.microsoft.com/office/powerpoint/2010/main" val="229475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organization / contract check local governing body</a:t>
            </a:r>
          </a:p>
          <a:p>
            <a:r>
              <a:rPr lang="en-US" dirty="0"/>
              <a:t>T</a:t>
            </a:r>
            <a:r>
              <a:rPr lang="en-US" dirty="0" smtClean="0"/>
              <a:t>hematic or distribution maps: equal area</a:t>
            </a:r>
          </a:p>
          <a:p>
            <a:r>
              <a:rPr lang="en-US" dirty="0" smtClean="0"/>
              <a:t>Presentation maps : conformal </a:t>
            </a:r>
          </a:p>
          <a:p>
            <a:r>
              <a:rPr lang="en-US" dirty="0" smtClean="0"/>
              <a:t>Navigational maps: </a:t>
            </a:r>
            <a:r>
              <a:rPr lang="en-US" dirty="0" err="1" smtClean="0"/>
              <a:t>mercator</a:t>
            </a:r>
            <a:r>
              <a:rPr lang="en-US" dirty="0" smtClean="0"/>
              <a:t>, true direction, equidistant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5.1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"/>
            <a:ext cx="6501593" cy="617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6400800"/>
            <a:ext cx="389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http://bl.ocks.org/mbostock/</a:t>
            </a:r>
            <a:r>
              <a:rPr lang="en-US" dirty="0" smtClean="0">
                <a:hlinkClick r:id="rId4"/>
              </a:rPr>
              <a:t>5625053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8 at 5.3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06600"/>
            <a:ext cx="4572000" cy="4241800"/>
          </a:xfrm>
          <a:prstGeom prst="rect">
            <a:avLst/>
          </a:prstGeom>
        </p:spPr>
      </p:pic>
      <p:pic>
        <p:nvPicPr>
          <p:cNvPr id="6" name="Picture 5" descr="Screen Shot 2017-01-18 at 5.35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638300"/>
            <a:ext cx="4800600" cy="483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443335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California Albers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89274" y="1447800"/>
            <a:ext cx="211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Mercator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29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pic>
        <p:nvPicPr>
          <p:cNvPr id="4" name="Picture 3" descr="Screen Shot 2017-01-18 at 4.2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8064500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Cartography, Third Edition, Visualization of Spatial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/ Display Modifications</a:t>
            </a:r>
            <a:endParaRPr lang="en-US" dirty="0"/>
          </a:p>
        </p:txBody>
      </p:sp>
      <p:pic>
        <p:nvPicPr>
          <p:cNvPr id="5" name="Picture 4" descr="Screen Shot 2017-01-18 at 6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24000"/>
            <a:ext cx="1102766" cy="5105400"/>
          </a:xfrm>
          <a:prstGeom prst="rect">
            <a:avLst/>
          </a:prstGeom>
        </p:spPr>
      </p:pic>
      <p:pic>
        <p:nvPicPr>
          <p:cNvPr id="6" name="Picture 5" descr="Screen Shot 2017-01-18 at 6.16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3716210" cy="4699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6172200"/>
            <a:ext cx="299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Brewer &amp; </a:t>
            </a:r>
            <a:r>
              <a:rPr lang="en-US" dirty="0" err="1" smtClean="0"/>
              <a:t>Buttenfield</a:t>
            </a:r>
            <a:r>
              <a:rPr lang="en-US" dirty="0" smtClean="0"/>
              <a:t>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6.24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0453"/>
            <a:ext cx="6257157" cy="6212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4008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Cartography, Third Edition, Visualization of Spatial Data.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-243840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map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828800" y="838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g</a:t>
            </a: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raph/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48049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85800"/>
            <a:ext cx="4772740" cy="59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65532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http://blog.timesunion.com/capitol/files/2008/04/perpup.JPG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498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 Map?: </a:t>
            </a:r>
            <a:r>
              <a:rPr lang="en-US" dirty="0" smtClean="0"/>
              <a:t>a representation or abstraction of geographic reality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[Board, 1990]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0" y="10668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Which reality?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/>
          <a:lstStyle/>
          <a:p>
            <a:r>
              <a:rPr lang="en-US" dirty="0" smtClean="0"/>
              <a:t>[Placeholder Image]</a:t>
            </a:r>
            <a:endParaRPr lang="en-US" dirty="0"/>
          </a:p>
        </p:txBody>
      </p:sp>
      <p:pic>
        <p:nvPicPr>
          <p:cNvPr id="4" name="Picture 3" descr="Screen Shot 2017-01-18 at 6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34795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7-01-18 at 5.0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2082"/>
            <a:ext cx="3876086" cy="62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Projections</a:t>
            </a:r>
            <a:endParaRPr lang="en-US"/>
          </a:p>
        </p:txBody>
      </p:sp>
      <p:pic>
        <p:nvPicPr>
          <p:cNvPr id="4" name="Picture 3" descr="Screen Shot 2017-01-18 at 5.0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33400"/>
            <a:ext cx="4737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-76200" y="1524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?</a:t>
            </a:r>
          </a:p>
        </p:txBody>
      </p:sp>
      <p:pic>
        <p:nvPicPr>
          <p:cNvPr id="3" name="Picture 2" descr="Screen Shot 2017-01-18 at 7.4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44" y="1676400"/>
            <a:ext cx="4171256" cy="2150049"/>
          </a:xfrm>
          <a:prstGeom prst="rect">
            <a:avLst/>
          </a:prstGeom>
        </p:spPr>
      </p:pic>
      <p:pic>
        <p:nvPicPr>
          <p:cNvPr id="10" name="Picture 9" descr="Screen Shot 2017-01-18 at 7.49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86" y="4346783"/>
            <a:ext cx="4042414" cy="2206417"/>
          </a:xfrm>
          <a:prstGeom prst="rect">
            <a:avLst/>
          </a:prstGeom>
        </p:spPr>
      </p:pic>
      <p:pic>
        <p:nvPicPr>
          <p:cNvPr id="11" name="Picture 10" descr="Screen Shot 2017-01-18 at 7.49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897466" cy="2093680"/>
          </a:xfrm>
          <a:prstGeom prst="rect">
            <a:avLst/>
          </a:prstGeom>
        </p:spPr>
      </p:pic>
      <p:pic>
        <p:nvPicPr>
          <p:cNvPr id="12" name="Picture 11" descr="Screen Shot 2017-01-18 at 7.49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0225"/>
            <a:ext cx="4243729" cy="2230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93634" y="6400800"/>
            <a:ext cx="4188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https://github.com/d3/d3-geo-</a:t>
            </a:r>
            <a:r>
              <a:rPr lang="en-US" dirty="0" smtClean="0">
                <a:hlinkClick r:id="rId7"/>
              </a:rPr>
              <a:t>projection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372</Words>
  <Application>Microsoft Macintosh PowerPoint</Application>
  <PresentationFormat>On-screen Show (4:3)</PresentationFormat>
  <Paragraphs>66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Geospatial Maps</vt:lpstr>
      <vt:lpstr>PowerPoint Presentation</vt:lpstr>
      <vt:lpstr>PowerPoint Presentation</vt:lpstr>
      <vt:lpstr>PowerPoint Presentation</vt:lpstr>
      <vt:lpstr>PowerPoint Presentation</vt:lpstr>
      <vt:lpstr>[Placeholder Image]</vt:lpstr>
      <vt:lpstr>PowerPoint Presentation</vt:lpstr>
      <vt:lpstr>Projections</vt:lpstr>
      <vt:lpstr>PowerPoint Presentation</vt:lpstr>
      <vt:lpstr>PowerPoint Presentation</vt:lpstr>
      <vt:lpstr>Projection Guidelines</vt:lpstr>
      <vt:lpstr>PowerPoint Presentation</vt:lpstr>
      <vt:lpstr>PowerPoint Presentation</vt:lpstr>
      <vt:lpstr>Scales</vt:lpstr>
      <vt:lpstr>Geometry / Display Modifications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110</cp:revision>
  <dcterms:created xsi:type="dcterms:W3CDTF">2016-03-21T14:12:59Z</dcterms:created>
  <dcterms:modified xsi:type="dcterms:W3CDTF">2017-01-19T16:49:02Z</dcterms:modified>
</cp:coreProperties>
</file>