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2.xml" ContentType="application/vnd.openxmlformats-officedocument.presentationml.slideMaster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8" r:id="rId10"/>
    <p:sldId id="276" r:id="rId11"/>
    <p:sldId id="277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  <p:ext uri="{FD5EFAAD-0ECE-453E-9831-46B23BE46B34}">
      <p15:chartTrackingRefBased xmlns="" xmlns:a="http://schemas.openxmlformats.org/drawingml/2006/main" xmlns:r="http://schemas.openxmlformats.org/officeDocument/2006/relationships" xmlns:p="http://schemas.openxmlformats.org/presentationml/2006/main" xmlns:p15="http://schemas.microsoft.com/office/powerpoint/2012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4588" autoAdjust="0"/>
    <p:restoredTop sz="86378" autoAdjust="0"/>
  </p:normalViewPr>
  <p:slideViewPr>
    <p:cSldViewPr>
      <p:cViewPr varScale="1">
        <p:scale>
          <a:sx n="96" d="100"/>
          <a:sy n="96" d="100"/>
        </p:scale>
        <p:origin x="-33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Powerful way to add dimension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4753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Theory, then practicalities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Interaction can trigger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Avoid using for flashiness alone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Twersky</a:t>
            </a:r>
            <a:r>
              <a:rPr lang="en-US" dirty="0" smtClean="0"/>
              <a:t>, Morrison, and </a:t>
            </a:r>
            <a:r>
              <a:rPr lang="en-US" dirty="0" err="1" smtClean="0"/>
              <a:t>Betrancourt</a:t>
            </a:r>
            <a:r>
              <a:rPr lang="en-US" dirty="0" smtClean="0"/>
              <a:t>, 2002</a:t>
            </a:r>
          </a:p>
          <a:p>
            <a:pPr lvl="0"/>
            <a:r>
              <a:rPr lang="en-US" dirty="0" smtClean="0"/>
              <a:t>reviewed 20+ studies comparing animation vs. sequences of stills</a:t>
            </a:r>
          </a:p>
          <a:p>
            <a:pPr lvl="0"/>
            <a:r>
              <a:rPr lang="en-US" dirty="0" smtClean="0"/>
              <a:t>Studies showing an advantage for animation</a:t>
            </a:r>
          </a:p>
          <a:p>
            <a:pPr lvl="1"/>
            <a:r>
              <a:rPr lang="en-US" dirty="0" smtClean="0"/>
              <a:t>didn’t compare animation to stills fairly, or</a:t>
            </a:r>
          </a:p>
          <a:p>
            <a:pPr lvl="1"/>
            <a:r>
              <a:rPr lang="en-US" dirty="0" smtClean="0"/>
              <a:t>differed in procedure (e.g., use of interaction)</a:t>
            </a:r>
          </a:p>
          <a:p>
            <a:pPr lvl="0"/>
            <a:r>
              <a:rPr lang="en-US" dirty="0" smtClean="0"/>
              <a:t>when comparison was fair, animation didn’t help or hurt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Lobben</a:t>
            </a:r>
            <a:r>
              <a:rPr lang="en-US" dirty="0" smtClean="0"/>
              <a:t>, 2008</a:t>
            </a:r>
          </a:p>
          <a:p>
            <a:pPr lvl="0"/>
            <a:r>
              <a:rPr lang="en-US" dirty="0" smtClean="0"/>
              <a:t>Clusters of questions about geographic data</a:t>
            </a:r>
            <a:br>
              <a:rPr lang="en-US" dirty="0" smtClean="0"/>
            </a:br>
            <a:r>
              <a:rPr lang="en-US" dirty="0" smtClean="0"/>
              <a:t>learned via static maps or animated maps</a:t>
            </a:r>
          </a:p>
          <a:p>
            <a:pPr lvl="0"/>
            <a:r>
              <a:rPr lang="en-US" dirty="0" smtClean="0"/>
              <a:t>Higher percent correct with animation</a:t>
            </a:r>
          </a:p>
          <a:p>
            <a:pPr lvl="0"/>
            <a:r>
              <a:rPr lang="en-US" dirty="0" smtClean="0"/>
              <a:t>Significant differences between clusters</a:t>
            </a:r>
          </a:p>
          <a:p>
            <a:pPr lvl="1"/>
            <a:r>
              <a:rPr lang="en-US" dirty="0" smtClean="0"/>
              <a:t>less improvement in spatial properties</a:t>
            </a:r>
          </a:p>
          <a:p>
            <a:pPr lvl="1"/>
            <a:r>
              <a:rPr lang="en-US" dirty="0" smtClean="0"/>
              <a:t>More improvement in time or attribute properties</a:t>
            </a:r>
          </a:p>
          <a:p>
            <a:pPr lvl="0"/>
            <a:r>
              <a:rPr lang="en-US" dirty="0" smtClean="0"/>
              <a:t>Concluded that data properties matter in which is more effective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Griffin et al., 2006, A Comparison of Animated Maps with Static Small-Multiple Maps for Visually Identifying Space-Time Clusters</a:t>
            </a:r>
          </a:p>
          <a:p>
            <a:pPr lvl="0"/>
            <a:r>
              <a:rPr lang="en-US" dirty="0" smtClean="0"/>
              <a:t>Showed users randomly generated clusters of dots moving over time</a:t>
            </a:r>
          </a:p>
          <a:p>
            <a:pPr lvl="0"/>
            <a:r>
              <a:rPr lang="en-US" dirty="0" smtClean="0"/>
              <a:t>Found higher % correct for animation</a:t>
            </a:r>
          </a:p>
          <a:p>
            <a:pPr lvl="1"/>
            <a:r>
              <a:rPr lang="en-US" dirty="0" smtClean="0"/>
              <a:t>but not significant for women alone</a:t>
            </a:r>
          </a:p>
          <a:p>
            <a:pPr lvl="0"/>
            <a:r>
              <a:rPr lang="en-US" dirty="0" smtClean="0"/>
              <a:t>Users found correct answers faster </a:t>
            </a:r>
            <a:r>
              <a:rPr lang="en-US" dirty="0" err="1" smtClean="0"/>
              <a:t>w</a:t>
            </a:r>
            <a:r>
              <a:rPr lang="en-US" dirty="0" smtClean="0"/>
              <a:t>/animation</a:t>
            </a:r>
          </a:p>
          <a:p>
            <a:pPr lvl="1"/>
            <a:r>
              <a:rPr lang="en-US" dirty="0" smtClean="0"/>
              <a:t>both men and women were faster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://bl.ocks.org/mbostock/248bac3b8e354a9103c4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.ocks.org/mbostock/248bac3b8e354a9103c4" TargetMode="Externa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smtClean="0"/>
              <a:t>Animation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Animation Help?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clear advantage over series of stills (</a:t>
            </a:r>
            <a:r>
              <a:rPr lang="en-US" dirty="0" err="1" smtClean="0"/>
              <a:t>Twersky</a:t>
            </a:r>
            <a:r>
              <a:rPr lang="en-US" dirty="0" smtClean="0"/>
              <a:t>, Morrison, and </a:t>
            </a:r>
            <a:r>
              <a:rPr lang="en-US" dirty="0" err="1" smtClean="0"/>
              <a:t>Betrancourt</a:t>
            </a:r>
            <a:r>
              <a:rPr lang="en-US" dirty="0" smtClean="0"/>
              <a:t>, 2002)</a:t>
            </a:r>
          </a:p>
          <a:p>
            <a:r>
              <a:rPr lang="en-US" dirty="0" smtClean="0"/>
              <a:t>Compared to static maps, can help with time or attribute properties more than spatial ones (</a:t>
            </a:r>
            <a:r>
              <a:rPr lang="en-US" dirty="0" err="1" smtClean="0"/>
              <a:t>Lobben</a:t>
            </a:r>
            <a:r>
              <a:rPr lang="en-US" dirty="0" smtClean="0"/>
              <a:t>, 2008)</a:t>
            </a:r>
          </a:p>
          <a:p>
            <a:r>
              <a:rPr lang="en-US" dirty="0" smtClean="0"/>
              <a:t>Can help users find correct answers faster (Griffin et al., 2006)</a:t>
            </a:r>
          </a:p>
          <a:p>
            <a:endParaRPr lang="en-US" dirty="0"/>
          </a:p>
        </p:txBody>
      </p:sp>
      <p:pic>
        <p:nvPicPr>
          <p:cNvPr id="7" name="Picture 6" descr="Screen Shot 2014-01-10 at 5.12.00 PM.png"/>
          <p:cNvPicPr>
            <a:picLocks noChangeAspect="1"/>
          </p:cNvPicPr>
          <p:nvPr/>
        </p:nvPicPr>
        <p:blipFill>
          <a:blip r:embed="rId3"/>
          <a:srcRect l="33559" t="53031" r="33559"/>
          <a:stretch>
            <a:fillRect/>
          </a:stretch>
        </p:blipFill>
        <p:spPr>
          <a:xfrm>
            <a:off x="6790332" y="5387207"/>
            <a:ext cx="1744068" cy="1242193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0408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76600"/>
            <a:ext cx="8229600" cy="1143000"/>
          </a:xfrm>
        </p:spPr>
        <p:txBody>
          <a:bodyPr/>
          <a:lstStyle/>
          <a:p>
            <a:r>
              <a:rPr lang="en-US" dirty="0"/>
              <a:t>Theory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82160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Animation?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Animation: creating the illusion of change or movement </a:t>
            </a:r>
          </a:p>
          <a:p>
            <a:r>
              <a:rPr lang="en-US" dirty="0"/>
              <a:t>Not the same as interaction (which is user controlled)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4377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dynamic process in real time</a:t>
            </a:r>
          </a:p>
          <a:p>
            <a:r>
              <a:rPr lang="en-US" dirty="0"/>
              <a:t>Show variation of a value over time</a:t>
            </a:r>
          </a:p>
          <a:p>
            <a:r>
              <a:rPr lang="en-US" dirty="0"/>
              <a:t>Navigate a virtual space</a:t>
            </a:r>
          </a:p>
          <a:p>
            <a:r>
              <a:rPr lang="en-US" dirty="0"/>
              <a:t>Draw user’s attention</a:t>
            </a:r>
          </a:p>
          <a:p>
            <a:r>
              <a:rPr lang="en-US" dirty="0"/>
              <a:t>Indicate UI activity (folder opening, waiting)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458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Reasons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engaging</a:t>
            </a:r>
          </a:p>
          <a:p>
            <a:r>
              <a:rPr lang="en-US" dirty="0"/>
              <a:t>It can represent another dimension (time)</a:t>
            </a:r>
          </a:p>
          <a:p>
            <a:r>
              <a:rPr lang="en-US" dirty="0"/>
              <a:t>It focuses attention powerfully</a:t>
            </a:r>
          </a:p>
          <a:p>
            <a:r>
              <a:rPr lang="en-US" dirty="0"/>
              <a:t>It can help the user retain context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370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Not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flashy</a:t>
            </a:r>
          </a:p>
          <a:p>
            <a:r>
              <a:rPr lang="en-US" dirty="0"/>
              <a:t>It </a:t>
            </a:r>
            <a:r>
              <a:rPr lang="en-US" dirty="0"/>
              <a:t>requires replaying for analysis</a:t>
            </a:r>
          </a:p>
          <a:p>
            <a:r>
              <a:rPr lang="en-US" dirty="0"/>
              <a:t>It draws attention powerfully</a:t>
            </a:r>
          </a:p>
          <a:p>
            <a:r>
              <a:rPr lang="en-US" dirty="0"/>
              <a:t>It may add to cognitive load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9061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Replace sudden transitions with smooth ones</a:t>
            </a:r>
            <a:r>
              <a:rPr lang="en-US" dirty="0" smtClean="0"/>
              <a:t>. (d3.transition() does this well.)</a:t>
            </a:r>
          </a:p>
          <a:p>
            <a:r>
              <a:rPr lang="en-US" dirty="0"/>
              <a:t>Fiddle with solidity</a:t>
            </a:r>
          </a:p>
          <a:p>
            <a:r>
              <a:rPr lang="en-US" dirty="0"/>
              <a:t>Exaggerate </a:t>
            </a:r>
            <a:r>
              <a:rPr lang="en-US" dirty="0" smtClean="0"/>
              <a:t>change (d3’s .ease() options)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 descr="Screen Shot 2014-01-09 at 9.33.1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505200"/>
            <a:ext cx="6781800" cy="2433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6096000"/>
            <a:ext cx="82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 with these </a:t>
            </a:r>
            <a:r>
              <a:rPr lang="en-US" dirty="0" smtClean="0">
                <a:hlinkClick r:id="rId3"/>
              </a:rPr>
              <a:t>examples of easing in d3</a:t>
            </a:r>
            <a:r>
              <a:rPr lang="en-US" dirty="0" smtClean="0"/>
              <a:t>!: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53400" y="5029200"/>
            <a:ext cx="823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Cartoon </a:t>
            </a:r>
          </a:p>
          <a:p>
            <a:r>
              <a:rPr lang="en-US" sz="1400" dirty="0" smtClean="0"/>
              <a:t>by </a:t>
            </a:r>
          </a:p>
          <a:p>
            <a:r>
              <a:rPr lang="en-US" sz="1400" dirty="0" smtClean="0"/>
              <a:t>Preston </a:t>
            </a:r>
          </a:p>
          <a:p>
            <a:r>
              <a:rPr lang="en-US" sz="1400" dirty="0" smtClean="0"/>
              <a:t>Blair</a:t>
            </a:r>
            <a:endParaRPr lang="en-US" sz="1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5956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pPr indent="0">
              <a:buNone/>
            </a:pPr>
            <a:r>
              <a:rPr lang="en-US" dirty="0" smtClean="0"/>
              <a:t>Play with these </a:t>
            </a:r>
            <a:r>
              <a:rPr lang="en-US" dirty="0" smtClean="0">
                <a:hlinkClick r:id="rId2"/>
              </a:rPr>
              <a:t>examples of easing in d3</a:t>
            </a:r>
            <a:r>
              <a:rPr lang="en-US" dirty="0" smtClean="0"/>
              <a:t> to get a feel for what they do.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Screen Shot 2017-01-26 at 9.46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371600"/>
            <a:ext cx="516871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one thing at a time</a:t>
            </a:r>
          </a:p>
          <a:p>
            <a:pPr lvl="1"/>
            <a:r>
              <a:rPr lang="en-US" dirty="0"/>
              <a:t>use staging if need to change more at once</a:t>
            </a:r>
          </a:p>
          <a:p>
            <a:r>
              <a:rPr lang="en-US" dirty="0"/>
              <a:t>Avoid radical changes</a:t>
            </a:r>
          </a:p>
          <a:p>
            <a:pPr lvl="1"/>
            <a:r>
              <a:rPr lang="en-US" dirty="0"/>
              <a:t>don’t animate hard-to-follow changes</a:t>
            </a:r>
          </a:p>
          <a:p>
            <a:r>
              <a:rPr lang="en-US" dirty="0"/>
              <a:t>Avoid unnecessary motion</a:t>
            </a:r>
          </a:p>
          <a:p>
            <a:pPr lvl="1"/>
            <a:r>
              <a:rPr lang="en-US" dirty="0"/>
              <a:t>excess motion is confusing</a:t>
            </a:r>
          </a:p>
          <a:p>
            <a:pPr lvl="1"/>
            <a:r>
              <a:rPr lang="en-US" dirty="0"/>
              <a:t>what is constant shouldn’t move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9652" y="6333675"/>
            <a:ext cx="533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from Fisher, in </a:t>
            </a:r>
            <a:r>
              <a:rPr lang="en-US" i="1" dirty="0" smtClean="0"/>
              <a:t>Beautiful Visualization</a:t>
            </a:r>
            <a:endParaRPr lang="en-US" i="1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9744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461</Words>
  <Application>Microsoft Macintosh PowerPoint</Application>
  <PresentationFormat>On-screen Show (4:3)</PresentationFormat>
  <Paragraphs>76</Paragraphs>
  <Slides>11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Animation</vt:lpstr>
      <vt:lpstr>Theory</vt:lpstr>
      <vt:lpstr>What Is Animation?</vt:lpstr>
      <vt:lpstr>Uses</vt:lpstr>
      <vt:lpstr>Reasons to Use</vt:lpstr>
      <vt:lpstr>Reasons Not to Use</vt:lpstr>
      <vt:lpstr>Animation Principles</vt:lpstr>
      <vt:lpstr>Try it Out</vt:lpstr>
      <vt:lpstr>A Few Principles</vt:lpstr>
      <vt:lpstr>Does Animation Help?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Annette Greiner</cp:lastModifiedBy>
  <cp:revision>86</cp:revision>
  <dcterms:created xsi:type="dcterms:W3CDTF">2017-02-02T06:06:13Z</dcterms:created>
  <dcterms:modified xsi:type="dcterms:W3CDTF">2017-02-02T06:33:10Z</dcterms:modified>
</cp:coreProperties>
</file>