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58" r:id="rId10"/>
    <p:sldId id="259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ECD5-7AF6-3B49-A815-9C14003D8A63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5EB4-8AF2-8E46-B7FF-C38761A94A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Can it Facilitate?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Twersky</a:t>
            </a:r>
            <a:r>
              <a:rPr lang="en-US" dirty="0"/>
              <a:t>, Morrison, and </a:t>
            </a:r>
            <a:r>
              <a:rPr lang="en-US" dirty="0" err="1"/>
              <a:t>Betrancourt</a:t>
            </a:r>
            <a:r>
              <a:rPr lang="en-US" dirty="0"/>
              <a:t>, </a:t>
            </a:r>
            <a:r>
              <a:rPr lang="en-US" dirty="0" smtClean="0"/>
              <a:t>2002</a:t>
            </a:r>
          </a:p>
          <a:p>
            <a:pPr lvl="0"/>
            <a:r>
              <a:rPr lang="en-US" dirty="0" smtClean="0"/>
              <a:t>reviewed </a:t>
            </a:r>
            <a:r>
              <a:rPr lang="en-US" dirty="0"/>
              <a:t>20+ studies comparing animation vs. </a:t>
            </a:r>
            <a:r>
              <a:rPr lang="en-US" dirty="0" smtClean="0"/>
              <a:t>sequences </a:t>
            </a:r>
            <a:r>
              <a:rPr lang="en-US" dirty="0"/>
              <a:t>of </a:t>
            </a:r>
            <a:r>
              <a:rPr lang="en-US" dirty="0" smtClean="0"/>
              <a:t>stills</a:t>
            </a:r>
          </a:p>
          <a:p>
            <a:pPr lvl="0"/>
            <a:r>
              <a:rPr lang="en-US" dirty="0" smtClean="0"/>
              <a:t>Studies showing an advantage for animation</a:t>
            </a:r>
          </a:p>
          <a:p>
            <a:pPr lvl="1"/>
            <a:r>
              <a:rPr lang="en-US" dirty="0" smtClean="0"/>
              <a:t>didn’t compare animation to stills fairly, or</a:t>
            </a:r>
          </a:p>
          <a:p>
            <a:pPr lvl="1"/>
            <a:r>
              <a:rPr lang="en-US" dirty="0" smtClean="0"/>
              <a:t>differed </a:t>
            </a:r>
            <a:r>
              <a:rPr lang="en-US" dirty="0"/>
              <a:t>in </a:t>
            </a:r>
            <a:r>
              <a:rPr lang="en-US" dirty="0" smtClean="0"/>
              <a:t>procedure (e.g., use of interaction)</a:t>
            </a:r>
          </a:p>
          <a:p>
            <a:pPr lvl="0"/>
            <a:r>
              <a:rPr lang="en-US" dirty="0" smtClean="0"/>
              <a:t>when comparison was fair, animation didn’t help or hurt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Influence of Data Properties on Animated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Lobben</a:t>
            </a:r>
            <a:r>
              <a:rPr lang="en-US" dirty="0"/>
              <a:t>, </a:t>
            </a:r>
            <a:r>
              <a:rPr lang="en-US" dirty="0" smtClean="0"/>
              <a:t>2008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of questions about geographic data</a:t>
            </a:r>
            <a:br>
              <a:rPr lang="en-US" dirty="0"/>
            </a:br>
            <a:r>
              <a:rPr lang="en-US" dirty="0"/>
              <a:t>learned via static maps or animated </a:t>
            </a:r>
            <a:r>
              <a:rPr lang="en-US" dirty="0" smtClean="0"/>
              <a:t>maps</a:t>
            </a:r>
          </a:p>
          <a:p>
            <a:pPr lvl="0"/>
            <a:r>
              <a:rPr lang="en-US" dirty="0"/>
              <a:t>H</a:t>
            </a:r>
            <a:r>
              <a:rPr lang="en-US" dirty="0" smtClean="0"/>
              <a:t>igher percent </a:t>
            </a:r>
            <a:r>
              <a:rPr lang="en-US" dirty="0"/>
              <a:t>correct </a:t>
            </a:r>
            <a:r>
              <a:rPr lang="en-US" dirty="0" smtClean="0"/>
              <a:t>with animation</a:t>
            </a:r>
          </a:p>
          <a:p>
            <a:pPr lvl="0"/>
            <a:r>
              <a:rPr lang="en-US" dirty="0" smtClean="0"/>
              <a:t>Significant differences between clusters</a:t>
            </a:r>
          </a:p>
          <a:p>
            <a:pPr lvl="1"/>
            <a:r>
              <a:rPr lang="en-US" dirty="0" smtClean="0"/>
              <a:t>less improvement </a:t>
            </a:r>
            <a:r>
              <a:rPr lang="en-US" dirty="0"/>
              <a:t>in </a:t>
            </a:r>
            <a:r>
              <a:rPr lang="en-US" dirty="0" smtClean="0"/>
              <a:t>spatial properties</a:t>
            </a:r>
          </a:p>
          <a:p>
            <a:pPr lvl="1"/>
            <a:r>
              <a:rPr lang="en-US" dirty="0" smtClean="0"/>
              <a:t>More improvement </a:t>
            </a:r>
            <a:r>
              <a:rPr lang="en-US" dirty="0"/>
              <a:t>in time or attribute </a:t>
            </a:r>
            <a:r>
              <a:rPr lang="en-US" dirty="0" smtClean="0"/>
              <a:t>properties</a:t>
            </a:r>
          </a:p>
          <a:p>
            <a:pPr lvl="0"/>
            <a:r>
              <a:rPr lang="en-US" dirty="0" smtClean="0"/>
              <a:t>Concluded that data </a:t>
            </a:r>
            <a:r>
              <a:rPr lang="en-US" dirty="0"/>
              <a:t>properties matter in</a:t>
            </a:r>
            <a:r>
              <a:rPr lang="en-US" dirty="0" smtClean="0"/>
              <a:t> which is more effective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Comparison of Animated Maps with Static Small-Multiple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Griffin et al., 2006, A Comparison of Animated Maps with Static Small-Multiple Maps for Visually Identifying Space-Time </a:t>
            </a:r>
            <a:r>
              <a:rPr lang="en-US" dirty="0" smtClean="0"/>
              <a:t>Clusters</a:t>
            </a:r>
          </a:p>
          <a:p>
            <a:pPr lvl="0"/>
            <a:r>
              <a:rPr lang="en-US" dirty="0" smtClean="0"/>
              <a:t>Showed users randomly </a:t>
            </a:r>
            <a:r>
              <a:rPr lang="en-US" dirty="0"/>
              <a:t>generated </a:t>
            </a:r>
            <a:r>
              <a:rPr lang="en-US" dirty="0" smtClean="0"/>
              <a:t>clusters of dots </a:t>
            </a:r>
            <a:r>
              <a:rPr lang="en-US" dirty="0"/>
              <a:t>moving over </a:t>
            </a:r>
            <a:r>
              <a:rPr lang="en-US" dirty="0" smtClean="0"/>
              <a:t>time</a:t>
            </a:r>
          </a:p>
          <a:p>
            <a:pPr lvl="0"/>
            <a:r>
              <a:rPr lang="en-US" dirty="0" smtClean="0"/>
              <a:t>Found higher % correct </a:t>
            </a:r>
            <a:r>
              <a:rPr lang="en-US" dirty="0"/>
              <a:t>for </a:t>
            </a:r>
            <a:r>
              <a:rPr lang="en-US" dirty="0" smtClean="0"/>
              <a:t>animation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significant for women </a:t>
            </a:r>
            <a:r>
              <a:rPr lang="en-US" dirty="0" smtClean="0"/>
              <a:t>alone</a:t>
            </a:r>
          </a:p>
          <a:p>
            <a:pPr lvl="0"/>
            <a:r>
              <a:rPr lang="en-US" dirty="0" smtClean="0"/>
              <a:t>Users found correct answers faster </a:t>
            </a:r>
            <a:r>
              <a:rPr lang="en-US" dirty="0" err="1" smtClean="0"/>
              <a:t>w</a:t>
            </a:r>
            <a:r>
              <a:rPr lang="en-US" dirty="0" smtClean="0"/>
              <a:t>/animation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men and women were </a:t>
            </a:r>
            <a:r>
              <a:rPr lang="en-US" dirty="0" smtClean="0"/>
              <a:t>faster</a:t>
            </a:r>
          </a:p>
          <a:p>
            <a:endParaRPr lang="en-US" dirty="0"/>
          </a:p>
        </p:txBody>
      </p:sp>
      <p:pic>
        <p:nvPicPr>
          <p:cNvPr id="4" name="Picture 3" descr="Screen Shot 2014-01-10 at 5.12.00 PM.png"/>
          <p:cNvPicPr>
            <a:picLocks noChangeAspect="1"/>
          </p:cNvPicPr>
          <p:nvPr/>
        </p:nvPicPr>
        <p:blipFill>
          <a:blip r:embed="rId2"/>
          <a:srcRect l="33559" t="53031" r="33559"/>
          <a:stretch>
            <a:fillRect/>
          </a:stretch>
        </p:blipFill>
        <p:spPr>
          <a:xfrm>
            <a:off x="7399853" y="3810029"/>
            <a:ext cx="1744068" cy="1242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Animation: </a:t>
            </a:r>
            <a:r>
              <a:rPr lang="en-US" dirty="0"/>
              <a:t>creating the illusion of change or movement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Not the same as interaction (which is user controlled)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dynamic process in real </a:t>
            </a:r>
            <a:r>
              <a:rPr lang="en-US" dirty="0" smtClean="0"/>
              <a:t>time</a:t>
            </a:r>
          </a:p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variation of a value over </a:t>
            </a:r>
            <a:r>
              <a:rPr lang="en-US" dirty="0" smtClean="0"/>
              <a:t>time</a:t>
            </a:r>
          </a:p>
          <a:p>
            <a:r>
              <a:rPr lang="en-US" dirty="0"/>
              <a:t>N</a:t>
            </a:r>
            <a:r>
              <a:rPr lang="en-US" dirty="0" smtClean="0"/>
              <a:t>avigate </a:t>
            </a:r>
            <a:r>
              <a:rPr lang="en-US" dirty="0"/>
              <a:t>a virtual </a:t>
            </a:r>
            <a:r>
              <a:rPr lang="en-US" dirty="0" smtClean="0"/>
              <a:t>space</a:t>
            </a:r>
          </a:p>
          <a:p>
            <a:r>
              <a:rPr lang="en-US" dirty="0"/>
              <a:t>D</a:t>
            </a:r>
            <a:r>
              <a:rPr lang="en-US" dirty="0" smtClean="0"/>
              <a:t>raw </a:t>
            </a:r>
            <a:r>
              <a:rPr lang="en-US" dirty="0"/>
              <a:t>user’s </a:t>
            </a:r>
            <a:r>
              <a:rPr lang="en-US" dirty="0" smtClean="0"/>
              <a:t>attention</a:t>
            </a:r>
          </a:p>
          <a:p>
            <a:r>
              <a:rPr lang="en-US" dirty="0"/>
              <a:t>I</a:t>
            </a:r>
            <a:r>
              <a:rPr lang="en-US" dirty="0" smtClean="0"/>
              <a:t>ndicate </a:t>
            </a:r>
            <a:r>
              <a:rPr lang="en-US" dirty="0"/>
              <a:t>UI activity (folder opening, waiting)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engaging</a:t>
            </a:r>
          </a:p>
          <a:p>
            <a:r>
              <a:rPr lang="en-US" dirty="0" smtClean="0"/>
              <a:t>It can </a:t>
            </a:r>
            <a:r>
              <a:rPr lang="en-US" dirty="0"/>
              <a:t>represent another dimension (time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draws </a:t>
            </a:r>
            <a:r>
              <a:rPr lang="en-US" dirty="0"/>
              <a:t>attention </a:t>
            </a:r>
            <a:r>
              <a:rPr lang="en-US" dirty="0" smtClean="0"/>
              <a:t>powerfully</a:t>
            </a:r>
          </a:p>
          <a:p>
            <a:r>
              <a:rPr lang="en-US" dirty="0" smtClean="0"/>
              <a:t>It helps </a:t>
            </a:r>
            <a:r>
              <a:rPr lang="en-US" dirty="0"/>
              <a:t>user retain context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Not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"It’s cool"</a:t>
            </a:r>
          </a:p>
          <a:p>
            <a:r>
              <a:rPr lang="en-US" dirty="0" smtClean="0"/>
              <a:t>It requires </a:t>
            </a:r>
            <a:r>
              <a:rPr lang="en-US" dirty="0"/>
              <a:t>replaying for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It draws </a:t>
            </a:r>
            <a:r>
              <a:rPr lang="en-US" dirty="0"/>
              <a:t>attention </a:t>
            </a:r>
            <a:r>
              <a:rPr lang="en-US" dirty="0" smtClean="0"/>
              <a:t>powerfully</a:t>
            </a:r>
          </a:p>
          <a:p>
            <a:r>
              <a:rPr lang="en-US" dirty="0" smtClean="0"/>
              <a:t>It may add to cognitive load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sudden transitions with smooth ones.</a:t>
            </a:r>
          </a:p>
          <a:p>
            <a:r>
              <a:rPr lang="en-US" dirty="0" smtClean="0"/>
              <a:t>Fiddle with solidity</a:t>
            </a:r>
          </a:p>
          <a:p>
            <a:r>
              <a:rPr lang="en-US" dirty="0" smtClean="0"/>
              <a:t>Exaggerate change</a:t>
            </a:r>
            <a:endParaRPr lang="en-US" dirty="0"/>
          </a:p>
        </p:txBody>
      </p:sp>
      <p:pic>
        <p:nvPicPr>
          <p:cNvPr id="4" name="Picture 3" descr="Screen Shot 2014-01-09 at 9.33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6394"/>
            <a:ext cx="9144000" cy="3281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one thing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staging if need to change more at </a:t>
            </a:r>
            <a:r>
              <a:rPr lang="en-US" dirty="0" smtClean="0"/>
              <a:t>once</a:t>
            </a:r>
          </a:p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radical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 smtClean="0"/>
              <a:t>don’t animate hard-to-follow changes</a:t>
            </a:r>
          </a:p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unnecessary </a:t>
            </a:r>
            <a:r>
              <a:rPr lang="en-US" dirty="0" smtClean="0"/>
              <a:t>motion</a:t>
            </a:r>
            <a:endParaRPr lang="en-US" dirty="0"/>
          </a:p>
          <a:p>
            <a:pPr lvl="1"/>
            <a:r>
              <a:rPr lang="en-US" dirty="0" smtClean="0"/>
              <a:t>excess </a:t>
            </a:r>
            <a:r>
              <a:rPr lang="en-US" dirty="0"/>
              <a:t>motion is </a:t>
            </a:r>
            <a:r>
              <a:rPr lang="en-US" dirty="0" smtClean="0"/>
              <a:t>confusing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constant shouldn’t move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9652" y="6333675"/>
            <a:ext cx="53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 Fisher, in </a:t>
            </a:r>
            <a:r>
              <a:rPr lang="en-US" i="1" dirty="0" smtClean="0"/>
              <a:t>Beautiful Visualization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350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Animation</vt:lpstr>
      <vt:lpstr>Theory</vt:lpstr>
      <vt:lpstr>Slide 3</vt:lpstr>
      <vt:lpstr>Uses</vt:lpstr>
      <vt:lpstr>Reasons to Use</vt:lpstr>
      <vt:lpstr>Reasons Not to Use</vt:lpstr>
      <vt:lpstr>Animation Principles</vt:lpstr>
      <vt:lpstr>A Few Principles</vt:lpstr>
      <vt:lpstr>Examples</vt:lpstr>
      <vt:lpstr>Studies</vt:lpstr>
      <vt:lpstr>Animation: Can it Facilitate?</vt:lpstr>
      <vt:lpstr> Influence of Data Properties on Animated Maps</vt:lpstr>
      <vt:lpstr>A Comparison of Animated Maps with Static Small-Multiple Maps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Annette Greiner</dc:creator>
  <cp:lastModifiedBy>Annette Greiner</cp:lastModifiedBy>
  <cp:revision>9</cp:revision>
  <dcterms:created xsi:type="dcterms:W3CDTF">2014-01-10T02:45:24Z</dcterms:created>
  <dcterms:modified xsi:type="dcterms:W3CDTF">2014-01-11T02:04:43Z</dcterms:modified>
</cp:coreProperties>
</file>