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69" r:id="rId3"/>
    <p:sldId id="290" r:id="rId4"/>
    <p:sldId id="284" r:id="rId5"/>
    <p:sldId id="285" r:id="rId6"/>
    <p:sldId id="286" r:id="rId7"/>
    <p:sldId id="266" r:id="rId8"/>
    <p:sldId id="287" r:id="rId9"/>
    <p:sldId id="289" r:id="rId10"/>
    <p:sldId id="291" r:id="rId11"/>
    <p:sldId id="277" r:id="rId12"/>
    <p:sldId id="302" r:id="rId13"/>
    <p:sldId id="303" r:id="rId14"/>
    <p:sldId id="281" r:id="rId15"/>
    <p:sldId id="271" r:id="rId16"/>
    <p:sldId id="273" r:id="rId17"/>
    <p:sldId id="292" r:id="rId18"/>
    <p:sldId id="293" r:id="rId19"/>
    <p:sldId id="294" r:id="rId20"/>
    <p:sldId id="295" r:id="rId21"/>
    <p:sldId id="274" r:id="rId22"/>
    <p:sldId id="298" r:id="rId23"/>
    <p:sldId id="296" r:id="rId24"/>
    <p:sldId id="297" r:id="rId25"/>
    <p:sldId id="301" r:id="rId26"/>
    <p:sldId id="300" r:id="rId27"/>
    <p:sldId id="275" r:id="rId28"/>
    <p:sldId id="272" r:id="rId29"/>
    <p:sldId id="279" r:id="rId30"/>
    <p:sldId id="26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4585" autoAdjust="0"/>
    <p:restoredTop sz="76563" autoAdjust="0"/>
  </p:normalViewPr>
  <p:slideViewPr>
    <p:cSldViewPr>
      <p:cViewPr>
        <p:scale>
          <a:sx n="100" d="100"/>
          <a:sy n="100" d="100"/>
        </p:scale>
        <p:origin x="-2368" y="-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6415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Bear</a:t>
            </a:r>
            <a:r>
              <a:rPr lang="en-US" baseline="0" dirty="0" smtClean="0"/>
              <a:t> with me, don’t worry about reading small text. </a:t>
            </a:r>
            <a:r>
              <a:rPr lang="en-US" dirty="0" smtClean="0"/>
              <a:t>Here, a </a:t>
            </a:r>
            <a:r>
              <a:rPr lang="en-US" dirty="0" err="1" smtClean="0"/>
              <a:t>Sankey</a:t>
            </a:r>
            <a:r>
              <a:rPr lang="en-US" dirty="0" smtClean="0"/>
              <a:t> diagram is the overall structure, visual analogy with breakdown of sources.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6989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en-US" baseline="0" dirty="0" smtClean="0"/>
              <a:t> the data ink ratio – interested in quantitative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66901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Bateman</a:t>
            </a:r>
            <a:r>
              <a:rPr lang="en-US" baseline="0" dirty="0" smtClean="0"/>
              <a:t> study looked at comprehension and recall. Comprehension was no worse with </a:t>
            </a:r>
            <a:r>
              <a:rPr lang="en-US" baseline="0" dirty="0" err="1" smtClean="0"/>
              <a:t>infographic</a:t>
            </a:r>
            <a:r>
              <a:rPr lang="en-US" baseline="0" dirty="0" smtClean="0"/>
              <a:t>, and long-term retention was significantly better.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6534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Weight = abstract concept, anvil = concrete object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Show, don't tell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 you need to do with images as well as icons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BTW, this is what good poetry does as well.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0483ECFB-476D-8D4C-A928-9F889CE2C89E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Developed in late 1920s Vienna.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Neuraths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wanted to educate the public about economics, statistics. Invented style of visualization based on repeated icons.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463C313D-B4B6-7046-921D-C3AC0E12C7EF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Steve </a:t>
            </a:r>
            <a:r>
              <a:rPr lang="en-US" dirty="0" err="1" smtClean="0"/>
              <a:t>Haroz</a:t>
            </a:r>
            <a:r>
              <a:rPr lang="en-US" dirty="0" smtClean="0"/>
              <a:t>, Robert </a:t>
            </a:r>
            <a:r>
              <a:rPr lang="en-US" dirty="0" err="1" smtClean="0"/>
              <a:t>Kosara</a:t>
            </a:r>
            <a:r>
              <a:rPr lang="en-US" dirty="0" smtClean="0"/>
              <a:t>, Steven L. </a:t>
            </a:r>
            <a:r>
              <a:rPr lang="en-US" dirty="0" err="1" smtClean="0"/>
              <a:t>Franconeri</a:t>
            </a:r>
            <a:r>
              <a:rPr lang="en-US" dirty="0" smtClean="0"/>
              <a:t>, </a:t>
            </a:r>
            <a:r>
              <a:rPr lang="en-US" i="1" dirty="0" smtClean="0"/>
              <a:t>ISOTYPE Visualization—Working Memory, Performance, and Engagement with Pictographs, CHI 2015</a:t>
            </a:r>
          </a:p>
          <a:p>
            <a:r>
              <a:rPr lang="en-US" dirty="0" smtClean="0"/>
              <a:t>showed people </a:t>
            </a:r>
            <a:r>
              <a:rPr lang="en-US" dirty="0" err="1" smtClean="0"/>
              <a:t>isotype</a:t>
            </a:r>
            <a:r>
              <a:rPr lang="en-US" dirty="0" smtClean="0"/>
              <a:t>-style graphs (repeated small</a:t>
            </a:r>
            <a:r>
              <a:rPr lang="en-US" baseline="0" dirty="0" smtClean="0"/>
              <a:t> icons</a:t>
            </a:r>
            <a:r>
              <a:rPr lang="en-US" dirty="0" smtClean="0"/>
              <a:t>) </a:t>
            </a:r>
            <a:r>
              <a:rPr lang="en-US" dirty="0" err="1" smtClean="0"/>
              <a:t>vs</a:t>
            </a:r>
            <a:r>
              <a:rPr lang="en-US" dirty="0" smtClean="0"/>
              <a:t> bar graph, sized large</a:t>
            </a:r>
            <a:r>
              <a:rPr lang="en-US" baseline="0" dirty="0" smtClean="0"/>
              <a:t> icons, multiple circles, bar graph with distracting background</a:t>
            </a:r>
            <a:endParaRPr lang="en-US" dirty="0" smtClean="0"/>
          </a:p>
          <a:p>
            <a:r>
              <a:rPr lang="en-US" dirty="0" smtClean="0"/>
              <a:t>Tested memory, comprehension, engagement</a:t>
            </a:r>
          </a:p>
          <a:p>
            <a:r>
              <a:rPr lang="en-US" dirty="0" err="1" smtClean="0"/>
              <a:t>Isotype</a:t>
            </a:r>
            <a:r>
              <a:rPr lang="en-US" dirty="0" smtClean="0"/>
              <a:t> was easier</a:t>
            </a:r>
            <a:r>
              <a:rPr lang="en-US" baseline="0" dirty="0" smtClean="0"/>
              <a:t> to read and compare</a:t>
            </a:r>
            <a:r>
              <a:rPr lang="en-US" dirty="0" smtClean="0"/>
              <a:t>, as long as number</a:t>
            </a:r>
            <a:r>
              <a:rPr lang="en-US" baseline="0" dirty="0" smtClean="0"/>
              <a:t> was low</a:t>
            </a:r>
          </a:p>
          <a:p>
            <a:r>
              <a:rPr lang="en-US" baseline="0" dirty="0" smtClean="0"/>
              <a:t>Icons increased memory</a:t>
            </a:r>
          </a:p>
          <a:p>
            <a:r>
              <a:rPr lang="en-US" baseline="0" dirty="0" smtClean="0"/>
              <a:t>Icons as labels were worse than words</a:t>
            </a:r>
          </a:p>
          <a:p>
            <a:r>
              <a:rPr lang="en-US" baseline="0" dirty="0" smtClean="0"/>
              <a:t>Distracting background was bad for reading performance, memory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Steve Haroz, Robert Kosara, Steven L. Franconeri, 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ISOTYPE Visualization—Working Memory, Performance, and Engagement with Pictographs, CHI 2015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showed people isotype-style graphs (repeated small icons) vs bar graph, sized large icons, multiple circles, bar graph with distracting background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Tested memory, comprehension, engagement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Isotype was easier to read and compare, as long as number was low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Icons increased memory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Icons as labels were worse than words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Distracting background was bad for reading performance, memory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2552BED9-405D-B945-BBC6-3F13CA1DDD9B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Noun project, flat icon, </a:t>
            </a:r>
            <a:r>
              <a:rPr lang="en-US" dirty="0" err="1" smtClean="0"/>
              <a:t>glyphicons</a:t>
            </a:r>
            <a:r>
              <a:rPr lang="en-US" dirty="0" smtClean="0"/>
              <a:t> are big collections. AIGA/USDOT is signage icons,</a:t>
            </a:r>
            <a:r>
              <a:rPr lang="en-US" baseline="0" dirty="0" smtClean="0"/>
              <a:t> an example of a domain specific collection.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2863" y="752475"/>
            <a:ext cx="4951412" cy="3714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8389" y="4704907"/>
            <a:ext cx="6062466" cy="4457856"/>
          </a:xfrm>
          <a:prstGeom prst="rect">
            <a:avLst/>
          </a:prstGeom>
          <a:noFill/>
          <a:ln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Photo</a:t>
            </a:r>
            <a:r>
              <a:rPr lang="en-US" baseline="0" dirty="0" smtClean="0"/>
              <a:t> realism? </a:t>
            </a:r>
            <a:r>
              <a:rPr lang="en-US" baseline="0" smtClean="0"/>
              <a:t>Quantified self 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The type samples are all the same point size. Sans serif on left, serif on right. Notice differences in shapes of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o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, serif,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letter widths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Short line lengths are easier/faster to read.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White space </a:t>
            </a:r>
            <a:r>
              <a:rPr lang="en-US" baseline="0" smtClean="0">
                <a:latin typeface="Calibri" charset="0"/>
                <a:ea typeface="ＭＳ Ｐゴシック" charset="0"/>
                <a:cs typeface="ＭＳ Ｐゴシック" charset="0"/>
              </a:rPr>
              <a:t>prevents visual clutter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0311E154-B6BD-FB42-B293-39C52A9F6EC8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Nigel Homes, prominent</a:t>
            </a:r>
            <a:r>
              <a:rPr lang="en-US" baseline="0" dirty="0" smtClean="0"/>
              <a:t> designer of </a:t>
            </a:r>
            <a:r>
              <a:rPr lang="en-US" baseline="0" dirty="0" err="1" smtClean="0"/>
              <a:t>infographics</a:t>
            </a:r>
            <a:r>
              <a:rPr lang="en-US" baseline="0" dirty="0" smtClean="0"/>
              <a:t> in popular press of /70s and 80s</a:t>
            </a:r>
          </a:p>
          <a:p>
            <a:r>
              <a:rPr lang="en-US" baseline="0" dirty="0" smtClean="0"/>
              <a:t>Edward </a:t>
            </a:r>
            <a:r>
              <a:rPr lang="en-US" baseline="0" dirty="0" err="1" smtClean="0"/>
              <a:t>Segel</a:t>
            </a:r>
            <a:r>
              <a:rPr lang="en-US" baseline="0" dirty="0" smtClean="0"/>
              <a:t> and Jeffrey </a:t>
            </a:r>
            <a:r>
              <a:rPr lang="en-US" baseline="0" dirty="0" err="1" smtClean="0"/>
              <a:t>Heer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Visual.ly</a:t>
            </a:r>
            <a:r>
              <a:rPr lang="en-US" baseline="0" dirty="0" smtClean="0"/>
              <a:t> web site</a:t>
            </a:r>
          </a:p>
          <a:p>
            <a:r>
              <a:rPr lang="en-US" baseline="0" dirty="0" smtClean="0"/>
              <a:t>Anna Vital, also stresses visual analogy</a:t>
            </a:r>
          </a:p>
          <a:p>
            <a:r>
              <a:rPr lang="en-US" baseline="0" dirty="0" smtClean="0"/>
              <a:t>Alberto Cairo (book The Functional Art)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research is mixed</a:t>
            </a:r>
            <a:r>
              <a:rPr lang="en-US" baseline="0" dirty="0" smtClean="0"/>
              <a:t>; generally minor design embellishments could be Okay. Talk about these studies a bit.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44452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Gestalt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96306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</a:t>
            </a:r>
            <a:r>
              <a:rPr lang="en-US" baseline="0" dirty="0" smtClean="0"/>
              <a:t> book, The Power of </a:t>
            </a:r>
            <a:r>
              <a:rPr lang="en-US" baseline="0" dirty="0" err="1" smtClean="0"/>
              <a:t>Infographics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2813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Goal: aid understanding, convey meaning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912DE874-E2C9-5740-A257-8B5BBC465A84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tarting</a:t>
            </a:r>
            <a:r>
              <a:rPr lang="en-US" dirty="0" smtClean="0"/>
              <a:t> things up” isn’t a</a:t>
            </a:r>
            <a:r>
              <a:rPr lang="en-US" baseline="0" dirty="0" smtClean="0"/>
              <a:t> good objective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https://s-media-cache-ak0.pinimg.com/originals/a0/35/1c/a0351c5a8c2bc454c352075e7669300b.jpg</a:t>
            </a:r>
          </a:p>
          <a:p>
            <a:r>
              <a:rPr lang="en-US" dirty="0" smtClean="0"/>
              <a:t>How much info do</a:t>
            </a:r>
            <a:r>
              <a:rPr lang="en-US" baseline="0" dirty="0" smtClean="0"/>
              <a:t> you get from this? How helpful are the graphics?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3846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</a:t>
            </a:r>
            <a:r>
              <a:rPr lang="en-US" baseline="0" dirty="0"/>
              <a:t> the story with visual analogies</a:t>
            </a:r>
          </a:p>
          <a:p>
            <a:r>
              <a:rPr lang="en-US" baseline="0" dirty="0"/>
              <a:t>Chart by Anna Vital shows options to get you thinking</a:t>
            </a:r>
          </a:p>
          <a:p>
            <a:r>
              <a:rPr lang="en-US" baseline="0" dirty="0"/>
              <a:t>See link for high-res </a:t>
            </a:r>
            <a:r>
              <a:rPr lang="en-US" baseline="0" dirty="0" smtClean="0"/>
              <a:t>version</a:t>
            </a:r>
          </a:p>
          <a:p>
            <a:r>
              <a:rPr lang="en-US" baseline="0" dirty="0" smtClean="0"/>
              <a:t>Note that this </a:t>
            </a:r>
            <a:r>
              <a:rPr lang="en-US" baseline="0" dirty="0" err="1" smtClean="0"/>
              <a:t>infographic</a:t>
            </a:r>
            <a:r>
              <a:rPr lang="en-US" baseline="0" dirty="0" smtClean="0"/>
              <a:t> itself uses icons that are good visual abstractions of the analogies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57DF-9B5B-8F48-9B82-86613B642358}" type="slidenum">
              <a:rPr lang="en-US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Zooming in…</a:t>
            </a:r>
          </a:p>
          <a:p>
            <a:r>
              <a:rPr lang="en-US" dirty="0"/>
              <a:t>Top to bottom, more to less </a:t>
            </a:r>
            <a:r>
              <a:rPr lang="en-US" dirty="0" smtClean="0"/>
              <a:t>abstract</a:t>
            </a:r>
          </a:p>
          <a:p>
            <a:r>
              <a:rPr lang="en-US" dirty="0" smtClean="0"/>
              <a:t>Charts and diagrams section can be helpful for picking overall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57DF-9B5B-8F48-9B82-86613B642358}" type="slidenum">
              <a:rPr lang="en-US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56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5613"/>
          </a:xfrm>
        </p:spPr>
        <p:txBody>
          <a:bodyPr/>
          <a:lstStyle>
            <a:lvl1pPr>
              <a:defRPr/>
            </a:lvl1pPr>
          </a:lstStyle>
          <a:p>
            <a:fld id="{FD101940-E051-2C4A-B841-0178F311A49F}" type="slidenum">
              <a:rPr lang="en-US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225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3530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5583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3429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0405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8197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0209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329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5660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039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6210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900546"/>
          </a:xfrm>
        </p:spPr>
        <p:txBody>
          <a:bodyPr>
            <a:normAutofit/>
          </a:bodyPr>
          <a:lstStyle/>
          <a:p>
            <a:r>
              <a:rPr lang="en-US" smtClean="0"/>
              <a:t>Information Graphics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25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21 at 6.56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28600" y="457200"/>
            <a:ext cx="8686800" cy="5771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8764" y="6324600"/>
            <a:ext cx="1002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Wipro Ltd.</a:t>
            </a:r>
            <a:endParaRPr lang="en-US" sz="14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17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Analogies</a:t>
            </a:r>
          </a:p>
        </p:txBody>
      </p:sp>
      <p:pic>
        <p:nvPicPr>
          <p:cNvPr id="4" name="Content Placeholder 3" descr="how-to-think-visually-by-anna-vital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34659" r="-13465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293066" y="6096000"/>
            <a:ext cx="3850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Anna Vital</a:t>
            </a:r>
          </a:p>
          <a:p>
            <a:r>
              <a:rPr lang="en-US" dirty="0" smtClean="0"/>
              <a:t>http://anna.vc/image/112863438962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Analogies</a:t>
            </a:r>
          </a:p>
        </p:txBody>
      </p:sp>
      <p:pic>
        <p:nvPicPr>
          <p:cNvPr id="4" name="Content Placeholder 3" descr="how-to-think-visually-by-anna-vital.png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134659" r="-134659"/>
          <a:stretch>
            <a:fillRect/>
          </a:stretch>
        </p:blipFill>
        <p:spPr>
          <a:xfrm>
            <a:off x="-8001000" y="-1981200"/>
            <a:ext cx="25368250" cy="139525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ishFarming.large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905000" y="-222693"/>
            <a:ext cx="5210235" cy="7385493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62800" y="5486400"/>
            <a:ext cx="2209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400" dirty="0">
                <a:latin typeface="Arial" charset="0"/>
              </a:rPr>
              <a:t>Jennifer J. </a:t>
            </a:r>
            <a:r>
              <a:rPr lang="en-GB" sz="1400" dirty="0" err="1">
                <a:latin typeface="Arial" charset="0"/>
              </a:rPr>
              <a:t>Otten</a:t>
            </a:r>
            <a:r>
              <a:rPr lang="en-GB" sz="1400" dirty="0">
                <a:latin typeface="Arial" charset="0"/>
              </a:rPr>
              <a:t> et al. Health </a:t>
            </a:r>
            <a:r>
              <a:rPr lang="en-GB" sz="1400" dirty="0" err="1">
                <a:latin typeface="Arial" charset="0"/>
              </a:rPr>
              <a:t>Aff</a:t>
            </a:r>
            <a:r>
              <a:rPr lang="en-GB" sz="1400" dirty="0">
                <a:latin typeface="Arial" charset="0"/>
              </a:rPr>
              <a:t> 2015;34:1901-1907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49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Chart Junk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What about the data-ink ratio?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82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Chart Junk</a:t>
            </a:r>
            <a:endParaRPr lang="en-US" dirty="0"/>
          </a:p>
        </p:txBody>
      </p:sp>
      <p:pic>
        <p:nvPicPr>
          <p:cNvPr id="4" name="Picture 3" descr="Screen Shot 2017-01-21 at 6.16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724400" y="2286000"/>
            <a:ext cx="4051300" cy="3060700"/>
          </a:xfrm>
          <a:prstGeom prst="rect">
            <a:avLst/>
          </a:prstGeom>
        </p:spPr>
      </p:pic>
      <p:pic>
        <p:nvPicPr>
          <p:cNvPr id="5" name="Picture 4" descr="Screen Shot 2017-01-21 at 6.16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04800" y="2057400"/>
            <a:ext cx="4424633" cy="3118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57912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Bateman et al, 2010. </a:t>
            </a:r>
            <a:r>
              <a:rPr lang="en-US" dirty="0"/>
              <a:t>Useful junk?:</a:t>
            </a:r>
            <a:r>
              <a:rPr lang="en-US" dirty="0" smtClean="0"/>
              <a:t> The </a:t>
            </a:r>
            <a:r>
              <a:rPr lang="en-US" dirty="0"/>
              <a:t>effects of visual embellishment on comprehension and memorability of </a:t>
            </a:r>
            <a:r>
              <a:rPr lang="en-US" dirty="0" smtClean="0"/>
              <a:t>charts.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50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Icons &amp; Images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36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Icons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Follow icon standards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Be aware of cultural differences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Avoid ambiguity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Be aware of how context affects meaning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Use a consistent style</a:t>
            </a:r>
          </a:p>
        </p:txBody>
      </p:sp>
      <p:sp>
        <p:nvSpPr>
          <p:cNvPr id="4" name="&quot;No&quot; Symbol 3"/>
          <p:cNvSpPr/>
          <p:nvPr/>
        </p:nvSpPr>
        <p:spPr>
          <a:xfrm>
            <a:off x="5181600" y="1600200"/>
            <a:ext cx="520700" cy="490538"/>
          </a:xfrm>
          <a:prstGeom prst="noSmoking">
            <a:avLst/>
          </a:prstGeom>
          <a:solidFill>
            <a:srgbClr val="FF0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84997" name="Content Placeholder 3" descr="Symbol_thumbs_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-62009" r="-62009"/>
          <a:stretch>
            <a:fillRect/>
          </a:stretch>
        </p:blipFill>
        <p:spPr bwMode="auto">
          <a:xfrm>
            <a:off x="6477000" y="1866900"/>
            <a:ext cx="14573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5" descr="milkhou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2125" y="2700338"/>
            <a:ext cx="65087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6" descr="penci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411538"/>
            <a:ext cx="50323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7" descr="brus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54725" y="3924300"/>
            <a:ext cx="5746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1" name="Picture 8" descr="penci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72088" y="3910013"/>
            <a:ext cx="5619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833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Use literal analogies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Make an abstract idea concrete</a:t>
            </a:r>
          </a:p>
        </p:txBody>
      </p:sp>
      <p:pic>
        <p:nvPicPr>
          <p:cNvPr id="8602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53333"/>
          <a:stretch>
            <a:fillRect/>
          </a:stretch>
        </p:blipFill>
        <p:spPr bwMode="auto">
          <a:xfrm>
            <a:off x="1296988" y="3344863"/>
            <a:ext cx="6515100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41463" y="4097338"/>
            <a:ext cx="1455737" cy="159226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65738" y="4346575"/>
            <a:ext cx="2546350" cy="137636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40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5283200" y="274638"/>
            <a:ext cx="3403600" cy="1143000"/>
          </a:xfrm>
        </p:spPr>
        <p:txBody>
          <a:bodyPr/>
          <a:lstStyle/>
          <a:p>
            <a:pPr algn="r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2663" y="1600200"/>
            <a:ext cx="2624137" cy="4525963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b="1" dirty="0">
                <a:ea typeface="+mn-ea"/>
                <a:cs typeface="+mn-cs"/>
              </a:rPr>
              <a:t>I</a:t>
            </a:r>
            <a:r>
              <a:rPr lang="en-US" dirty="0">
                <a:ea typeface="+mn-ea"/>
                <a:cs typeface="+mn-cs"/>
              </a:rPr>
              <a:t>nternational </a:t>
            </a:r>
            <a:r>
              <a:rPr lang="en-US" b="1" dirty="0">
                <a:ea typeface="+mn-ea"/>
                <a:cs typeface="+mn-cs"/>
              </a:rPr>
              <a:t>S</a:t>
            </a:r>
            <a:r>
              <a:rPr lang="en-US" dirty="0">
                <a:ea typeface="+mn-ea"/>
                <a:cs typeface="+mn-cs"/>
              </a:rPr>
              <a:t>ystem </a:t>
            </a:r>
            <a:r>
              <a:rPr lang="en-US" b="1" dirty="0">
                <a:ea typeface="+mn-ea"/>
                <a:cs typeface="+mn-cs"/>
              </a:rPr>
              <a:t>O</a:t>
            </a:r>
            <a:r>
              <a:rPr lang="en-US" dirty="0">
                <a:ea typeface="+mn-ea"/>
                <a:cs typeface="+mn-cs"/>
              </a:rPr>
              <a:t>f </a:t>
            </a:r>
            <a:r>
              <a:rPr lang="en-US" b="1" dirty="0" err="1">
                <a:ea typeface="+mn-ea"/>
                <a:cs typeface="+mn-cs"/>
              </a:rPr>
              <a:t>TY</a:t>
            </a:r>
            <a:r>
              <a:rPr lang="en-US" dirty="0" err="1">
                <a:ea typeface="+mn-ea"/>
                <a:cs typeface="+mn-cs"/>
              </a:rPr>
              <a:t>pographic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b="1" dirty="0">
                <a:ea typeface="+mn-ea"/>
                <a:cs typeface="+mn-cs"/>
              </a:rPr>
              <a:t>P</a:t>
            </a:r>
            <a:r>
              <a:rPr lang="en-US" dirty="0">
                <a:ea typeface="+mn-ea"/>
                <a:cs typeface="+mn-cs"/>
              </a:rPr>
              <a:t>icture </a:t>
            </a:r>
            <a:r>
              <a:rPr lang="en-US" b="1" dirty="0">
                <a:ea typeface="+mn-ea"/>
                <a:cs typeface="+mn-cs"/>
              </a:rPr>
              <a:t>E</a:t>
            </a:r>
            <a:r>
              <a:rPr lang="en-US" dirty="0">
                <a:ea typeface="+mn-ea"/>
                <a:cs typeface="+mn-cs"/>
              </a:rPr>
              <a:t>ducation</a:t>
            </a: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Otto and Marie </a:t>
            </a:r>
            <a:r>
              <a:rPr lang="en-US" dirty="0" err="1">
                <a:ea typeface="+mn-ea"/>
                <a:cs typeface="+mn-cs"/>
              </a:rPr>
              <a:t>Neurath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dirty="0" err="1">
                <a:ea typeface="+mn-ea"/>
                <a:cs typeface="+mn-cs"/>
              </a:rPr>
              <a:t>Gerd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Arntz</a:t>
            </a:r>
            <a:r>
              <a:rPr lang="en-US" dirty="0">
                <a:ea typeface="+mn-ea"/>
                <a:cs typeface="+mn-cs"/>
              </a:rPr>
              <a:t> </a:t>
            </a:r>
          </a:p>
        </p:txBody>
      </p:sp>
      <p:pic>
        <p:nvPicPr>
          <p:cNvPr id="8806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11200"/>
            <a:ext cx="5915025" cy="58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004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 is an </a:t>
            </a:r>
            <a:r>
              <a:rPr lang="en-US" dirty="0" err="1" smtClean="0"/>
              <a:t>infographic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56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21 at 6.48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438400" y="400622"/>
            <a:ext cx="4419600" cy="621323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305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 ISOTYPE Effective?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575446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 smtClean="0"/>
              <a:t>Haroz</a:t>
            </a:r>
            <a:r>
              <a:rPr lang="en-US" dirty="0"/>
              <a:t>, </a:t>
            </a:r>
            <a:r>
              <a:rPr lang="en-US" dirty="0" err="1"/>
              <a:t>Kosara</a:t>
            </a:r>
            <a:r>
              <a:rPr lang="en-US" dirty="0"/>
              <a:t>, </a:t>
            </a:r>
            <a:r>
              <a:rPr lang="en-US" dirty="0" err="1"/>
              <a:t>Franconeri</a:t>
            </a:r>
            <a:r>
              <a:rPr lang="en-US" dirty="0"/>
              <a:t>, </a:t>
            </a:r>
            <a:r>
              <a:rPr lang="en-US" i="1" dirty="0"/>
              <a:t>ISOTYPE Visualization—Working Memory, Performance, and Engagement with Pictographs, CHI 2015</a:t>
            </a:r>
          </a:p>
        </p:txBody>
      </p:sp>
      <p:pic>
        <p:nvPicPr>
          <p:cNvPr id="7" name="Picture 6" descr="Screen Shot 2017-01-29 at 4.54.32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447800"/>
            <a:ext cx="6779451" cy="427482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751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 ISOTYPE Effective?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8688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i="1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Repeated small icons were easier to read </a:t>
            </a:r>
            <a:r>
              <a:rPr lang="en-US" dirty="0"/>
              <a:t>&amp;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compare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</a:t>
            </a:r>
            <a:r>
              <a:rPr lang="en-US" dirty="0" smtClean="0">
                <a:ea typeface="+mn-ea"/>
                <a:cs typeface="+mn-cs"/>
              </a:rPr>
              <a:t>ncreased </a:t>
            </a:r>
            <a:r>
              <a:rPr lang="en-US" dirty="0">
                <a:ea typeface="+mn-ea"/>
                <a:cs typeface="+mn-cs"/>
              </a:rPr>
              <a:t>memorability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Words were better than icons as labels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  <a:cs typeface="+mn-cs"/>
              </a:rPr>
              <a:t>Complex backgrounds were bad for performance, </a:t>
            </a:r>
            <a:r>
              <a:rPr lang="en-US" dirty="0" smtClean="0">
                <a:ea typeface="+mn-ea"/>
                <a:cs typeface="+mn-cs"/>
              </a:rPr>
              <a:t>memory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900" dirty="0" err="1" smtClean="0"/>
              <a:t>Haroz</a:t>
            </a:r>
            <a:r>
              <a:rPr lang="en-US" sz="1900" dirty="0" smtClean="0"/>
              <a:t>, </a:t>
            </a:r>
            <a:r>
              <a:rPr lang="en-US" sz="1900" dirty="0" err="1" smtClean="0"/>
              <a:t>Kosara</a:t>
            </a:r>
            <a:r>
              <a:rPr lang="en-US" sz="1900" dirty="0" smtClean="0"/>
              <a:t>, </a:t>
            </a:r>
            <a:r>
              <a:rPr lang="en-US" sz="1900" dirty="0" err="1" smtClean="0"/>
              <a:t>Franconeri</a:t>
            </a:r>
            <a:r>
              <a:rPr lang="en-US" sz="1900" dirty="0" smtClean="0"/>
              <a:t>, </a:t>
            </a:r>
            <a:r>
              <a:rPr lang="en-US" sz="1900" i="1" dirty="0" smtClean="0"/>
              <a:t>ISOTYPE Visualization—Working Memory, Performance, and Engagement with Pictographs, CHI 2015</a:t>
            </a:r>
            <a:endParaRPr lang="en-US" sz="1900" i="1" dirty="0"/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11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Icon Sources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Noun Project 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(https://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thenounproject.com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Flat Icon (http://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www.flaticon.com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Glyphicons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glyphicons.com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used in Bootstrap)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AIGA/USDOT (http://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www.aiga.org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/symbol-signs/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Google searches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Make your own in Illustrator or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Inkscape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275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rench-Fry-Consumption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1000"/>
            <a:ext cx="8153400" cy="6253981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6229350"/>
            <a:ext cx="8229600" cy="171450"/>
          </a:xfrm>
          <a:ln/>
        </p:spPr>
        <p:txBody>
          <a:bodyPr tIns="10584"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 smtClean="0">
                <a:latin typeface="Arial" charset="0"/>
              </a:rPr>
              <a:t>Lauren Manning, https://www.flickr.com/photos/laurenmanning/5658951917/</a:t>
            </a:r>
            <a:endParaRPr 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6255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Good Typography Helps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Stick to 1 or 2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typefaces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Mix fonts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carefully (use same font family unless you want contrast)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Keep line lengths short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Use white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space</a:t>
            </a:r>
          </a:p>
          <a:p>
            <a:pPr eaLnBrk="1" hangingPunct="1">
              <a:buNone/>
            </a:pP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 descr="hellofon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10" y="4926158"/>
            <a:ext cx="7693579" cy="16270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4724400"/>
            <a:ext cx="82296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54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Infographics</a:t>
            </a:r>
            <a:r>
              <a:rPr lang="en-US" dirty="0" smtClean="0"/>
              <a:t> &amp; Icons are Good for: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Simplifying complex ideas, relationships, or processes</a:t>
            </a:r>
          </a:p>
          <a:p>
            <a:r>
              <a:rPr lang="en-US" dirty="0" smtClean="0"/>
              <a:t>Improved long term retention (if used effectively)</a:t>
            </a:r>
          </a:p>
          <a:p>
            <a:r>
              <a:rPr lang="en-US" dirty="0" smtClean="0"/>
              <a:t>Viewer enjoyment &amp; engagement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461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 Mixed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takes longer to evaluate </a:t>
            </a:r>
          </a:p>
          <a:p>
            <a:r>
              <a:rPr lang="en-US" dirty="0" smtClean="0"/>
              <a:t>High data-ink ratio correlates with faster response and greater accuracy </a:t>
            </a:r>
          </a:p>
          <a:p>
            <a:r>
              <a:rPr lang="en-US" u="sng" dirty="0" smtClean="0"/>
              <a:t>OR</a:t>
            </a:r>
            <a:r>
              <a:rPr lang="en-US" dirty="0" smtClean="0"/>
              <a:t> no significant difference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55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Mindful of: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Whether quick quantitative comparisons are necessary. If so, don’t use </a:t>
            </a:r>
            <a:r>
              <a:rPr lang="en-US" dirty="0" err="1" smtClean="0"/>
              <a:t>infographic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Finding good visual analogies</a:t>
            </a:r>
          </a:p>
          <a:p>
            <a:r>
              <a:rPr lang="en-US" dirty="0" smtClean="0"/>
              <a:t>Using graphical icons that match the data story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457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Some Definitions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Explanation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graphics (Holmes)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Stories, narrative (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Visual.ly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Segel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&amp;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Heer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Journalism + data + design (Vital)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Functional art (Cairo)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01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Cairo's Continuum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49338" y="2979738"/>
            <a:ext cx="70278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49338" y="4114800"/>
            <a:ext cx="70278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469" name="TextBox 6"/>
          <p:cNvSpPr txBox="1">
            <a:spLocks noChangeArrowheads="1"/>
          </p:cNvSpPr>
          <p:nvPr/>
        </p:nvSpPr>
        <p:spPr bwMode="auto">
          <a:xfrm>
            <a:off x="457200" y="2346325"/>
            <a:ext cx="2217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Infographics</a:t>
            </a:r>
          </a:p>
        </p:txBody>
      </p:sp>
      <p:sp>
        <p:nvSpPr>
          <p:cNvPr id="62470" name="TextBox 7"/>
          <p:cNvSpPr txBox="1">
            <a:spLocks noChangeArrowheads="1"/>
          </p:cNvSpPr>
          <p:nvPr/>
        </p:nvSpPr>
        <p:spPr bwMode="auto">
          <a:xfrm>
            <a:off x="6411913" y="2346325"/>
            <a:ext cx="2284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Visualization</a:t>
            </a:r>
          </a:p>
        </p:txBody>
      </p:sp>
      <p:sp>
        <p:nvSpPr>
          <p:cNvPr id="62471" name="TextBox 8"/>
          <p:cNvSpPr txBox="1">
            <a:spLocks noChangeArrowheads="1"/>
          </p:cNvSpPr>
          <p:nvPr/>
        </p:nvSpPr>
        <p:spPr bwMode="auto">
          <a:xfrm>
            <a:off x="457200" y="3473450"/>
            <a:ext cx="248878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 smtClean="0"/>
              <a:t>Presentation</a:t>
            </a:r>
            <a:endParaRPr lang="en-US" sz="3200" dirty="0"/>
          </a:p>
        </p:txBody>
      </p:sp>
      <p:sp>
        <p:nvSpPr>
          <p:cNvPr id="62472" name="TextBox 9"/>
          <p:cNvSpPr txBox="1">
            <a:spLocks noChangeArrowheads="1"/>
          </p:cNvSpPr>
          <p:nvPr/>
        </p:nvSpPr>
        <p:spPr bwMode="auto">
          <a:xfrm>
            <a:off x="6324600" y="3387725"/>
            <a:ext cx="20812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Exploration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17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049338" y="4114800"/>
            <a:ext cx="70278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457200" y="3473450"/>
            <a:ext cx="2488782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 smtClean="0"/>
              <a:t>Presentation</a:t>
            </a:r>
            <a:endParaRPr lang="en-US" sz="3200" dirty="0"/>
          </a:p>
        </p:txBody>
      </p:sp>
      <p:sp>
        <p:nvSpPr>
          <p:cNvPr id="63493" name="TextBox 5"/>
          <p:cNvSpPr txBox="1">
            <a:spLocks noChangeArrowheads="1"/>
          </p:cNvSpPr>
          <p:nvPr/>
        </p:nvSpPr>
        <p:spPr bwMode="auto">
          <a:xfrm>
            <a:off x="6838950" y="3438525"/>
            <a:ext cx="20812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/>
              <a:t>Exploration</a:t>
            </a:r>
          </a:p>
        </p:txBody>
      </p:sp>
      <p:sp>
        <p:nvSpPr>
          <p:cNvPr id="63494" name="TextBox 6"/>
          <p:cNvSpPr txBox="1">
            <a:spLocks noChangeArrowheads="1"/>
          </p:cNvSpPr>
          <p:nvPr/>
        </p:nvSpPr>
        <p:spPr bwMode="auto">
          <a:xfrm>
            <a:off x="3386138" y="2193925"/>
            <a:ext cx="23510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/>
              <a:t>Visualization</a:t>
            </a:r>
          </a:p>
        </p:txBody>
      </p:sp>
      <p:sp>
        <p:nvSpPr>
          <p:cNvPr id="63495" name="TextBox 7"/>
          <p:cNvSpPr txBox="1">
            <a:spLocks noChangeArrowheads="1"/>
          </p:cNvSpPr>
          <p:nvPr/>
        </p:nvSpPr>
        <p:spPr bwMode="auto">
          <a:xfrm>
            <a:off x="1490663" y="4852988"/>
            <a:ext cx="2217737" cy="5857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Infographics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4294188"/>
            <a:ext cx="3403600" cy="936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3" name="Elbow Connector 12"/>
          <p:cNvCxnSpPr/>
          <p:nvPr/>
        </p:nvCxnSpPr>
        <p:spPr>
          <a:xfrm rot="5400000" flipH="1" flipV="1">
            <a:off x="2366169" y="4755357"/>
            <a:ext cx="466725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Inclusive Approach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079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Practical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Infographic</a:t>
            </a:r>
            <a:r>
              <a:rPr lang="en-US" b="1" dirty="0" smtClean="0"/>
              <a:t>: </a:t>
            </a:r>
            <a:r>
              <a:rPr lang="en-US" dirty="0" smtClean="0"/>
              <a:t>an explanatory visualization of data or ideas that uses visual analogies to convey complex information in a manner that is easily understood.</a:t>
            </a:r>
          </a:p>
          <a:p>
            <a:pPr marL="0" indent="0" algn="r">
              <a:buNone/>
            </a:pPr>
            <a:r>
              <a:rPr lang="en-US" dirty="0" smtClean="0"/>
              <a:t>—Mark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Smiciklas</a:t>
            </a:r>
            <a:endParaRPr lang="en-US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06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 Practical Difference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“What is the key difference between a</a:t>
            </a:r>
            <a:br>
              <a:rPr lang="en-US" dirty="0" smtClean="0"/>
            </a:br>
            <a:r>
              <a:rPr lang="en-US" dirty="0" smtClean="0"/>
              <a:t>visualization and a data-based </a:t>
            </a:r>
            <a:r>
              <a:rPr lang="en-US" dirty="0" err="1" smtClean="0"/>
              <a:t>infographic</a:t>
            </a:r>
            <a:r>
              <a:rPr lang="en-US" dirty="0" smtClean="0"/>
              <a:t>? The visualization is created by a program that can be applied to many datasets, the </a:t>
            </a:r>
            <a:r>
              <a:rPr lang="en-US" dirty="0" err="1" smtClean="0"/>
              <a:t>infographic</a:t>
            </a:r>
            <a:r>
              <a:rPr lang="en-US" dirty="0" smtClean="0"/>
              <a:t> is hand-crafted for a particular dataset.”</a:t>
            </a:r>
          </a:p>
          <a:p>
            <a:pPr algn="r">
              <a:buNone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—Robert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Kosara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58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Possible Goals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Explain something specific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Aid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understanding by visual means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Attract attention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(“go viral”)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22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625600" y="274638"/>
            <a:ext cx="7061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Not the Goal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2743200" y="1417638"/>
            <a:ext cx="5943600" cy="4525962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Aesthetically pleasing images that don't add to meaning</a:t>
            </a:r>
          </a:p>
        </p:txBody>
      </p:sp>
      <p:pic>
        <p:nvPicPr>
          <p:cNvPr id="68612" name="Picture 3" descr="xkc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4" y="0"/>
            <a:ext cx="18192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TextBox 4"/>
          <p:cNvSpPr txBox="1">
            <a:spLocks noChangeArrowheads="1"/>
          </p:cNvSpPr>
          <p:nvPr/>
        </p:nvSpPr>
        <p:spPr bwMode="auto">
          <a:xfrm>
            <a:off x="2438400" y="6400800"/>
            <a:ext cx="2583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Randall </a:t>
            </a:r>
            <a:r>
              <a:rPr lang="en-US" sz="1800" dirty="0" smtClean="0"/>
              <a:t>Munroe, </a:t>
            </a:r>
            <a:r>
              <a:rPr lang="en-US" sz="1800" dirty="0"/>
              <a:t>XKCD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70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1135</Words>
  <Application>Microsoft Macintosh PowerPoint</Application>
  <PresentationFormat>On-screen Show (4:3)</PresentationFormat>
  <Paragraphs>161</Paragraphs>
  <Slides>29</Slides>
  <Notes>21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Custom Design</vt:lpstr>
      <vt:lpstr>Information Graphics</vt:lpstr>
      <vt:lpstr>Slide 2</vt:lpstr>
      <vt:lpstr>Some Definitions</vt:lpstr>
      <vt:lpstr>Cairo's Continuum</vt:lpstr>
      <vt:lpstr>A More Inclusive Approach</vt:lpstr>
      <vt:lpstr>A Practical Definition</vt:lpstr>
      <vt:lpstr>A Practical Difference</vt:lpstr>
      <vt:lpstr>Possible Goals</vt:lpstr>
      <vt:lpstr>Not the Goal</vt:lpstr>
      <vt:lpstr>Slide 10</vt:lpstr>
      <vt:lpstr>Visual Analogies</vt:lpstr>
      <vt:lpstr>Visual Analogies</vt:lpstr>
      <vt:lpstr>Slide 13</vt:lpstr>
      <vt:lpstr>Revisiting Chart Junk</vt:lpstr>
      <vt:lpstr>Revisiting Chart Junk</vt:lpstr>
      <vt:lpstr>Slide 16</vt:lpstr>
      <vt:lpstr>Icons</vt:lpstr>
      <vt:lpstr>Use literal analogies</vt:lpstr>
      <vt:lpstr>ISOTYPE</vt:lpstr>
      <vt:lpstr>Slide 20</vt:lpstr>
      <vt:lpstr>Is ISOTYPE Effective?</vt:lpstr>
      <vt:lpstr>Is ISOTYPE Effective?</vt:lpstr>
      <vt:lpstr>Icon Sources</vt:lpstr>
      <vt:lpstr>Lauren Manning, https://www.flickr.com/photos/laurenmanning/5658951917/</vt:lpstr>
      <vt:lpstr>Good Typography Helps</vt:lpstr>
      <vt:lpstr>Infographics &amp; Icons are Good for:</vt:lpstr>
      <vt:lpstr>Research is Mixed</vt:lpstr>
      <vt:lpstr>Be Mindful of: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Annette Greiner</cp:lastModifiedBy>
  <cp:revision>126</cp:revision>
  <dcterms:created xsi:type="dcterms:W3CDTF">2017-01-30T02:55:12Z</dcterms:created>
  <dcterms:modified xsi:type="dcterms:W3CDTF">2017-01-30T03:08:31Z</dcterms:modified>
</cp:coreProperties>
</file>