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95" r:id="rId3"/>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48" autoAdjust="0"/>
  </p:normalViewPr>
  <p:slideViewPr>
    <p:cSldViewPr snapToGrid="0" snapToObjects="1" showGuides="1">
      <p:cViewPr varScale="1">
        <p:scale>
          <a:sx n="16" d="100"/>
          <a:sy n="16" d="100"/>
        </p:scale>
        <p:origin x="1666" y="91"/>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13" d="100"/>
          <a:sy n="13" d="100"/>
        </p:scale>
        <p:origin x="3278" y="139"/>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6838" cy="21780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18388013" y="0"/>
            <a:ext cx="14066837" cy="2178050"/>
          </a:xfrm>
          <a:prstGeom prst="rect">
            <a:avLst/>
          </a:prstGeom>
        </p:spPr>
        <p:txBody>
          <a:bodyPr vert="horz" lIns="91440" tIns="45720" rIns="91440" bIns="45720" rtlCol="0"/>
          <a:lstStyle>
            <a:lvl1pPr algn="r">
              <a:defRPr sz="1200"/>
            </a:lvl1pPr>
          </a:lstStyle>
          <a:p>
            <a:fld id="{34FF3CAC-1742-4A7E-8260-4A9268DABFD7}" type="datetimeFigureOut">
              <a:rPr lang="en-US" smtClean="0"/>
              <a:t>2/26/2023</a:t>
            </a:fld>
            <a:endParaRPr lang="en-US"/>
          </a:p>
        </p:txBody>
      </p:sp>
      <p:sp>
        <p:nvSpPr>
          <p:cNvPr id="4" name="Footer Placeholder 3"/>
          <p:cNvSpPr>
            <a:spLocks noGrp="1"/>
          </p:cNvSpPr>
          <p:nvPr>
            <p:ph type="ftr" sz="quarter" idx="2"/>
          </p:nvPr>
        </p:nvSpPr>
        <p:spPr>
          <a:xfrm>
            <a:off x="0" y="41257538"/>
            <a:ext cx="14066838" cy="21780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18388013" y="41257538"/>
            <a:ext cx="14066837" cy="2178050"/>
          </a:xfrm>
          <a:prstGeom prst="rect">
            <a:avLst/>
          </a:prstGeom>
        </p:spPr>
        <p:txBody>
          <a:bodyPr vert="horz" lIns="91440" tIns="45720" rIns="91440" bIns="45720" rtlCol="0" anchor="b"/>
          <a:lstStyle>
            <a:lvl1pPr algn="r">
              <a:defRPr sz="1200"/>
            </a:lvl1pPr>
          </a:lstStyle>
          <a:p>
            <a:fld id="{FFB36F1C-463D-4A4B-93AB-CBBD84B2AF3A}" type="slidenum">
              <a:rPr lang="en-US" smtClean="0"/>
              <a:t>‹#›</a:t>
            </a:fld>
            <a:endParaRPr lang="en-US"/>
          </a:p>
        </p:txBody>
      </p:sp>
    </p:spTree>
    <p:extLst>
      <p:ext uri="{BB962C8B-B14F-4D97-AF65-F5344CB8AC3E}">
        <p14:creationId xmlns:p14="http://schemas.microsoft.com/office/powerpoint/2010/main" val="2869990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2/26/2023</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65558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11224245" y="1785731"/>
            <a:ext cx="21421724" cy="1107996"/>
          </a:xfrm>
          <a:prstGeom prst="rect">
            <a:avLst/>
          </a:prstGeom>
        </p:spPr>
        <p:txBody>
          <a:bodyPr anchor="t" anchorCtr="0">
            <a:spAutoFit/>
          </a:bodyPr>
          <a:lstStyle>
            <a:lvl1pPr marL="0" indent="0" algn="ctr">
              <a:buFontTx/>
              <a:buNone/>
              <a:defRPr sz="6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47" name="Text Placeholder 76"/>
          <p:cNvSpPr>
            <a:spLocks noGrp="1"/>
          </p:cNvSpPr>
          <p:nvPr>
            <p:ph type="body" sz="quarter" idx="184" hasCustomPrompt="1"/>
          </p:nvPr>
        </p:nvSpPr>
        <p:spPr>
          <a:xfrm>
            <a:off x="11224245" y="3117452"/>
            <a:ext cx="21421724" cy="923330"/>
          </a:xfrm>
          <a:prstGeom prst="rect">
            <a:avLst/>
          </a:prstGeom>
        </p:spPr>
        <p:txBody>
          <a:bodyPr anchor="t" anchorCtr="0">
            <a:spAutoFit/>
          </a:bodyPr>
          <a:lstStyle>
            <a:lvl1pPr marL="0" indent="0" algn="ctr">
              <a:buFontTx/>
              <a:buNone/>
              <a:defRPr sz="54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8" name="Text Placeholder 76"/>
          <p:cNvSpPr>
            <a:spLocks noGrp="1"/>
          </p:cNvSpPr>
          <p:nvPr>
            <p:ph type="body" sz="quarter" idx="185" hasCustomPrompt="1"/>
          </p:nvPr>
        </p:nvSpPr>
        <p:spPr>
          <a:xfrm>
            <a:off x="11224245" y="417443"/>
            <a:ext cx="21421724" cy="1446550"/>
          </a:xfrm>
          <a:prstGeom prst="rect">
            <a:avLst/>
          </a:prstGeom>
        </p:spPr>
        <p:txBody>
          <a:bodyPr anchor="t" anchorCtr="0">
            <a:spAutoFit/>
          </a:bodyPr>
          <a:lstStyle>
            <a:lvl1pPr marL="0" indent="0" algn="ctr">
              <a:buFontTx/>
              <a:buNone/>
              <a:defRPr sz="8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11224245" y="1785731"/>
            <a:ext cx="21421724" cy="1107996"/>
          </a:xfrm>
          <a:prstGeom prst="rect">
            <a:avLst/>
          </a:prstGeom>
        </p:spPr>
        <p:txBody>
          <a:bodyPr anchor="t" anchorCtr="0">
            <a:spAutoFit/>
          </a:bodyPr>
          <a:lstStyle>
            <a:lvl1pPr marL="0" indent="0" algn="ctr">
              <a:buFontTx/>
              <a:buNone/>
              <a:defRPr sz="6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47" name="Text Placeholder 76"/>
          <p:cNvSpPr>
            <a:spLocks noGrp="1"/>
          </p:cNvSpPr>
          <p:nvPr>
            <p:ph type="body" sz="quarter" idx="184" hasCustomPrompt="1"/>
          </p:nvPr>
        </p:nvSpPr>
        <p:spPr>
          <a:xfrm>
            <a:off x="11224245" y="3117452"/>
            <a:ext cx="21421724" cy="923330"/>
          </a:xfrm>
          <a:prstGeom prst="rect">
            <a:avLst/>
          </a:prstGeom>
        </p:spPr>
        <p:txBody>
          <a:bodyPr anchor="t" anchorCtr="0">
            <a:spAutoFit/>
          </a:bodyPr>
          <a:lstStyle>
            <a:lvl1pPr marL="0" indent="0" algn="ctr">
              <a:buFontTx/>
              <a:buNone/>
              <a:defRPr sz="54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8" name="Text Placeholder 76"/>
          <p:cNvSpPr>
            <a:spLocks noGrp="1"/>
          </p:cNvSpPr>
          <p:nvPr>
            <p:ph type="body" sz="quarter" idx="185" hasCustomPrompt="1"/>
          </p:nvPr>
        </p:nvSpPr>
        <p:spPr>
          <a:xfrm>
            <a:off x="11224245" y="417443"/>
            <a:ext cx="21421724" cy="1446550"/>
          </a:xfrm>
          <a:prstGeom prst="rect">
            <a:avLst/>
          </a:prstGeom>
        </p:spPr>
        <p:txBody>
          <a:bodyPr anchor="t" anchorCtr="0">
            <a:spAutoFit/>
          </a:bodyPr>
          <a:lstStyle>
            <a:lvl1pPr marL="0" indent="0" algn="ctr">
              <a:buFontTx/>
              <a:buNone/>
              <a:defRPr sz="8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74835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DDFFD2C-AD4D-3745-9D92-DDB90C6C6EF5}"/>
              </a:ext>
            </a:extLst>
          </p:cNvPr>
          <p:cNvGrpSpPr/>
          <p:nvPr userDrawn="1"/>
        </p:nvGrpSpPr>
        <p:grpSpPr>
          <a:xfrm>
            <a:off x="-214689" y="0"/>
            <a:ext cx="44053620" cy="33019414"/>
            <a:chOff x="-214689" y="0"/>
            <a:chExt cx="44053620" cy="33019414"/>
          </a:xfrm>
        </p:grpSpPr>
        <p:sp>
          <p:nvSpPr>
            <p:cNvPr id="39" name="Freeform 38"/>
            <p:cNvSpPr/>
            <p:nvPr userDrawn="1"/>
          </p:nvSpPr>
          <p:spPr>
            <a:xfrm>
              <a:off x="-143114" y="18102"/>
              <a:ext cx="43982045" cy="33001312"/>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8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39"/>
            <p:cNvSpPr/>
            <p:nvPr userDrawn="1"/>
          </p:nvSpPr>
          <p:spPr>
            <a:xfrm flipH="1" flipV="1">
              <a:off x="-143115" y="18102"/>
              <a:ext cx="43982043" cy="32984330"/>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userDrawn="1"/>
          </p:nvSpPr>
          <p:spPr>
            <a:xfrm>
              <a:off x="-214689" y="0"/>
              <a:ext cx="44053620" cy="33019414"/>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 Box 14"/>
            <p:cNvSpPr txBox="1">
              <a:spLocks noChangeArrowheads="1"/>
            </p:cNvSpPr>
            <p:nvPr/>
          </p:nvSpPr>
          <p:spPr bwMode="auto">
            <a:xfrm>
              <a:off x="1075934" y="32007743"/>
              <a:ext cx="2517611" cy="356825"/>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graphicFrame>
        <p:nvGraphicFramePr>
          <p:cNvPr id="72" name="Table 71">
            <a:extLst>
              <a:ext uri="{FF2B5EF4-FFF2-40B4-BE49-F238E27FC236}">
                <a16:creationId xmlns:a16="http://schemas.microsoft.com/office/drawing/2014/main" id="{5E107E31-999F-724E-861C-FC7BE792FF6B}"/>
              </a:ext>
            </a:extLst>
          </p:cNvPr>
          <p:cNvGraphicFramePr>
            <a:graphicFrameLocks noGrp="1"/>
          </p:cNvGraphicFramePr>
          <p:nvPr userDrawn="1">
            <p:extLst>
              <p:ext uri="{D42A27DB-BD31-4B8C-83A1-F6EECF244321}">
                <p14:modId xmlns:p14="http://schemas.microsoft.com/office/powerpoint/2010/main" val="2845333469"/>
              </p:ext>
            </p:extLst>
          </p:nvPr>
        </p:nvGraphicFramePr>
        <p:xfrm>
          <a:off x="-10611120" y="14098"/>
          <a:ext cx="9776869" cy="32750835"/>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b="1" i="0" dirty="0">
                          <a:solidFill>
                            <a:srgbClr val="FFC000"/>
                          </a:solidFill>
                          <a:latin typeface="Arial"/>
                          <a:cs typeface="Arial"/>
                        </a:rPr>
                        <a:t>36"x48” Trifold </a:t>
                      </a:r>
                      <a:r>
                        <a:rPr lang="en-US" sz="2000" i="0" dirty="0">
                          <a:solidFill>
                            <a:srgbClr val="D9D9D9"/>
                          </a:solidFill>
                          <a:latin typeface="Arial"/>
                          <a:cs typeface="Arial"/>
                        </a:rPr>
                        <a:t>presentation poster board.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644032">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poster template for a </a:t>
                      </a:r>
                      <a:br>
                        <a:rPr lang="en-US" sz="2000" dirty="0">
                          <a:solidFill>
                            <a:schemeClr val="bg1"/>
                          </a:solidFill>
                          <a:latin typeface="Arial" panose="020B0604020202020204" pitchFamily="34" charset="0"/>
                          <a:cs typeface="Arial" panose="020B0604020202020204" pitchFamily="34" charset="0"/>
                        </a:rPr>
                      </a:br>
                      <a:r>
                        <a:rPr lang="en-US" sz="4800" b="1" dirty="0">
                          <a:solidFill>
                            <a:srgbClr val="FFC000"/>
                          </a:solidFill>
                          <a:latin typeface="Arial" panose="020B0604020202020204" pitchFamily="34" charset="0"/>
                          <a:cs typeface="Arial" panose="020B0604020202020204" pitchFamily="34" charset="0"/>
                        </a:rPr>
                        <a:t>TRIFOLD</a:t>
                      </a:r>
                      <a:br>
                        <a:rPr lang="en-US" sz="36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(3 feet tall by 4 feet wide)</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presentation board</a:t>
                      </a:r>
                    </a:p>
                    <a:p>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endParaRPr lang="en-US" sz="20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243BA8FE-CB60-7D49-B451-7ADC16DC24E4}"/>
              </a:ext>
            </a:extLst>
          </p:cNvPr>
          <p:cNvGraphicFramePr>
            <a:graphicFrameLocks noGrp="1"/>
          </p:cNvGraphicFramePr>
          <p:nvPr userDrawn="1">
            <p:extLst>
              <p:ext uri="{D42A27DB-BD31-4B8C-83A1-F6EECF244321}">
                <p14:modId xmlns:p14="http://schemas.microsoft.com/office/powerpoint/2010/main" val="93965922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B6C82AD-5956-FD4F-88E2-10DAB98DF617}"/>
              </a:ext>
            </a:extLst>
          </p:cNvPr>
          <p:cNvGrpSpPr/>
          <p:nvPr userDrawn="1"/>
        </p:nvGrpSpPr>
        <p:grpSpPr>
          <a:xfrm>
            <a:off x="-214689" y="0"/>
            <a:ext cx="44053620" cy="33019414"/>
            <a:chOff x="-214689" y="0"/>
            <a:chExt cx="44053620" cy="33019414"/>
          </a:xfrm>
        </p:grpSpPr>
        <p:sp>
          <p:nvSpPr>
            <p:cNvPr id="9" name="Freeform 8">
              <a:extLst>
                <a:ext uri="{FF2B5EF4-FFF2-40B4-BE49-F238E27FC236}">
                  <a16:creationId xmlns:a16="http://schemas.microsoft.com/office/drawing/2014/main" id="{670E346B-975C-084B-96F4-E87AC0FC8D03}"/>
                </a:ext>
              </a:extLst>
            </p:cNvPr>
            <p:cNvSpPr/>
            <p:nvPr userDrawn="1"/>
          </p:nvSpPr>
          <p:spPr>
            <a:xfrm>
              <a:off x="-143114" y="18102"/>
              <a:ext cx="43982045" cy="33001312"/>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8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a:extLst>
                <a:ext uri="{FF2B5EF4-FFF2-40B4-BE49-F238E27FC236}">
                  <a16:creationId xmlns:a16="http://schemas.microsoft.com/office/drawing/2014/main" id="{A539543A-BBF1-EE41-954C-F57057DD7B83}"/>
                </a:ext>
              </a:extLst>
            </p:cNvPr>
            <p:cNvSpPr/>
            <p:nvPr userDrawn="1"/>
          </p:nvSpPr>
          <p:spPr>
            <a:xfrm flipH="1" flipV="1">
              <a:off x="-143115" y="18102"/>
              <a:ext cx="43982043" cy="32984330"/>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271722E6-7AC2-5744-8E72-553FBA4154B2}"/>
                </a:ext>
              </a:extLst>
            </p:cNvPr>
            <p:cNvSpPr/>
            <p:nvPr userDrawn="1"/>
          </p:nvSpPr>
          <p:spPr>
            <a:xfrm>
              <a:off x="-214689" y="0"/>
              <a:ext cx="44053620" cy="33019414"/>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Box 14">
              <a:extLst>
                <a:ext uri="{FF2B5EF4-FFF2-40B4-BE49-F238E27FC236}">
                  <a16:creationId xmlns:a16="http://schemas.microsoft.com/office/drawing/2014/main" id="{152FF909-0995-4249-9F58-181319E4C892}"/>
                </a:ext>
              </a:extLst>
            </p:cNvPr>
            <p:cNvSpPr txBox="1">
              <a:spLocks noChangeArrowheads="1"/>
            </p:cNvSpPr>
            <p:nvPr/>
          </p:nvSpPr>
          <p:spPr bwMode="auto">
            <a:xfrm>
              <a:off x="1075934" y="32007743"/>
              <a:ext cx="2517611" cy="356825"/>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spTree>
    <p:extLst>
      <p:ext uri="{BB962C8B-B14F-4D97-AF65-F5344CB8AC3E}">
        <p14:creationId xmlns:p14="http://schemas.microsoft.com/office/powerpoint/2010/main" val="2100442710"/>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fif"/><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519A7F-FAE5-34E6-59F5-E629DF009D9D}"/>
              </a:ext>
            </a:extLst>
          </p:cNvPr>
          <p:cNvSpPr>
            <a:spLocks noGrp="1"/>
          </p:cNvSpPr>
          <p:nvPr>
            <p:ph type="body" sz="quarter" idx="10"/>
          </p:nvPr>
        </p:nvSpPr>
        <p:spPr>
          <a:xfrm>
            <a:off x="527049" y="6021370"/>
            <a:ext cx="10196513" cy="1926659"/>
          </a:xfrm>
        </p:spPr>
        <p:txBody>
          <a:bodyPr/>
          <a:lstStyle/>
          <a:p>
            <a:r>
              <a:rPr lang="en-US" sz="2800" dirty="0"/>
              <a:t>Assess the overall performance of the Sales Department.</a:t>
            </a:r>
          </a:p>
          <a:p>
            <a:r>
              <a:rPr lang="en-US" sz="2800" dirty="0"/>
              <a:t>Assess the performance of Sales representatives.</a:t>
            </a:r>
          </a:p>
          <a:p>
            <a:r>
              <a:rPr lang="en-US" sz="2800" dirty="0"/>
              <a:t>Define high-value Customers based on 1997</a:t>
            </a:r>
          </a:p>
        </p:txBody>
      </p:sp>
      <p:sp>
        <p:nvSpPr>
          <p:cNvPr id="3" name="Text Placeholder 2">
            <a:extLst>
              <a:ext uri="{FF2B5EF4-FFF2-40B4-BE49-F238E27FC236}">
                <a16:creationId xmlns:a16="http://schemas.microsoft.com/office/drawing/2014/main" id="{B31212DC-E368-FF18-B39B-407C5BD85D77}"/>
              </a:ext>
            </a:extLst>
          </p:cNvPr>
          <p:cNvSpPr>
            <a:spLocks noGrp="1"/>
          </p:cNvSpPr>
          <p:nvPr>
            <p:ph type="body" sz="quarter" idx="11"/>
          </p:nvPr>
        </p:nvSpPr>
        <p:spPr>
          <a:xfrm>
            <a:off x="527049" y="5267325"/>
            <a:ext cx="10196513" cy="754045"/>
          </a:xfrm>
        </p:spPr>
        <p:txBody>
          <a:bodyPr/>
          <a:lstStyle/>
          <a:p>
            <a:r>
              <a:rPr lang="en-US" dirty="0"/>
              <a:t>OBJECTIVE</a:t>
            </a:r>
          </a:p>
        </p:txBody>
      </p:sp>
      <p:sp>
        <p:nvSpPr>
          <p:cNvPr id="4" name="Text Placeholder 3">
            <a:extLst>
              <a:ext uri="{FF2B5EF4-FFF2-40B4-BE49-F238E27FC236}">
                <a16:creationId xmlns:a16="http://schemas.microsoft.com/office/drawing/2014/main" id="{A1249AF1-DF68-E006-6C2F-D0509FB3E39A}"/>
              </a:ext>
            </a:extLst>
          </p:cNvPr>
          <p:cNvSpPr>
            <a:spLocks noGrp="1"/>
          </p:cNvSpPr>
          <p:nvPr>
            <p:ph type="body" sz="quarter" idx="20"/>
          </p:nvPr>
        </p:nvSpPr>
        <p:spPr>
          <a:xfrm>
            <a:off x="-803275" y="26056423"/>
            <a:ext cx="10210799" cy="2569377"/>
          </a:xfrm>
        </p:spPr>
        <p:txBody>
          <a:bodyPr/>
          <a:lstStyle/>
          <a:p>
            <a:endParaRPr lang="en-US" dirty="0"/>
          </a:p>
        </p:txBody>
      </p:sp>
      <p:sp>
        <p:nvSpPr>
          <p:cNvPr id="5" name="Text Placeholder 4">
            <a:extLst>
              <a:ext uri="{FF2B5EF4-FFF2-40B4-BE49-F238E27FC236}">
                <a16:creationId xmlns:a16="http://schemas.microsoft.com/office/drawing/2014/main" id="{41D68766-8EED-384D-5078-854A4B7080B4}"/>
              </a:ext>
            </a:extLst>
          </p:cNvPr>
          <p:cNvSpPr>
            <a:spLocks noGrp="1"/>
          </p:cNvSpPr>
          <p:nvPr>
            <p:ph type="body" sz="quarter" idx="21"/>
          </p:nvPr>
        </p:nvSpPr>
        <p:spPr>
          <a:xfrm>
            <a:off x="11452845" y="11437214"/>
            <a:ext cx="18773155" cy="1323417"/>
          </a:xfrm>
        </p:spPr>
        <p:txBody>
          <a:bodyPr/>
          <a:lstStyle/>
          <a:p>
            <a:r>
              <a:rPr lang="en-US" sz="2800" dirty="0"/>
              <a:t> Based on the monthly analysis, we concluded that the months of September, October and December are the months with highest demands. Therefore; the company Northwind Traders should prepare based on the expected demand.</a:t>
            </a:r>
          </a:p>
        </p:txBody>
      </p:sp>
      <p:sp>
        <p:nvSpPr>
          <p:cNvPr id="6" name="Text Placeholder 5">
            <a:extLst>
              <a:ext uri="{FF2B5EF4-FFF2-40B4-BE49-F238E27FC236}">
                <a16:creationId xmlns:a16="http://schemas.microsoft.com/office/drawing/2014/main" id="{4F018BA2-9833-8C0C-96DC-B5620F572115}"/>
              </a:ext>
            </a:extLst>
          </p:cNvPr>
          <p:cNvSpPr>
            <a:spLocks noGrp="1"/>
          </p:cNvSpPr>
          <p:nvPr>
            <p:ph type="body" sz="quarter" idx="22"/>
          </p:nvPr>
        </p:nvSpPr>
        <p:spPr/>
        <p:txBody>
          <a:bodyPr/>
          <a:lstStyle/>
          <a:p>
            <a:r>
              <a:rPr lang="en-US" dirty="0"/>
              <a:t>MONTHLY ANALYSIS</a:t>
            </a:r>
          </a:p>
        </p:txBody>
      </p:sp>
      <p:sp>
        <p:nvSpPr>
          <p:cNvPr id="7" name="Text Placeholder 6">
            <a:extLst>
              <a:ext uri="{FF2B5EF4-FFF2-40B4-BE49-F238E27FC236}">
                <a16:creationId xmlns:a16="http://schemas.microsoft.com/office/drawing/2014/main" id="{8C8B5E42-55A8-FD5B-DBC0-9005CAC93CA4}"/>
              </a:ext>
            </a:extLst>
          </p:cNvPr>
          <p:cNvSpPr>
            <a:spLocks noGrp="1"/>
          </p:cNvSpPr>
          <p:nvPr>
            <p:ph type="body" sz="quarter" idx="23"/>
          </p:nvPr>
        </p:nvSpPr>
        <p:spPr>
          <a:xfrm>
            <a:off x="13969999" y="21081894"/>
            <a:ext cx="14274801" cy="1000164"/>
          </a:xfrm>
        </p:spPr>
        <p:txBody>
          <a:bodyPr/>
          <a:lstStyle/>
          <a:p>
            <a:r>
              <a:rPr lang="en-US" sz="3200" dirty="0"/>
              <a:t>Our top 3 VIP customers are: Quick-Stop , Save-a-lot-Markets and Ernst Handel</a:t>
            </a:r>
          </a:p>
        </p:txBody>
      </p:sp>
      <p:sp>
        <p:nvSpPr>
          <p:cNvPr id="8" name="Text Placeholder 7">
            <a:extLst>
              <a:ext uri="{FF2B5EF4-FFF2-40B4-BE49-F238E27FC236}">
                <a16:creationId xmlns:a16="http://schemas.microsoft.com/office/drawing/2014/main" id="{017FC027-1413-0D9A-3C7C-C5F45A9B723D}"/>
              </a:ext>
            </a:extLst>
          </p:cNvPr>
          <p:cNvSpPr>
            <a:spLocks noGrp="1"/>
          </p:cNvSpPr>
          <p:nvPr>
            <p:ph type="body" sz="quarter" idx="24"/>
          </p:nvPr>
        </p:nvSpPr>
        <p:spPr>
          <a:xfrm>
            <a:off x="11656941" y="12852669"/>
            <a:ext cx="21421724" cy="754045"/>
          </a:xfrm>
        </p:spPr>
        <p:txBody>
          <a:bodyPr/>
          <a:lstStyle/>
          <a:p>
            <a:r>
              <a:rPr lang="en-US" dirty="0"/>
              <a:t>DEFINITION OF VIP CUSTOMERS</a:t>
            </a:r>
          </a:p>
        </p:txBody>
      </p:sp>
      <p:sp>
        <p:nvSpPr>
          <p:cNvPr id="9" name="Text Placeholder 8">
            <a:extLst>
              <a:ext uri="{FF2B5EF4-FFF2-40B4-BE49-F238E27FC236}">
                <a16:creationId xmlns:a16="http://schemas.microsoft.com/office/drawing/2014/main" id="{92287D8E-0DF0-3BD4-1171-D8CAD2FFAFAD}"/>
              </a:ext>
            </a:extLst>
          </p:cNvPr>
          <p:cNvSpPr>
            <a:spLocks noGrp="1"/>
          </p:cNvSpPr>
          <p:nvPr>
            <p:ph type="body" sz="quarter" idx="25"/>
          </p:nvPr>
        </p:nvSpPr>
        <p:spPr>
          <a:xfrm>
            <a:off x="31126150" y="19350975"/>
            <a:ext cx="10201275" cy="754045"/>
          </a:xfrm>
        </p:spPr>
        <p:txBody>
          <a:bodyPr/>
          <a:lstStyle/>
          <a:p>
            <a:r>
              <a:rPr lang="en-US" dirty="0"/>
              <a:t>CONCLUSIONS</a:t>
            </a:r>
          </a:p>
        </p:txBody>
      </p:sp>
      <p:sp>
        <p:nvSpPr>
          <p:cNvPr id="10" name="Text Placeholder 9">
            <a:extLst>
              <a:ext uri="{FF2B5EF4-FFF2-40B4-BE49-F238E27FC236}">
                <a16:creationId xmlns:a16="http://schemas.microsoft.com/office/drawing/2014/main" id="{8756495A-6415-CE5B-E215-441F3627B779}"/>
              </a:ext>
            </a:extLst>
          </p:cNvPr>
          <p:cNvSpPr>
            <a:spLocks noGrp="1"/>
          </p:cNvSpPr>
          <p:nvPr>
            <p:ph type="body" sz="quarter" idx="26"/>
          </p:nvPr>
        </p:nvSpPr>
        <p:spPr>
          <a:xfrm>
            <a:off x="30840358" y="20637587"/>
            <a:ext cx="12230101" cy="5029047"/>
          </a:xfrm>
        </p:spPr>
        <p:txBody>
          <a:bodyPr/>
          <a:lstStyle/>
          <a:p>
            <a:r>
              <a:rPr lang="en-US" sz="2800" dirty="0">
                <a:latin typeface="+mn-lt"/>
              </a:rPr>
              <a:t>Sale Rep: Margaret Peacock should get a “Best Sales Rep Award plus a bonus”</a:t>
            </a:r>
          </a:p>
          <a:p>
            <a:r>
              <a:rPr lang="en-US" sz="2800" dirty="0">
                <a:latin typeface="+mn-lt"/>
              </a:rPr>
              <a:t>VIP Customer “Quick-Stop” should get a VIP prize and “Thank you for your business” letter. </a:t>
            </a:r>
          </a:p>
          <a:p>
            <a:r>
              <a:rPr lang="en-US" sz="2800" dirty="0">
                <a:latin typeface="+mn-lt"/>
              </a:rPr>
              <a:t>According to the monthly analysis, the final quarter of the year marks the quarter with the highest demand in sales. Therefore, during those months, the product categories with the greatest demand should have the highest quantity of  stock available.</a:t>
            </a:r>
          </a:p>
          <a:p>
            <a:r>
              <a:rPr lang="en-US" sz="2800" dirty="0">
                <a:latin typeface="+mn-lt"/>
              </a:rPr>
              <a:t>European countries make up the majority of VIP customers, followed by North America. Based on this analysis, marketing strategies and logistic efforts should be focused on these 2 regions.</a:t>
            </a:r>
          </a:p>
        </p:txBody>
      </p:sp>
      <p:sp>
        <p:nvSpPr>
          <p:cNvPr id="11" name="Text Placeholder 10">
            <a:extLst>
              <a:ext uri="{FF2B5EF4-FFF2-40B4-BE49-F238E27FC236}">
                <a16:creationId xmlns:a16="http://schemas.microsoft.com/office/drawing/2014/main" id="{18D4D16C-0C20-68D2-32E7-262BEE16CF0F}"/>
              </a:ext>
            </a:extLst>
          </p:cNvPr>
          <p:cNvSpPr>
            <a:spLocks noGrp="1"/>
          </p:cNvSpPr>
          <p:nvPr>
            <p:ph type="body" sz="quarter" idx="27"/>
          </p:nvPr>
        </p:nvSpPr>
        <p:spPr>
          <a:xfrm>
            <a:off x="536572" y="8033327"/>
            <a:ext cx="10201275" cy="754045"/>
          </a:xfrm>
        </p:spPr>
        <p:txBody>
          <a:bodyPr/>
          <a:lstStyle/>
          <a:p>
            <a:r>
              <a:rPr lang="en-US" dirty="0"/>
              <a:t>SALES ANALYSIS</a:t>
            </a:r>
          </a:p>
        </p:txBody>
      </p:sp>
      <p:sp>
        <p:nvSpPr>
          <p:cNvPr id="12" name="Text Placeholder 11">
            <a:extLst>
              <a:ext uri="{FF2B5EF4-FFF2-40B4-BE49-F238E27FC236}">
                <a16:creationId xmlns:a16="http://schemas.microsoft.com/office/drawing/2014/main" id="{F4FC2105-4DD7-ADE3-F518-8C23CF2EA2C5}"/>
              </a:ext>
            </a:extLst>
          </p:cNvPr>
          <p:cNvSpPr>
            <a:spLocks noGrp="1"/>
          </p:cNvSpPr>
          <p:nvPr>
            <p:ph type="body" sz="quarter" idx="28"/>
          </p:nvPr>
        </p:nvSpPr>
        <p:spPr>
          <a:xfrm>
            <a:off x="547688" y="31022754"/>
            <a:ext cx="10210797" cy="1754304"/>
          </a:xfrm>
        </p:spPr>
        <p:txBody>
          <a:bodyPr/>
          <a:lstStyle/>
          <a:p>
            <a:pPr algn="just"/>
            <a:r>
              <a:rPr lang="en-US" sz="2800" dirty="0"/>
              <a:t>Our most sold Categories in 1997 were Dairy Products, Beverages and Meat/Poultry. Preparation for storage should be taken into consideration.</a:t>
            </a:r>
          </a:p>
        </p:txBody>
      </p:sp>
      <p:sp>
        <p:nvSpPr>
          <p:cNvPr id="13" name="Text Placeholder 12">
            <a:extLst>
              <a:ext uri="{FF2B5EF4-FFF2-40B4-BE49-F238E27FC236}">
                <a16:creationId xmlns:a16="http://schemas.microsoft.com/office/drawing/2014/main" id="{BF76A969-0509-2DEC-056B-A06DF47A4277}"/>
              </a:ext>
            </a:extLst>
          </p:cNvPr>
          <p:cNvSpPr>
            <a:spLocks noGrp="1"/>
          </p:cNvSpPr>
          <p:nvPr>
            <p:ph type="body" sz="quarter" idx="29"/>
          </p:nvPr>
        </p:nvSpPr>
        <p:spPr>
          <a:xfrm>
            <a:off x="30797500" y="6139389"/>
            <a:ext cx="10201275" cy="754045"/>
          </a:xfrm>
        </p:spPr>
        <p:txBody>
          <a:bodyPr/>
          <a:lstStyle/>
          <a:p>
            <a:r>
              <a:rPr lang="en-US" dirty="0"/>
              <a:t>ANALYSIS OF SALES EMPLOYEES</a:t>
            </a:r>
          </a:p>
        </p:txBody>
      </p:sp>
      <p:sp>
        <p:nvSpPr>
          <p:cNvPr id="14" name="Text Placeholder 13">
            <a:extLst>
              <a:ext uri="{FF2B5EF4-FFF2-40B4-BE49-F238E27FC236}">
                <a16:creationId xmlns:a16="http://schemas.microsoft.com/office/drawing/2014/main" id="{97861137-B6CF-60D9-4BD3-3BEF63FD925B}"/>
              </a:ext>
            </a:extLst>
          </p:cNvPr>
          <p:cNvSpPr>
            <a:spLocks noGrp="1"/>
          </p:cNvSpPr>
          <p:nvPr>
            <p:ph type="body" sz="quarter" idx="30"/>
          </p:nvPr>
        </p:nvSpPr>
        <p:spPr>
          <a:xfrm>
            <a:off x="30797500" y="17272001"/>
            <a:ext cx="12546013" cy="1754304"/>
          </a:xfrm>
        </p:spPr>
        <p:txBody>
          <a:bodyPr/>
          <a:lstStyle/>
          <a:p>
            <a:pPr algn="just"/>
            <a:r>
              <a:rPr lang="en-US" sz="2800" dirty="0"/>
              <a:t>Mrs. Peacock placed 156 orders since the start of her career with the company, making her our top Sales Representative, followed by Mrs. </a:t>
            </a:r>
            <a:r>
              <a:rPr lang="en-US" sz="2800" dirty="0" err="1"/>
              <a:t>Leverling</a:t>
            </a:r>
            <a:r>
              <a:rPr lang="en-US" sz="2800" dirty="0"/>
              <a:t> (127)  and Mrs. </a:t>
            </a:r>
            <a:r>
              <a:rPr lang="en-US" sz="2800" dirty="0" err="1"/>
              <a:t>Davolio</a:t>
            </a:r>
            <a:r>
              <a:rPr lang="en-US" sz="2800" dirty="0"/>
              <a:t> (123).</a:t>
            </a:r>
          </a:p>
        </p:txBody>
      </p:sp>
      <p:sp>
        <p:nvSpPr>
          <p:cNvPr id="15" name="Text Placeholder 14">
            <a:extLst>
              <a:ext uri="{FF2B5EF4-FFF2-40B4-BE49-F238E27FC236}">
                <a16:creationId xmlns:a16="http://schemas.microsoft.com/office/drawing/2014/main" id="{A6EABA8D-212A-3A85-4625-3667B8875253}"/>
              </a:ext>
            </a:extLst>
          </p:cNvPr>
          <p:cNvSpPr>
            <a:spLocks noGrp="1"/>
          </p:cNvSpPr>
          <p:nvPr>
            <p:ph type="body" sz="quarter" idx="96"/>
          </p:nvPr>
        </p:nvSpPr>
        <p:spPr>
          <a:xfrm>
            <a:off x="14154924" y="31147908"/>
            <a:ext cx="13904950" cy="954085"/>
          </a:xfrm>
        </p:spPr>
        <p:txBody>
          <a:bodyPr/>
          <a:lstStyle/>
          <a:p>
            <a:r>
              <a:rPr lang="en-US" sz="3200" dirty="0"/>
              <a:t>Our VIP customers are based out of Germany, USA and Austria.</a:t>
            </a:r>
          </a:p>
        </p:txBody>
      </p:sp>
      <p:sp>
        <p:nvSpPr>
          <p:cNvPr id="16" name="Text Placeholder 15">
            <a:extLst>
              <a:ext uri="{FF2B5EF4-FFF2-40B4-BE49-F238E27FC236}">
                <a16:creationId xmlns:a16="http://schemas.microsoft.com/office/drawing/2014/main" id="{B2957A0C-B451-D229-3FB2-A4C735B03B07}"/>
              </a:ext>
            </a:extLst>
          </p:cNvPr>
          <p:cNvSpPr>
            <a:spLocks noGrp="1"/>
          </p:cNvSpPr>
          <p:nvPr>
            <p:ph type="body" sz="quarter" idx="150"/>
          </p:nvPr>
        </p:nvSpPr>
        <p:spPr/>
        <p:txBody>
          <a:bodyPr/>
          <a:lstStyle/>
          <a:p>
            <a:r>
              <a:rPr lang="en-US" dirty="0"/>
              <a:t>Andy Rey, </a:t>
            </a:r>
            <a:r>
              <a:rPr lang="en-US" dirty="0" err="1"/>
              <a:t>Decoda</a:t>
            </a:r>
            <a:r>
              <a:rPr lang="en-US" dirty="0"/>
              <a:t> Williams, Johanna Danton</a:t>
            </a:r>
          </a:p>
        </p:txBody>
      </p:sp>
      <p:sp>
        <p:nvSpPr>
          <p:cNvPr id="17" name="Text Placeholder 16">
            <a:extLst>
              <a:ext uri="{FF2B5EF4-FFF2-40B4-BE49-F238E27FC236}">
                <a16:creationId xmlns:a16="http://schemas.microsoft.com/office/drawing/2014/main" id="{953023DF-2275-ADB6-6BC2-7406E31E91BF}"/>
              </a:ext>
            </a:extLst>
          </p:cNvPr>
          <p:cNvSpPr>
            <a:spLocks noGrp="1"/>
          </p:cNvSpPr>
          <p:nvPr>
            <p:ph type="body" sz="quarter" idx="184"/>
          </p:nvPr>
        </p:nvSpPr>
        <p:spPr/>
        <p:txBody>
          <a:bodyPr/>
          <a:lstStyle/>
          <a:p>
            <a:r>
              <a:rPr lang="en-US" dirty="0"/>
              <a:t>Miami Dade College </a:t>
            </a:r>
          </a:p>
        </p:txBody>
      </p:sp>
      <p:sp>
        <p:nvSpPr>
          <p:cNvPr id="18" name="Text Placeholder 17">
            <a:extLst>
              <a:ext uri="{FF2B5EF4-FFF2-40B4-BE49-F238E27FC236}">
                <a16:creationId xmlns:a16="http://schemas.microsoft.com/office/drawing/2014/main" id="{D2F65221-26A9-6D12-8B7C-80AF31FD1E65}"/>
              </a:ext>
            </a:extLst>
          </p:cNvPr>
          <p:cNvSpPr>
            <a:spLocks noGrp="1"/>
          </p:cNvSpPr>
          <p:nvPr>
            <p:ph type="body" sz="quarter" idx="185"/>
          </p:nvPr>
        </p:nvSpPr>
        <p:spPr/>
        <p:txBody>
          <a:bodyPr/>
          <a:lstStyle/>
          <a:p>
            <a:r>
              <a:rPr lang="en-US" dirty="0"/>
              <a:t>Northwind Traders</a:t>
            </a:r>
          </a:p>
        </p:txBody>
      </p:sp>
      <p:pic>
        <p:nvPicPr>
          <p:cNvPr id="19" name="Picture 18">
            <a:extLst>
              <a:ext uri="{FF2B5EF4-FFF2-40B4-BE49-F238E27FC236}">
                <a16:creationId xmlns:a16="http://schemas.microsoft.com/office/drawing/2014/main" id="{CC11F820-0A93-6AB2-3DC8-5C854E78BF1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30037" y="1154521"/>
            <a:ext cx="4292888" cy="3417924"/>
          </a:xfrm>
          <a:prstGeom prst="rect">
            <a:avLst/>
          </a:prstGeom>
          <a:ln>
            <a:noFill/>
          </a:ln>
          <a:effectLst>
            <a:softEdge rad="112500"/>
          </a:effectLst>
        </p:spPr>
      </p:pic>
      <p:pic>
        <p:nvPicPr>
          <p:cNvPr id="21" name="Picture 20">
            <a:extLst>
              <a:ext uri="{FF2B5EF4-FFF2-40B4-BE49-F238E27FC236}">
                <a16:creationId xmlns:a16="http://schemas.microsoft.com/office/drawing/2014/main" id="{480C7CDF-3D43-657B-54CD-7DEBD3FEB1B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53768" y="1542670"/>
            <a:ext cx="4292888" cy="3281200"/>
          </a:xfrm>
          <a:prstGeom prst="rect">
            <a:avLst/>
          </a:prstGeom>
        </p:spPr>
      </p:pic>
      <p:pic>
        <p:nvPicPr>
          <p:cNvPr id="29" name="Picture 28">
            <a:extLst>
              <a:ext uri="{FF2B5EF4-FFF2-40B4-BE49-F238E27FC236}">
                <a16:creationId xmlns:a16="http://schemas.microsoft.com/office/drawing/2014/main" id="{43DEA0A9-3CCD-2AB3-E237-99282E8503FD}"/>
              </a:ext>
            </a:extLst>
          </p:cNvPr>
          <p:cNvPicPr>
            <a:picLocks noChangeAspect="1"/>
          </p:cNvPicPr>
          <p:nvPr/>
        </p:nvPicPr>
        <p:blipFill>
          <a:blip r:embed="rId4"/>
          <a:stretch>
            <a:fillRect/>
          </a:stretch>
        </p:blipFill>
        <p:spPr>
          <a:xfrm>
            <a:off x="11614083" y="13667387"/>
            <a:ext cx="18262599" cy="7474023"/>
          </a:xfrm>
          <a:prstGeom prst="rect">
            <a:avLst/>
          </a:prstGeom>
        </p:spPr>
      </p:pic>
      <p:pic>
        <p:nvPicPr>
          <p:cNvPr id="31" name="Picture 30">
            <a:extLst>
              <a:ext uri="{FF2B5EF4-FFF2-40B4-BE49-F238E27FC236}">
                <a16:creationId xmlns:a16="http://schemas.microsoft.com/office/drawing/2014/main" id="{CE8CFE00-8C84-0414-9BCD-89B768846E61}"/>
              </a:ext>
            </a:extLst>
          </p:cNvPr>
          <p:cNvPicPr>
            <a:picLocks noChangeAspect="1"/>
          </p:cNvPicPr>
          <p:nvPr/>
        </p:nvPicPr>
        <p:blipFill>
          <a:blip r:embed="rId5"/>
          <a:stretch>
            <a:fillRect/>
          </a:stretch>
        </p:blipFill>
        <p:spPr>
          <a:xfrm>
            <a:off x="11452845" y="5971399"/>
            <a:ext cx="18262599" cy="5293363"/>
          </a:xfrm>
          <a:prstGeom prst="rect">
            <a:avLst/>
          </a:prstGeom>
        </p:spPr>
      </p:pic>
      <p:pic>
        <p:nvPicPr>
          <p:cNvPr id="39" name="Picture 38">
            <a:extLst>
              <a:ext uri="{FF2B5EF4-FFF2-40B4-BE49-F238E27FC236}">
                <a16:creationId xmlns:a16="http://schemas.microsoft.com/office/drawing/2014/main" id="{72E040D4-36ED-940D-FEBA-749AFCD27E6C}"/>
              </a:ext>
            </a:extLst>
          </p:cNvPr>
          <p:cNvPicPr>
            <a:picLocks noChangeAspect="1"/>
          </p:cNvPicPr>
          <p:nvPr/>
        </p:nvPicPr>
        <p:blipFill>
          <a:blip r:embed="rId6"/>
          <a:stretch>
            <a:fillRect/>
          </a:stretch>
        </p:blipFill>
        <p:spPr>
          <a:xfrm>
            <a:off x="547687" y="24073749"/>
            <a:ext cx="10210798" cy="6691550"/>
          </a:xfrm>
          <a:prstGeom prst="rect">
            <a:avLst/>
          </a:prstGeom>
        </p:spPr>
      </p:pic>
      <p:pic>
        <p:nvPicPr>
          <p:cNvPr id="41" name="Picture 40">
            <a:extLst>
              <a:ext uri="{FF2B5EF4-FFF2-40B4-BE49-F238E27FC236}">
                <a16:creationId xmlns:a16="http://schemas.microsoft.com/office/drawing/2014/main" id="{20883ED4-B8B7-3C73-CF90-6620421E4C4F}"/>
              </a:ext>
            </a:extLst>
          </p:cNvPr>
          <p:cNvPicPr>
            <a:picLocks noChangeAspect="1"/>
          </p:cNvPicPr>
          <p:nvPr/>
        </p:nvPicPr>
        <p:blipFill>
          <a:blip r:embed="rId7"/>
          <a:stretch>
            <a:fillRect/>
          </a:stretch>
        </p:blipFill>
        <p:spPr>
          <a:xfrm>
            <a:off x="30628186" y="7215746"/>
            <a:ext cx="12715327" cy="9330826"/>
          </a:xfrm>
          <a:prstGeom prst="rect">
            <a:avLst/>
          </a:prstGeom>
        </p:spPr>
      </p:pic>
      <p:pic>
        <p:nvPicPr>
          <p:cNvPr id="43" name="Picture 42">
            <a:extLst>
              <a:ext uri="{FF2B5EF4-FFF2-40B4-BE49-F238E27FC236}">
                <a16:creationId xmlns:a16="http://schemas.microsoft.com/office/drawing/2014/main" id="{BD5D2116-66F8-217D-2B95-CB90ED4A3F6E}"/>
              </a:ext>
            </a:extLst>
          </p:cNvPr>
          <p:cNvPicPr>
            <a:picLocks noChangeAspect="1"/>
          </p:cNvPicPr>
          <p:nvPr/>
        </p:nvPicPr>
        <p:blipFill>
          <a:blip r:embed="rId8"/>
          <a:stretch>
            <a:fillRect/>
          </a:stretch>
        </p:blipFill>
        <p:spPr>
          <a:xfrm>
            <a:off x="504828" y="9063658"/>
            <a:ext cx="10196513" cy="14733805"/>
          </a:xfrm>
          <a:prstGeom prst="rect">
            <a:avLst/>
          </a:prstGeom>
        </p:spPr>
      </p:pic>
      <p:pic>
        <p:nvPicPr>
          <p:cNvPr id="45" name="Picture 44">
            <a:extLst>
              <a:ext uri="{FF2B5EF4-FFF2-40B4-BE49-F238E27FC236}">
                <a16:creationId xmlns:a16="http://schemas.microsoft.com/office/drawing/2014/main" id="{230ED730-4D40-2B2D-B35F-02FBDF52D0FC}"/>
              </a:ext>
            </a:extLst>
          </p:cNvPr>
          <p:cNvPicPr>
            <a:picLocks noChangeAspect="1"/>
          </p:cNvPicPr>
          <p:nvPr/>
        </p:nvPicPr>
        <p:blipFill>
          <a:blip r:embed="rId9"/>
          <a:stretch>
            <a:fillRect/>
          </a:stretch>
        </p:blipFill>
        <p:spPr>
          <a:xfrm>
            <a:off x="11509301" y="21959580"/>
            <a:ext cx="17980096" cy="9063174"/>
          </a:xfrm>
          <a:prstGeom prst="rect">
            <a:avLst/>
          </a:prstGeom>
        </p:spPr>
      </p:pic>
      <p:sp>
        <p:nvSpPr>
          <p:cNvPr id="49" name="TextBox 48">
            <a:extLst>
              <a:ext uri="{FF2B5EF4-FFF2-40B4-BE49-F238E27FC236}">
                <a16:creationId xmlns:a16="http://schemas.microsoft.com/office/drawing/2014/main" id="{B31E7C2E-E680-073F-29CD-B159CAEFEB9C}"/>
              </a:ext>
            </a:extLst>
          </p:cNvPr>
          <p:cNvSpPr txBox="1"/>
          <p:nvPr/>
        </p:nvSpPr>
        <p:spPr>
          <a:xfrm>
            <a:off x="31996062" y="26909261"/>
            <a:ext cx="7804150" cy="661720"/>
          </a:xfrm>
          <a:prstGeom prst="rect">
            <a:avLst/>
          </a:prstGeom>
          <a:noFill/>
        </p:spPr>
        <p:txBody>
          <a:bodyPr wrap="square">
            <a:spAutoFit/>
          </a:bodyPr>
          <a:lstStyle/>
          <a:p>
            <a:pPr algn="ctr"/>
            <a:r>
              <a:rPr lang="en-US" sz="3700" b="1" u="sng" dirty="0">
                <a:solidFill>
                  <a:schemeClr val="accent5">
                    <a:lumMod val="50000"/>
                  </a:schemeClr>
                </a:solidFill>
              </a:rPr>
              <a:t>REFERENCES</a:t>
            </a:r>
          </a:p>
        </p:txBody>
      </p:sp>
      <p:sp>
        <p:nvSpPr>
          <p:cNvPr id="55" name="TextBox 54">
            <a:extLst>
              <a:ext uri="{FF2B5EF4-FFF2-40B4-BE49-F238E27FC236}">
                <a16:creationId xmlns:a16="http://schemas.microsoft.com/office/drawing/2014/main" id="{69C1ABCC-DE11-932C-3080-C35A738E234C}"/>
              </a:ext>
            </a:extLst>
          </p:cNvPr>
          <p:cNvSpPr txBox="1"/>
          <p:nvPr/>
        </p:nvSpPr>
        <p:spPr>
          <a:xfrm>
            <a:off x="31126150" y="28168542"/>
            <a:ext cx="11292624" cy="2062103"/>
          </a:xfrm>
          <a:prstGeom prst="rect">
            <a:avLst/>
          </a:prstGeom>
          <a:noFill/>
        </p:spPr>
        <p:txBody>
          <a:bodyPr wrap="square">
            <a:spAutoFit/>
          </a:bodyPr>
          <a:lstStyle/>
          <a:p>
            <a:r>
              <a:rPr lang="en-US" sz="3200" dirty="0">
                <a:solidFill>
                  <a:schemeClr val="accent5">
                    <a:lumMod val="50000"/>
                  </a:schemeClr>
                </a:solidFill>
              </a:rPr>
              <a:t>Northwind Database: </a:t>
            </a:r>
          </a:p>
          <a:p>
            <a:endParaRPr lang="en-US" sz="3200" dirty="0">
              <a:solidFill>
                <a:schemeClr val="accent5">
                  <a:lumMod val="50000"/>
                </a:schemeClr>
              </a:solidFill>
            </a:endParaRPr>
          </a:p>
          <a:p>
            <a:r>
              <a:rPr lang="en-US" sz="3200" dirty="0">
                <a:solidFill>
                  <a:schemeClr val="accent5">
                    <a:lumMod val="50000"/>
                  </a:schemeClr>
                </a:solidFill>
              </a:rPr>
              <a:t>https://github.com/Microsoft/sql-server-samples/tree/master/samples/databases/northwind-pubs</a:t>
            </a:r>
          </a:p>
        </p:txBody>
      </p:sp>
    </p:spTree>
    <p:extLst>
      <p:ext uri="{BB962C8B-B14F-4D97-AF65-F5344CB8AC3E}">
        <p14:creationId xmlns:p14="http://schemas.microsoft.com/office/powerpoint/2010/main" val="422969916"/>
      </p:ext>
    </p:extLst>
  </p:cSld>
  <p:clrMapOvr>
    <a:masterClrMapping/>
  </p:clrMapOvr>
</p:sld>
</file>

<file path=ppt/theme/theme1.xml><?xml version="1.0" encoding="utf-8"?>
<a:theme xmlns:a="http://schemas.openxmlformats.org/drawingml/2006/main" name="PosterPresentations.com-36x48_Trifold_Template-V3">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2000</TotalTime>
  <Words>315</Words>
  <Application>Microsoft Office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PosterPresentations.com-36x48_Trifold_Template-V3</vt:lpstr>
      <vt:lpstr>Without Quick Guides</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Johanna L Danton</cp:lastModifiedBy>
  <cp:revision>44</cp:revision>
  <dcterms:created xsi:type="dcterms:W3CDTF">2012-02-03T23:30:52Z</dcterms:created>
  <dcterms:modified xsi:type="dcterms:W3CDTF">2023-02-27T01:24:46Z</dcterms:modified>
</cp:coreProperties>
</file>