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1" r:id="rId3"/>
    <p:sldId id="289" r:id="rId4"/>
    <p:sldId id="300" r:id="rId5"/>
    <p:sldId id="306" r:id="rId6"/>
    <p:sldId id="304" r:id="rId7"/>
    <p:sldId id="305" r:id="rId8"/>
    <p:sldId id="303" r:id="rId9"/>
    <p:sldId id="309" r:id="rId10"/>
    <p:sldId id="292" r:id="rId11"/>
    <p:sldId id="301" r:id="rId12"/>
    <p:sldId id="310" r:id="rId13"/>
    <p:sldId id="312" r:id="rId14"/>
    <p:sldId id="311" r:id="rId15"/>
    <p:sldId id="302" r:id="rId16"/>
    <p:sldId id="293" r:id="rId17"/>
    <p:sldId id="307" r:id="rId18"/>
    <p:sldId id="308" r:id="rId19"/>
    <p:sldId id="295" r:id="rId20"/>
    <p:sldId id="296" r:id="rId21"/>
    <p:sldId id="299" r:id="rId22"/>
    <p:sldId id="298" r:id="rId23"/>
    <p:sldId id="315" r:id="rId24"/>
    <p:sldId id="313" r:id="rId25"/>
    <p:sldId id="314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7" autoAdjust="0"/>
    <p:restoredTop sz="84316" autoAdjust="0"/>
  </p:normalViewPr>
  <p:slideViewPr>
    <p:cSldViewPr>
      <p:cViewPr>
        <p:scale>
          <a:sx n="75" d="100"/>
          <a:sy n="75" d="100"/>
        </p:scale>
        <p:origin x="19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ט'/טבת/תש"פ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ט'/טבת/תש"פ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C39-8E99-4902-84FB-EE0895E083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מה זה </a:t>
            </a:r>
            <a:r>
              <a:rPr lang="en-US" dirty="0"/>
              <a:t>COCO DETECTION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636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להרחיב במעט על הרשתות הידועות ומדוע בחרנו בהן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3B0E-2E4A-4E8D-89B2-0DF2F7154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635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שעל השכבות המדוברות נרצה ליישם </a:t>
            </a:r>
            <a:r>
              <a:rPr lang="en-US" dirty="0"/>
              <a:t>DCN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5C90-7FCD-4A76-85DB-E96F4FA14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36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2060"/>
                </a:solidFill>
              </a:rPr>
              <a:t>ResNet</a:t>
            </a:r>
            <a:r>
              <a:rPr lang="en-US" sz="1200" dirty="0">
                <a:solidFill>
                  <a:srgbClr val="002060"/>
                </a:solidFill>
              </a:rPr>
              <a:t> basic residual layer</a:t>
            </a:r>
          </a:p>
          <a:p>
            <a:r>
              <a:rPr lang="he-IL" dirty="0"/>
              <a:t>לדבר על טרייד-אופים: אם ממשים הרבה שכבות כ-</a:t>
            </a:r>
            <a:r>
              <a:rPr lang="en-US" dirty="0"/>
              <a:t>DCN</a:t>
            </a:r>
            <a:r>
              <a:rPr lang="he-IL" dirty="0"/>
              <a:t> נצפה לזמן לימוד ארוך. כמו כן לדבר על המיקום שבו נרצה לממש </a:t>
            </a:r>
            <a:r>
              <a:rPr lang="en-US" dirty="0"/>
              <a:t>DCN</a:t>
            </a:r>
            <a:r>
              <a:rPr lang="he-IL" dirty="0"/>
              <a:t> – בתחילת השכבות, בסיום, וכו' וכו'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CB9D-45E4-4133-908F-C2C828213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567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לפרט את התוצאות בפורמט </a:t>
            </a:r>
            <a:r>
              <a:rPr lang="en-US" dirty="0"/>
              <a:t>SPECIFICITY</a:t>
            </a:r>
            <a:r>
              <a:rPr lang="he-IL" dirty="0"/>
              <a:t> וכד' – בעיית המכ"מ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138-94C3-4ACE-9C44-BB76032A6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846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בולט שלישי –לציין את הבעייתיות שבעבודה עם הדאטסטים השונים. ייתכן שיידרש שיפוץ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E8D4-7DE4-457D-948D-A9D1C55C7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227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53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260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870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על האאוטליין כך שיהיה תואם לסדר המופיע במצגות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EF71-A21C-413A-98FA-3ACA2E597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6810-4239-4E06-994C-98EEFAA09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RSNA </a:t>
            </a:r>
            <a:r>
              <a:rPr lang="he-IL" dirty="0"/>
              <a:t>– החברה הצפון האמריקאית לרדיולוגיה</a:t>
            </a:r>
            <a:endParaRPr lang="en-US" dirty="0"/>
          </a:p>
          <a:p>
            <a:r>
              <a:rPr lang="he-IL" dirty="0"/>
              <a:t>הציעו את האתגר לאחר שיצא הדאטה-סט הראשון</a:t>
            </a:r>
            <a:endParaRPr lang="en-US" dirty="0"/>
          </a:p>
          <a:p>
            <a:r>
              <a:rPr lang="en-US" dirty="0"/>
              <a:t>Closed a year ago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Best results score 0.25475</a:t>
            </a:r>
          </a:p>
          <a:p>
            <a:r>
              <a:rPr lang="en-US" dirty="0"/>
              <a:t>Average of Intersection over Union in bounding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6EA-2635-40F4-912F-3C058728F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8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CHEXPERT</a:t>
            </a:r>
            <a:r>
              <a:rPr lang="he-IL" dirty="0"/>
              <a:t>- הדאטה נאסף מ65,000 פציינטים. סט משופר מהקודם, בוצעה וריפיקציה של ה</a:t>
            </a:r>
            <a:r>
              <a:rPr lang="en-US" dirty="0"/>
              <a:t>LABELS</a:t>
            </a:r>
          </a:p>
          <a:p>
            <a:r>
              <a:rPr lang="he-IL" dirty="0"/>
              <a:t>בולט שלישי- מאחר שקיימת חפיפה בין לייבלים מסויימים, ומסיבות נוספות, המספרים לא מסתדרים כפי שהיינו מצפים</a:t>
            </a:r>
          </a:p>
          <a:p>
            <a:r>
              <a:rPr lang="en-US" dirty="0"/>
              <a:t>September 19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הדאטה עבר שיפוץ – גרסה קודמת הכילה 100,000 צילומים ותיוגים לא נכונים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996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דוגמה לעבודה קודמת</a:t>
            </a:r>
          </a:p>
          <a:p>
            <a:r>
              <a:rPr lang="he-IL" dirty="0"/>
              <a:t>לציין שאין התייחסות כלשהי לדפורמציות בתמונות – הבעיה לא קיבלה טיפול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098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להגיד "הנה הצעה להתמודדות עם דפורמציות"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44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לציין שמדובר בשיטות סגמנטציה שונות, ולהדגיש שהתרומה לסבוכיות לא הייתה משמעותית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13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הפעלת </a:t>
            </a:r>
            <a:r>
              <a:rPr lang="en-US" dirty="0"/>
              <a:t>DCN</a:t>
            </a:r>
            <a:r>
              <a:rPr lang="he-IL" dirty="0"/>
              <a:t> על מספר השכבות האחרונות, השוואת תוצאות</a:t>
            </a:r>
          </a:p>
          <a:p>
            <a:r>
              <a:rPr lang="en-US" dirty="0" err="1"/>
              <a:t>mAP,mIoU</a:t>
            </a:r>
            <a:r>
              <a:rPr lang="he-IL" dirty="0"/>
              <a:t> – שיטות ניקוד שונות עבור זיהוי </a:t>
            </a:r>
            <a:r>
              <a:rPr lang="en-US" dirty="0"/>
              <a:t>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98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984C-9D56-40A8-839A-3AF6619B1C81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81D-5BB7-4C4A-AE55-B68165AD758E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8077200" cy="2163548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Pneumonia Detection from Chest X-Rays with Robustness to Deformations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</a:t>
            </a:r>
            <a:r>
              <a:rPr lang="en-US" sz="2400" dirty="0">
                <a:solidFill>
                  <a:srgbClr val="002060"/>
                </a:solidFill>
              </a:rPr>
              <a:t>: Or Glassman, Andy Rodan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Yair Moshe</a:t>
            </a: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Winter, 2019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08/01/2020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 Zebra Medical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1026" name="Picture 2" descr="Image result for zebra medical&quot;">
            <a:extLst>
              <a:ext uri="{FF2B5EF4-FFF2-40B4-BE49-F238E27FC236}">
                <a16:creationId xmlns:a16="http://schemas.microsoft.com/office/drawing/2014/main" id="{A4E8B1B1-4562-4A8D-8692-E1FFD55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94" y="5395454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est x ray&quot;">
            <a:extLst>
              <a:ext uri="{FF2B5EF4-FFF2-40B4-BE49-F238E27FC236}">
                <a16:creationId xmlns:a16="http://schemas.microsoft.com/office/drawing/2014/main" id="{393B9631-5C2F-4509-B3D3-D3214BF4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7" y="2932424"/>
            <a:ext cx="2362200" cy="270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 - DCN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Convolution operates on rectangular grid from input image or a set of input feature maps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Objects may be deformed or occluded within image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DCN - each grid point moved by learnable offset</a:t>
            </a:r>
            <a:endParaRPr lang="he-IL" sz="2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EBC9B-DE82-4C6A-AF04-1168189C0C32}"/>
              </a:ext>
            </a:extLst>
          </p:cNvPr>
          <p:cNvSpPr txBox="1"/>
          <p:nvPr/>
        </p:nvSpPr>
        <p:spPr>
          <a:xfrm>
            <a:off x="1219200" y="118616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Dai, </a:t>
            </a:r>
            <a:r>
              <a:rPr lang="en-US" sz="1600" dirty="0" err="1"/>
              <a:t>Jifeng</a:t>
            </a:r>
            <a:r>
              <a:rPr lang="en-US" sz="1600" dirty="0"/>
              <a:t>, et al. "Deformable convolutional networks." </a:t>
            </a:r>
            <a:r>
              <a:rPr lang="en-US" sz="1600" i="1" dirty="0"/>
              <a:t>Proceedings of the IEEE international conference on computer vision</a:t>
            </a:r>
            <a:r>
              <a:rPr lang="en-US" sz="1600" dirty="0"/>
              <a:t>.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F4D5-D545-49B6-90D7-6FB849BE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3841750"/>
            <a:ext cx="4181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Deformable convolution is operated on a grid, with each point augmented by a learnable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  <a:blipFill>
                <a:blip r:embed="rId2"/>
                <a:stretch>
                  <a:fillRect l="-1040" t="-1077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E82D0-98D4-4426-9D45-2170540D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0318"/>
            <a:ext cx="8387647" cy="3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417638"/>
            <a:ext cx="7543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Similarly for deformable </a:t>
            </a:r>
            <a:r>
              <a:rPr lang="en-US" sz="2400" dirty="0" err="1">
                <a:solidFill>
                  <a:srgbClr val="002060"/>
                </a:solidFill>
              </a:rPr>
              <a:t>RoI</a:t>
            </a:r>
            <a:r>
              <a:rPr lang="en-US" sz="2400" dirty="0">
                <a:solidFill>
                  <a:srgbClr val="002060"/>
                </a:solidFill>
              </a:rPr>
              <a:t> 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BE30B-8A07-4035-9A59-C097F001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29592"/>
            <a:ext cx="8748860" cy="3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– Complexity &amp; Runtime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Deformable </a:t>
            </a:r>
            <a:r>
              <a:rPr lang="en-US" sz="2400" dirty="0" err="1">
                <a:solidFill>
                  <a:srgbClr val="002060"/>
                </a:solidFill>
              </a:rPr>
              <a:t>ConvNets</a:t>
            </a:r>
            <a:r>
              <a:rPr lang="en-US" sz="2400" dirty="0">
                <a:solidFill>
                  <a:srgbClr val="002060"/>
                </a:solidFill>
              </a:rPr>
              <a:t> only add small overhead over model parameters and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10843-3032-49E1-B0D9-394F1C2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10861"/>
            <a:ext cx="5030041" cy="43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Applying DCN on last convolutional layers of </a:t>
            </a:r>
            <a:r>
              <a:rPr lang="en-US" sz="2400" dirty="0" err="1">
                <a:solidFill>
                  <a:srgbClr val="002060"/>
                </a:solidFill>
              </a:rPr>
              <a:t>ResNet</a:t>
            </a:r>
            <a:r>
              <a:rPr lang="en-US" sz="2400" dirty="0">
                <a:solidFill>
                  <a:srgbClr val="002060"/>
                </a:solidFill>
              </a:rPr>
              <a:t> comparison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Both 3 and 6 final layers deformable convolutions are good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Finally, 3 is chosen by authors due to a good trade-off for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7D87-1879-4ABC-9A7B-3544DA6F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147650"/>
            <a:ext cx="9057640" cy="28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Using these modules, DCN improves the accuracy of </a:t>
            </a:r>
            <a:r>
              <a:rPr lang="en-US" sz="2400" dirty="0" err="1">
                <a:solidFill>
                  <a:srgbClr val="002060"/>
                </a:solidFill>
              </a:rPr>
              <a:t>DeepLab</a:t>
            </a:r>
            <a:r>
              <a:rPr lang="en-US" sz="2400" dirty="0">
                <a:solidFill>
                  <a:srgbClr val="002060"/>
                </a:solidFill>
              </a:rPr>
              <a:t>, Faster R-CNN, R-FCN, and FPN etc.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Won the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 Runner Up in COCO Detection Challenge and 3</a:t>
            </a:r>
            <a:r>
              <a:rPr lang="en-US" sz="2400" baseline="30000" dirty="0">
                <a:solidFill>
                  <a:srgbClr val="002060"/>
                </a:solidFill>
              </a:rPr>
              <a:t>rd</a:t>
            </a:r>
            <a:r>
              <a:rPr lang="en-US" sz="2400" dirty="0">
                <a:solidFill>
                  <a:srgbClr val="002060"/>
                </a:solidFill>
              </a:rPr>
              <a:t> Runner Up in Segmentation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BAEE2-1C09-4F45-81F1-85124DEEF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792459" y="3097508"/>
            <a:ext cx="7559081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Exploit DCN advantages for improved Pneumonia detection </a:t>
            </a:r>
          </a:p>
          <a:p>
            <a:r>
              <a:rPr lang="en-US" dirty="0">
                <a:solidFill>
                  <a:srgbClr val="002060"/>
                </a:solidFill>
              </a:rPr>
              <a:t>Integrate into known architectures such as </a:t>
            </a:r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Use on datasets such as Kaggle, CheXpert and more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8791CC-3CAE-4AD9-803C-FDBFAE27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172200" cy="4627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BFC67-0ABA-4C2A-9348-DDE1FD8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Chosen Solution –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E3FC-5867-43E7-B8D5-250FBE48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C1180A-00F4-4885-A02F-F67B09948AC3}"/>
              </a:ext>
            </a:extLst>
          </p:cNvPr>
          <p:cNvSpPr/>
          <p:nvPr/>
        </p:nvSpPr>
        <p:spPr>
          <a:xfrm>
            <a:off x="3255334" y="3405965"/>
            <a:ext cx="2895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049F24-FCB2-4989-8E83-94485694C83C}"/>
              </a:ext>
            </a:extLst>
          </p:cNvPr>
          <p:cNvSpPr/>
          <p:nvPr/>
        </p:nvSpPr>
        <p:spPr>
          <a:xfrm>
            <a:off x="3255334" y="4377068"/>
            <a:ext cx="2895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75A-6F82-4184-B808-CE9390C5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 – cont.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E7EFB-8F1E-4016-AF83-43E11800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89" y="2209800"/>
            <a:ext cx="4339200" cy="243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4767-693F-46E5-99A9-3EA78FEE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3D12-2974-4FFD-842A-7D7604F00BDC}"/>
              </a:ext>
            </a:extLst>
          </p:cNvPr>
          <p:cNvSpPr txBox="1"/>
          <p:nvPr/>
        </p:nvSpPr>
        <p:spPr>
          <a:xfrm>
            <a:off x="689343" y="2459504"/>
            <a:ext cx="3802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Each weight layer is a convolution layer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Implement using DCN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Acquired datasets - </a:t>
            </a:r>
            <a:r>
              <a:rPr lang="en-US" i="1" dirty="0">
                <a:solidFill>
                  <a:srgbClr val="002060"/>
                </a:solidFill>
              </a:rPr>
              <a:t>Kaggle RSNA Challenge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CheXpert</a:t>
            </a:r>
          </a:p>
          <a:p>
            <a:r>
              <a:rPr lang="en-US" dirty="0">
                <a:solidFill>
                  <a:srgbClr val="002060"/>
                </a:solidFill>
              </a:rPr>
              <a:t>Trained known architectures on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 dataset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Transfer Learning for weights</a:t>
            </a:r>
          </a:p>
          <a:p>
            <a:r>
              <a:rPr lang="en-US" dirty="0">
                <a:solidFill>
                  <a:srgbClr val="002060"/>
                </a:solidFill>
              </a:rPr>
              <a:t>84% accuracy on test set -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 &amp; TL, 25 epochs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3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Prior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Literature Survey &amp; DCN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Chosen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Intermediate 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Limitations &amp; Conclusions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C32D-DD55-42E2-8CD5-0E52103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Limitations &amp; Conclusions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Regular CNN can achieve decent results on current data (84%-90%)</a:t>
            </a:r>
          </a:p>
          <a:p>
            <a:r>
              <a:rPr lang="en-US" dirty="0">
                <a:solidFill>
                  <a:srgbClr val="002060"/>
                </a:solidFill>
              </a:rPr>
              <a:t>Data labeling not ideal (pictures fit more than one label, lung opacity label, etc.)</a:t>
            </a:r>
          </a:p>
          <a:p>
            <a:r>
              <a:rPr lang="en-US" dirty="0">
                <a:solidFill>
                  <a:srgbClr val="002060"/>
                </a:solidFill>
              </a:rPr>
              <a:t>Different datasets to work on with different sizes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Try different CNN architectures on dataset</a:t>
            </a:r>
          </a:p>
          <a:p>
            <a:r>
              <a:rPr lang="en-US" dirty="0">
                <a:solidFill>
                  <a:srgbClr val="002060"/>
                </a:solidFill>
              </a:rPr>
              <a:t>Train models on all datasets</a:t>
            </a:r>
          </a:p>
          <a:p>
            <a:r>
              <a:rPr lang="en-US" dirty="0">
                <a:solidFill>
                  <a:srgbClr val="002060"/>
                </a:solidFill>
              </a:rPr>
              <a:t>Implement DCN layers to trained architectures</a:t>
            </a:r>
          </a:p>
          <a:p>
            <a:r>
              <a:rPr lang="en-US" dirty="0">
                <a:solidFill>
                  <a:srgbClr val="002060"/>
                </a:solidFill>
              </a:rPr>
              <a:t>Explore newer DCN version (v2)</a:t>
            </a:r>
          </a:p>
          <a:p>
            <a:r>
              <a:rPr lang="en-US" dirty="0">
                <a:solidFill>
                  <a:srgbClr val="002060"/>
                </a:solidFill>
              </a:rPr>
              <a:t>Acquire additional datasets from Zebra Medical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Dai, J., Qi, H., </a:t>
            </a:r>
            <a:r>
              <a:rPr lang="en-US" sz="2200" dirty="0" err="1">
                <a:solidFill>
                  <a:srgbClr val="002060"/>
                </a:solidFill>
              </a:rPr>
              <a:t>Xiong</a:t>
            </a:r>
            <a:r>
              <a:rPr lang="en-US" sz="2200" dirty="0">
                <a:solidFill>
                  <a:srgbClr val="002060"/>
                </a:solidFill>
              </a:rPr>
              <a:t>, Y., Li, Y., Zhang, G., Hu, H., &amp; Wei, Y. (2017). Deformable convolutional networks. In Proceedings of the IEEE international conference on computer vision (pp. 764-773)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Zhu, </a:t>
            </a:r>
            <a:r>
              <a:rPr lang="en-US" sz="2200" dirty="0" err="1">
                <a:solidFill>
                  <a:srgbClr val="002060"/>
                </a:solidFill>
              </a:rPr>
              <a:t>Xizhou</a:t>
            </a:r>
            <a:r>
              <a:rPr lang="en-US" sz="2200" dirty="0">
                <a:solidFill>
                  <a:srgbClr val="002060"/>
                </a:solidFill>
              </a:rPr>
              <a:t>, et al. "Deformable convnets v2: More deformable, better results." Proceedings of the IEEE Conference on Computer Vision and Pattern Recognition. 2019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Pham, </a:t>
            </a:r>
            <a:r>
              <a:rPr lang="en-US" sz="2200" dirty="0" err="1">
                <a:solidFill>
                  <a:srgbClr val="002060"/>
                </a:solidFill>
              </a:rPr>
              <a:t>Hieu</a:t>
            </a:r>
            <a:r>
              <a:rPr lang="en-US" sz="2200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2200" dirty="0" err="1">
                <a:solidFill>
                  <a:srgbClr val="002060"/>
                </a:solidFill>
              </a:rPr>
              <a:t>arXiv</a:t>
            </a:r>
            <a:r>
              <a:rPr lang="en-US" sz="2200" dirty="0">
                <a:solidFill>
                  <a:srgbClr val="002060"/>
                </a:solidFill>
              </a:rPr>
              <a:t> preprint arXiv:1911.06475 (2019).‏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07C99-4D3F-4DBB-A179-A78191153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CAA8EFF-DFDF-4291-A199-5EB0CF990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20551-1F1E-4CA8-8ADC-FB53EB1C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9387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while the spatial support for its neural features conforms more closely than regular </a:t>
            </a:r>
            <a:r>
              <a:rPr lang="en-US" sz="2400" dirty="0" err="1">
                <a:solidFill>
                  <a:srgbClr val="002060"/>
                </a:solidFill>
              </a:rPr>
              <a:t>ConvNets</a:t>
            </a:r>
            <a:r>
              <a:rPr lang="en-US" sz="2400" dirty="0">
                <a:solidFill>
                  <a:srgbClr val="002060"/>
                </a:solidFill>
              </a:rPr>
              <a:t> to object structure, this support may nevertheless extend well beyond the region of interest, causing features to be influenced by irrelevant image content.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reformulation of Deformable </a:t>
            </a:r>
            <a:r>
              <a:rPr lang="en-US" sz="2400" dirty="0" err="1">
                <a:solidFill>
                  <a:srgbClr val="002060"/>
                </a:solidFill>
              </a:rPr>
              <a:t>ConvNets</a:t>
            </a:r>
            <a:r>
              <a:rPr lang="en-US" sz="2400" dirty="0">
                <a:solidFill>
                  <a:srgbClr val="002060"/>
                </a:solidFill>
              </a:rPr>
              <a:t> that improves its ability to focus on pertinent image regions, through increased modeling power and stronger training.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modeling power is enhanced through a more comprehensive integration of deformable convolution within the network, and by introducing a modulation mechanism that expands the scope of deformation modeling.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 guide network training via a proposed feature mimicking scheme that helps the network to learn features that reflect the object focus and classification power of R-CNN features.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this new version of Deformable </a:t>
            </a:r>
            <a:r>
              <a:rPr lang="en-US" sz="2400" dirty="0" err="1">
                <a:solidFill>
                  <a:srgbClr val="002060"/>
                </a:solidFill>
              </a:rPr>
              <a:t>ConvNets</a:t>
            </a:r>
            <a:r>
              <a:rPr lang="en-US" sz="2400" dirty="0">
                <a:solidFill>
                  <a:srgbClr val="002060"/>
                </a:solidFill>
              </a:rPr>
              <a:t> yields significant performance gains over the original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53896B-76C9-4EFA-B061-EFAFEC41C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4419600"/>
            <a:ext cx="3352800" cy="1819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FE54C-A401-42B0-A57C-4B764A18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37273"/>
            <a:ext cx="360997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503E-3CD5-46EB-A17F-DF8FEC597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325" y="3730149"/>
            <a:ext cx="3571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Pneumonia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Accounts for over 15% of all deaths of children under 5 years old internationally</a:t>
            </a:r>
          </a:p>
          <a:p>
            <a:r>
              <a:rPr lang="en-US" dirty="0">
                <a:solidFill>
                  <a:srgbClr val="002060"/>
                </a:solidFill>
              </a:rPr>
              <a:t>Highly trained specialists and confirmation through clinical history required</a:t>
            </a:r>
          </a:p>
          <a:p>
            <a:r>
              <a:rPr lang="en-US" dirty="0">
                <a:solidFill>
                  <a:srgbClr val="002060"/>
                </a:solidFill>
              </a:rPr>
              <a:t>AI algorithms have improved diagnosis from X-ray images</a:t>
            </a:r>
          </a:p>
          <a:p>
            <a:r>
              <a:rPr lang="en-US" dirty="0">
                <a:solidFill>
                  <a:srgbClr val="002060"/>
                </a:solidFill>
              </a:rPr>
              <a:t>Still much room for improvement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DCA-B826-4C22-A993-5EF55BB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421-391F-41B2-92D0-6F0E9FD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Develop technique for the detection of Pneumonia in chest X-ray images, which is robust to deformations caused by different body structure or different lying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8B34-07F2-480A-A797-8A80E81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A5B-D1F7-48D6-A89F-5B7751E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- Deformations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CB30-92A7-4CBB-9F19-F24437AC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62CCA-2FF8-4299-9DBB-A1664B234917}"/>
              </a:ext>
            </a:extLst>
          </p:cNvPr>
          <p:cNvSpPr txBox="1"/>
          <p:nvPr/>
        </p:nvSpPr>
        <p:spPr>
          <a:xfrm>
            <a:off x="690204" y="4735804"/>
            <a:ext cx="3404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Laying/standing patients</a:t>
            </a:r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angles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resolution</a:t>
            </a:r>
          </a:p>
          <a:p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315ADF-4FF2-4439-AAC5-3F319FBA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96" y="1600200"/>
            <a:ext cx="3403600" cy="24384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2F57B-0B9C-4D5E-B870-3439BBA64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05" y="4221162"/>
            <a:ext cx="3404191" cy="2414281"/>
          </a:xfrm>
          <a:prstGeom prst="rect">
            <a:avLst/>
          </a:prstGeom>
        </p:spPr>
      </p:pic>
      <p:pic>
        <p:nvPicPr>
          <p:cNvPr id="1026" name="Picture 2" descr="תוצאת תמונה עבור ‪chest x ray lying down‬‏">
            <a:extLst>
              <a:ext uri="{FF2B5EF4-FFF2-40B4-BE49-F238E27FC236}">
                <a16:creationId xmlns:a16="http://schemas.microsoft.com/office/drawing/2014/main" id="{1C6A2B8E-8372-4028-96BD-FE7BBCBFC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2875" r="6173" b="4079"/>
          <a:stretch/>
        </p:blipFill>
        <p:spPr bwMode="auto">
          <a:xfrm>
            <a:off x="1115548" y="1558823"/>
            <a:ext cx="3009497" cy="252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5BB-EF26-41E8-9423-466EE4E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A697-D1DD-403D-8042-C078E79B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Kaggle X-Ray (Pneumonia)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6k chest X-ray images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4500 labeled ‘Pneumonia’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results have 0.9 AUC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9E3-3063-41E9-BF96-2BBA6FB2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960-F91A-451D-906E-3D10760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5E1-311F-4EC7-B118-7FB279D2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i="1" dirty="0">
                <a:solidFill>
                  <a:srgbClr val="002060"/>
                </a:solidFill>
              </a:rPr>
              <a:t>Kaggle RSNA Pneumonia Detection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27k chest X-ray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10,500 labeled “No Lung Opacity”, 8600 labeled “Lung Opacity”, 7800 labeled “No Lung Opacity/Not Normal”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A850-77C2-4106-9783-B6822EED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CheXpert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About 200k chest X-ray images, 14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16,600 are labeled with Pneumonia, 170,000 are labeled Normal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 diseases also labeled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best results have 0.93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002060"/>
                </a:solidFill>
              </a:rPr>
              <a:t>Pham, </a:t>
            </a:r>
            <a:r>
              <a:rPr lang="en-US" sz="1400" i="1" dirty="0" err="1">
                <a:solidFill>
                  <a:srgbClr val="002060"/>
                </a:solidFill>
              </a:rPr>
              <a:t>Hieu</a:t>
            </a:r>
            <a:r>
              <a:rPr lang="en-US" sz="1400" i="1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1400" i="1" dirty="0" err="1">
                <a:solidFill>
                  <a:srgbClr val="002060"/>
                </a:solidFill>
              </a:rPr>
              <a:t>arXiv</a:t>
            </a:r>
            <a:r>
              <a:rPr lang="en-US" sz="1400" i="1" dirty="0">
                <a:solidFill>
                  <a:srgbClr val="002060"/>
                </a:solidFill>
              </a:rPr>
              <a:t> preprint arXiv:1911.06475 (2019).‏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CheXpert Challenge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Presents supervised multi-label classification framework for predicting risk of 14 common thoracic diseases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State of the art CNNs exploit dependencies among abnormality labels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Label smoothing technique for better handling of uncertain samples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Achieved 0.929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43568</TotalTime>
  <Words>1178</Words>
  <Application>Microsoft Office PowerPoint</Application>
  <PresentationFormat>On-screen Show (4:3)</PresentationFormat>
  <Paragraphs>202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Midterm Presentation  Pneumonia Detection from Chest X-Rays with Robustness to Deformations</vt:lpstr>
      <vt:lpstr>Outline</vt:lpstr>
      <vt:lpstr>Background - Pneumonia</vt:lpstr>
      <vt:lpstr>Project Goal</vt:lpstr>
      <vt:lpstr>Example - Deformations</vt:lpstr>
      <vt:lpstr>Prior Work – Datasets</vt:lpstr>
      <vt:lpstr>Prior Work – Datasets</vt:lpstr>
      <vt:lpstr>Prior Work – Datasets</vt:lpstr>
      <vt:lpstr>Prior Work - Example</vt:lpstr>
      <vt:lpstr>Literature Survey - DCN</vt:lpstr>
      <vt:lpstr>Deformable Convolutional Networks</vt:lpstr>
      <vt:lpstr>Deformable Convolutional Networks</vt:lpstr>
      <vt:lpstr>DCN – Complexity &amp; Runtime </vt:lpstr>
      <vt:lpstr>DCN - Results</vt:lpstr>
      <vt:lpstr>DCN - Results</vt:lpstr>
      <vt:lpstr>Chosen Solution</vt:lpstr>
      <vt:lpstr>Chosen Solution – cont.</vt:lpstr>
      <vt:lpstr>Chosen Solution – cont.</vt:lpstr>
      <vt:lpstr>Intermediate Results</vt:lpstr>
      <vt:lpstr>Limitations &amp; Conclusions</vt:lpstr>
      <vt:lpstr>Future Work</vt:lpstr>
      <vt:lpstr>References</vt:lpstr>
      <vt:lpstr>Backup</vt:lpstr>
      <vt:lpstr>DCN V2</vt:lpstr>
      <vt:lpstr>DCN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keywords>CTPClassification=CTP_NT</cp:keywords>
  <cp:lastModifiedBy>Glassman, Or</cp:lastModifiedBy>
  <cp:revision>842</cp:revision>
  <cp:lastPrinted>2014-09-21T12:04:19Z</cp:lastPrinted>
  <dcterms:created xsi:type="dcterms:W3CDTF">2012-05-28T18:42:10Z</dcterms:created>
  <dcterms:modified xsi:type="dcterms:W3CDTF">2020-01-06T11:51:32Z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31b036ce-dcfb-476c-a135-31aa2951fc7f</vt:lpwstr>
  </property>
  <property fmtid="{D5CDD505-2E9C-101B-9397-08002B2CF9AE}" pid="3" name="CTP_TimeStamp">
    <vt:lpwstr>2020-01-06 11:51:32Z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