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42741850" cy="31943675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1pPr>
    <a:lvl2pPr marL="441884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2pPr>
    <a:lvl3pPr marL="883768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3pPr>
    <a:lvl4pPr marL="1325651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4pPr>
    <a:lvl5pPr marL="1767535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5pPr>
    <a:lvl6pPr marL="2209419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6pPr>
    <a:lvl7pPr marL="2651303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7pPr>
    <a:lvl8pPr marL="3093187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8pPr>
    <a:lvl9pPr marL="3535070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" name="Author" initials="A" lastIdx="0" clrIdx="7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3A7CCB"/>
    <a:srgbClr val="00007A"/>
    <a:srgbClr val="000068"/>
    <a:srgbClr val="00002A"/>
    <a:srgbClr val="CFE4FE"/>
    <a:srgbClr val="2C5D98"/>
    <a:srgbClr val="00FE2A"/>
    <a:srgbClr val="4A7EBB"/>
    <a:srgbClr val="3C7B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308" autoAdjust="0"/>
    <p:restoredTop sz="87500" autoAdjust="0"/>
  </p:normalViewPr>
  <p:slideViewPr>
    <p:cSldViewPr>
      <p:cViewPr>
        <p:scale>
          <a:sx n="23" d="100"/>
          <a:sy n="23" d="100"/>
        </p:scale>
        <p:origin x="1300" y="-3588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4207788" y="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034030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4207788" y="3034030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40164EA-C4F4-4051-8E57-4895D8A88AA1}" type="slidenum">
              <a:rPr lang="he-IL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33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4207788" y="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130713" y="2398713"/>
            <a:ext cx="8472487" cy="11977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273550" y="15178088"/>
            <a:ext cx="34202688" cy="143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3034030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4207788" y="3034030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CC74214-9B06-4678-84F1-C99924AD2E34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11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41884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883768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25651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767535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09419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6pPr>
    <a:lvl7pPr marL="2651303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7pPr>
    <a:lvl8pPr marL="3093187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8pPr>
    <a:lvl9pPr marL="3535070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C74214-9B06-4678-84F1-C99924AD2E34}" type="slidenum">
              <a:rPr lang="he-IL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266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790" y="13297540"/>
            <a:ext cx="25733634" cy="91738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579" y="24254836"/>
            <a:ext cx="21192056" cy="10939998"/>
          </a:xfrm>
        </p:spPr>
        <p:txBody>
          <a:bodyPr/>
          <a:lstStyle>
            <a:lvl1pPr marL="0" indent="0" algn="ctr">
              <a:buNone/>
              <a:defRPr/>
            </a:lvl1pPr>
            <a:lvl2pPr marL="427162" indent="0" algn="ctr">
              <a:buNone/>
              <a:defRPr/>
            </a:lvl2pPr>
            <a:lvl3pPr marL="854324" indent="0" algn="ctr">
              <a:buNone/>
              <a:defRPr/>
            </a:lvl3pPr>
            <a:lvl4pPr marL="1281486" indent="0" algn="ctr">
              <a:buNone/>
              <a:defRPr/>
            </a:lvl4pPr>
            <a:lvl5pPr marL="1708648" indent="0" algn="ctr">
              <a:buNone/>
              <a:defRPr/>
            </a:lvl5pPr>
            <a:lvl6pPr marL="2135810" indent="0" algn="ctr">
              <a:buNone/>
              <a:defRPr/>
            </a:lvl6pPr>
            <a:lvl7pPr marL="2562972" indent="0" algn="ctr">
              <a:buNone/>
              <a:defRPr/>
            </a:lvl7pPr>
            <a:lvl8pPr marL="2990134" indent="0" algn="ctr">
              <a:buNone/>
              <a:defRPr/>
            </a:lvl8pPr>
            <a:lvl9pPr marL="341729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5F5D-DDFF-4009-A8D0-0BE3804E9E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764F3-D646-4175-80D0-8964BED7318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274" y="3806037"/>
            <a:ext cx="6429700" cy="342417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6722" y="3806037"/>
            <a:ext cx="19151164" cy="34241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981A8-33AD-4B19-8B2C-05F77DB4950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E82F4-15B9-4FA3-9360-93462D0EA91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30" y="27505697"/>
            <a:ext cx="25735118" cy="8500673"/>
          </a:xfrm>
        </p:spPr>
        <p:txBody>
          <a:bodyPr anchor="t"/>
          <a:lstStyle>
            <a:lvl1pPr algn="l">
              <a:defRPr sz="373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30" y="18141587"/>
            <a:ext cx="25735118" cy="9364110"/>
          </a:xfrm>
        </p:spPr>
        <p:txBody>
          <a:bodyPr anchor="b"/>
          <a:lstStyle>
            <a:lvl1pPr marL="0" indent="0">
              <a:buNone/>
              <a:defRPr sz="1869"/>
            </a:lvl1pPr>
            <a:lvl2pPr marL="427162" indent="0">
              <a:buNone/>
              <a:defRPr sz="1682"/>
            </a:lvl2pPr>
            <a:lvl3pPr marL="854324" indent="0">
              <a:buNone/>
              <a:defRPr sz="1495"/>
            </a:lvl3pPr>
            <a:lvl4pPr marL="1281486" indent="0">
              <a:buNone/>
              <a:defRPr sz="1308"/>
            </a:lvl4pPr>
            <a:lvl5pPr marL="1708648" indent="0">
              <a:buNone/>
              <a:defRPr sz="1308"/>
            </a:lvl5pPr>
            <a:lvl6pPr marL="2135810" indent="0">
              <a:buNone/>
              <a:defRPr sz="1308"/>
            </a:lvl6pPr>
            <a:lvl7pPr marL="2562972" indent="0">
              <a:buNone/>
              <a:defRPr sz="1308"/>
            </a:lvl7pPr>
            <a:lvl8pPr marL="2990134" indent="0">
              <a:buNone/>
              <a:defRPr sz="1308"/>
            </a:lvl8pPr>
            <a:lvl9pPr marL="3417296" indent="0">
              <a:buNone/>
              <a:defRPr sz="13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C75BD-C16A-4118-B9B8-FCBE38EC324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6723" y="12336593"/>
            <a:ext cx="12789690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8800" y="12336593"/>
            <a:ext cx="12791174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68F-326E-4B46-9F1D-A4FF9EF7DFB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5" y="1714289"/>
            <a:ext cx="27246505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355" y="9581149"/>
            <a:ext cx="13375557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355" y="13574343"/>
            <a:ext cx="13375557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70" y="9581149"/>
            <a:ext cx="13381490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70" y="13574343"/>
            <a:ext cx="13381490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F8003-1674-4DD4-AAA0-1A48AD3067C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44E04-C02F-411D-9CCE-885136C497B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EBBA2-973F-4F65-86F4-ED0DC73D5F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4" y="1704853"/>
            <a:ext cx="9959732" cy="7251917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473" y="1704853"/>
            <a:ext cx="16923387" cy="36531665"/>
          </a:xfrm>
        </p:spPr>
        <p:txBody>
          <a:bodyPr/>
          <a:lstStyle>
            <a:lvl1pPr>
              <a:defRPr sz="2990"/>
            </a:lvl1pPr>
            <a:lvl2pPr>
              <a:defRPr sz="2616"/>
            </a:lvl2pPr>
            <a:lvl3pPr>
              <a:defRPr sz="2242"/>
            </a:lvl3pPr>
            <a:lvl4pPr>
              <a:defRPr sz="1869"/>
            </a:lvl4pPr>
            <a:lvl5pPr>
              <a:defRPr sz="1869"/>
            </a:lvl5pPr>
            <a:lvl6pPr>
              <a:defRPr sz="1869"/>
            </a:lvl6pPr>
            <a:lvl7pPr>
              <a:defRPr sz="1869"/>
            </a:lvl7pPr>
            <a:lvl8pPr>
              <a:defRPr sz="1869"/>
            </a:lvl8pPr>
            <a:lvl9pPr>
              <a:defRPr sz="18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354" y="8956770"/>
            <a:ext cx="9959732" cy="29279749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C8723-949F-493C-9973-384D4813A9F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10" y="29962320"/>
            <a:ext cx="18164831" cy="3537098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10" y="3824910"/>
            <a:ext cx="18164831" cy="25681315"/>
          </a:xfrm>
        </p:spPr>
        <p:txBody>
          <a:bodyPr/>
          <a:lstStyle>
            <a:lvl1pPr marL="0" indent="0">
              <a:buNone/>
              <a:defRPr sz="2990"/>
            </a:lvl1pPr>
            <a:lvl2pPr marL="427162" indent="0">
              <a:buNone/>
              <a:defRPr sz="2616"/>
            </a:lvl2pPr>
            <a:lvl3pPr marL="854324" indent="0">
              <a:buNone/>
              <a:defRPr sz="2242"/>
            </a:lvl3pPr>
            <a:lvl4pPr marL="1281486" indent="0">
              <a:buNone/>
              <a:defRPr sz="1869"/>
            </a:lvl4pPr>
            <a:lvl5pPr marL="1708648" indent="0">
              <a:buNone/>
              <a:defRPr sz="1869"/>
            </a:lvl5pPr>
            <a:lvl6pPr marL="2135810" indent="0">
              <a:buNone/>
              <a:defRPr sz="1869"/>
            </a:lvl6pPr>
            <a:lvl7pPr marL="2562972" indent="0">
              <a:buNone/>
              <a:defRPr sz="1869"/>
            </a:lvl7pPr>
            <a:lvl8pPr marL="2990134" indent="0">
              <a:buNone/>
              <a:defRPr sz="1869"/>
            </a:lvl8pPr>
            <a:lvl9pPr marL="3417296" indent="0">
              <a:buNone/>
              <a:defRPr sz="186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10" y="33499418"/>
            <a:ext cx="18164831" cy="5023340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A1AC-921F-4740-ACD1-1CF17E4324E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6723" y="3806037"/>
            <a:ext cx="25723251" cy="713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6723" y="12336593"/>
            <a:ext cx="25723251" cy="2571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6723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9434" y="39029181"/>
            <a:ext cx="9597829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ctr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897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1ACE27-E7B6-46EC-A855-0E5FEAF8F286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2pPr>
      <a:lvl3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3pPr>
      <a:lvl4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4pPr>
      <a:lvl5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5pPr>
      <a:lvl6pPr marL="427162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6pPr>
      <a:lvl7pPr marL="854324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7pPr>
      <a:lvl8pPr marL="1281486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8pPr>
      <a:lvl9pPr marL="1708648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9pPr>
    </p:titleStyle>
    <p:bodyStyle>
      <a:lvl1pPr marL="1747211" indent="-174721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5603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3791062" indent="-1460954" algn="l" defTabSz="4669118" rtl="0" eaLnBrk="0" fontAlgn="base" hangingPunct="0">
        <a:spcBef>
          <a:spcPct val="20000"/>
        </a:spcBef>
        <a:spcAft>
          <a:spcPct val="0"/>
        </a:spcAft>
        <a:buChar char="–"/>
        <a:defRPr sz="14201">
          <a:solidFill>
            <a:schemeClr val="tx1"/>
          </a:solidFill>
          <a:latin typeface="Arial" panose="020B0604020202020204" pitchFamily="34" charset="0"/>
        </a:defRPr>
      </a:lvl2pPr>
      <a:lvl3pPr marL="5823048" indent="-115393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1772">
          <a:solidFill>
            <a:schemeClr val="tx1"/>
          </a:solidFill>
          <a:latin typeface="Arial" panose="020B0604020202020204" pitchFamily="34" charset="0"/>
        </a:defRPr>
      </a:lvl3pPr>
      <a:lvl4pPr marL="8162057" indent="-1179145" algn="l" defTabSz="4669118" rtl="0" eaLnBrk="0" fontAlgn="base" hangingPunct="0">
        <a:spcBef>
          <a:spcPct val="20000"/>
        </a:spcBef>
        <a:spcAft>
          <a:spcPct val="0"/>
        </a:spcAft>
        <a:buChar char="–"/>
        <a:defRPr sz="9997">
          <a:solidFill>
            <a:schemeClr val="tx1"/>
          </a:solidFill>
          <a:latin typeface="Arial" panose="020B0604020202020204" pitchFamily="34" charset="0"/>
        </a:defRPr>
      </a:lvl4pPr>
      <a:lvl5pPr marL="10481784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Arial" panose="020B0604020202020204" pitchFamily="34" charset="0"/>
        </a:defRPr>
      </a:lvl5pPr>
      <a:lvl6pPr marL="10908946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6pPr>
      <a:lvl7pPr marL="11336108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7pPr>
      <a:lvl8pPr marL="11763270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8pPr>
      <a:lvl9pPr marL="12190432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1pPr>
      <a:lvl2pPr marL="42716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5432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3pPr>
      <a:lvl4pPr marL="128148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4pPr>
      <a:lvl5pPr marL="1708648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5pPr>
      <a:lvl6pPr marL="213581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6pPr>
      <a:lvl7pPr marL="256297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7pPr>
      <a:lvl8pPr marL="299013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8pPr>
      <a:lvl9pPr marL="341729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ounded Rectangle 18"/>
          <p:cNvSpPr/>
          <p:nvPr/>
        </p:nvSpPr>
        <p:spPr>
          <a:xfrm>
            <a:off x="316800" y="781848"/>
            <a:ext cx="29646000" cy="41838493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66" name="Rectangle 922"/>
          <p:cNvSpPr>
            <a:spLocks noChangeArrowheads="1"/>
          </p:cNvSpPr>
          <p:nvPr/>
        </p:nvSpPr>
        <p:spPr bwMode="auto">
          <a:xfrm>
            <a:off x="3045023" y="23296871"/>
            <a:ext cx="5766707" cy="1724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 eaLnBrk="0" hangingPunct="0"/>
            <a:r>
              <a:rPr lang="en-US" sz="22703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44800" y="0"/>
            <a:ext cx="29790000" cy="815587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003399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5433" tIns="42716" rIns="85433" bIns="42716" numCol="1" rtlCol="1" anchor="ctr" anchorCtr="0" compatLnSpc="1">
            <a:prstTxWarp prst="textNoShape">
              <a:avLst/>
            </a:prstTxWarp>
          </a:bodyPr>
          <a:lstStyle/>
          <a:p>
            <a:pPr algn="ctr" defTabSz="974464" rtl="0" eaLnBrk="0" hangingPunct="0"/>
            <a:endParaRPr lang="he-IL" sz="4298">
              <a:solidFill>
                <a:srgbClr val="0000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ounded Rectangle 18"/>
          <p:cNvSpPr/>
          <p:nvPr/>
        </p:nvSpPr>
        <p:spPr>
          <a:xfrm>
            <a:off x="629999" y="8623033"/>
            <a:ext cx="9360000" cy="20120813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3"/>
          <p:cNvSpPr>
            <a:spLocks noChangeArrowheads="1"/>
          </p:cNvSpPr>
          <p:nvPr/>
        </p:nvSpPr>
        <p:spPr bwMode="auto">
          <a:xfrm>
            <a:off x="934781" y="8853912"/>
            <a:ext cx="5567957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15" name="Rectangle 4"/>
          <p:cNvSpPr>
            <a:spLocks noChangeArrowheads="1"/>
          </p:cNvSpPr>
          <p:nvPr/>
        </p:nvSpPr>
        <p:spPr bwMode="auto">
          <a:xfrm>
            <a:off x="-8638200" y="10037739"/>
            <a:ext cx="8820000" cy="3785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of the problem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DCN theory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 err="1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Reuslts</a:t>
            </a: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936000" y="22011481"/>
            <a:ext cx="5523461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</p:txBody>
      </p:sp>
      <p:sp>
        <p:nvSpPr>
          <p:cNvPr id="117" name="Rectangle 4"/>
          <p:cNvSpPr>
            <a:spLocks noChangeArrowheads="1"/>
          </p:cNvSpPr>
          <p:nvPr/>
        </p:nvSpPr>
        <p:spPr bwMode="auto">
          <a:xfrm>
            <a:off x="812006" y="22925577"/>
            <a:ext cx="8820000" cy="2057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 image deformations by implementing deformable network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diagnosis of Pneumonia from chest X-Rays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900000" y="26213772"/>
            <a:ext cx="8820000" cy="32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ectangle 4"/>
          <p:cNvSpPr>
            <a:spLocks noChangeArrowheads="1"/>
          </p:cNvSpPr>
          <p:nvPr/>
        </p:nvSpPr>
        <p:spPr bwMode="auto">
          <a:xfrm>
            <a:off x="20776406" y="34654862"/>
            <a:ext cx="8478682" cy="77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endParaRPr lang="en-US" sz="2200" b="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 2"/>
          <p:cNvSpPr>
            <a:spLocks noChangeArrowheads="1"/>
          </p:cNvSpPr>
          <p:nvPr/>
        </p:nvSpPr>
        <p:spPr bwMode="auto">
          <a:xfrm>
            <a:off x="936000" y="24703369"/>
            <a:ext cx="7688943" cy="1376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</p:txBody>
      </p:sp>
      <p:sp>
        <p:nvSpPr>
          <p:cNvPr id="123" name="Rectangle 4"/>
          <p:cNvSpPr>
            <a:spLocks noChangeArrowheads="1"/>
          </p:cNvSpPr>
          <p:nvPr/>
        </p:nvSpPr>
        <p:spPr bwMode="auto">
          <a:xfrm>
            <a:off x="20592000" y="8827091"/>
            <a:ext cx="9024464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Robustness</a:t>
            </a:r>
            <a:r>
              <a:rPr lang="en-US" sz="40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0" name="Rounded Rectangle 171"/>
          <p:cNvSpPr/>
          <p:nvPr/>
        </p:nvSpPr>
        <p:spPr>
          <a:xfrm>
            <a:off x="10309842" y="8374159"/>
            <a:ext cx="9360000" cy="15847122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Rectangle 2"/>
          <p:cNvSpPr>
            <a:spLocks noChangeArrowheads="1"/>
          </p:cNvSpPr>
          <p:nvPr/>
        </p:nvSpPr>
        <p:spPr bwMode="auto">
          <a:xfrm>
            <a:off x="982974" y="29050147"/>
            <a:ext cx="8755594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36" name="Rounded Rectangle 145"/>
          <p:cNvSpPr/>
          <p:nvPr/>
        </p:nvSpPr>
        <p:spPr>
          <a:xfrm>
            <a:off x="589202" y="28985697"/>
            <a:ext cx="9360000" cy="12913984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Rectangle 2"/>
          <p:cNvSpPr>
            <a:spLocks noChangeArrowheads="1"/>
          </p:cNvSpPr>
          <p:nvPr/>
        </p:nvSpPr>
        <p:spPr bwMode="auto">
          <a:xfrm>
            <a:off x="20592000" y="25908972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endParaRPr lang="en-US" sz="5400" dirty="0">
              <a:solidFill>
                <a:srgbClr val="D1282E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Rounded Rectangle 193"/>
          <p:cNvSpPr/>
          <p:nvPr/>
        </p:nvSpPr>
        <p:spPr>
          <a:xfrm>
            <a:off x="20129752" y="38165880"/>
            <a:ext cx="9360000" cy="3725559"/>
          </a:xfrm>
          <a:prstGeom prst="roundRect">
            <a:avLst>
              <a:gd name="adj" fmla="val 512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Rectangle 2"/>
          <p:cNvSpPr>
            <a:spLocks noChangeArrowheads="1"/>
          </p:cNvSpPr>
          <p:nvPr/>
        </p:nvSpPr>
        <p:spPr bwMode="auto">
          <a:xfrm>
            <a:off x="20508607" y="38169337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144" name="Rectangle 4"/>
          <p:cNvSpPr>
            <a:spLocks noChangeArrowheads="1"/>
          </p:cNvSpPr>
          <p:nvPr/>
        </p:nvSpPr>
        <p:spPr bwMode="auto">
          <a:xfrm>
            <a:off x="20556000" y="39308882"/>
            <a:ext cx="8641154" cy="227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Successful estimation of proximity </a:t>
            </a:r>
          </a:p>
          <a:p>
            <a:pPr marL="961114" lvl="1" indent="-533952" algn="l" rtl="0">
              <a:spcBef>
                <a:spcPts val="1682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Robust results with different object shape, size or geometry</a:t>
            </a:r>
          </a:p>
          <a:p>
            <a:pPr marL="961114" lvl="1" indent="-533952" algn="l" rtl="0">
              <a:spcBef>
                <a:spcPts val="1682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Computationally efficient algorithm</a:t>
            </a:r>
          </a:p>
        </p:txBody>
      </p:sp>
      <p:sp>
        <p:nvSpPr>
          <p:cNvPr id="145" name="Rectangle 2"/>
          <p:cNvSpPr>
            <a:spLocks noChangeArrowheads="1"/>
          </p:cNvSpPr>
          <p:nvPr/>
        </p:nvSpPr>
        <p:spPr bwMode="auto">
          <a:xfrm>
            <a:off x="10697511" y="8785603"/>
            <a:ext cx="8687022" cy="228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3900819" rtl="0"/>
            <a:r>
              <a:rPr lang="en-US" sz="48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Deformable Convolutional Networks</a:t>
            </a:r>
          </a:p>
        </p:txBody>
      </p:sp>
      <p:sp>
        <p:nvSpPr>
          <p:cNvPr id="146" name="Rounded Rectangle 199"/>
          <p:cNvSpPr/>
          <p:nvPr/>
        </p:nvSpPr>
        <p:spPr>
          <a:xfrm>
            <a:off x="20285999" y="8623033"/>
            <a:ext cx="9360000" cy="5120767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Rectangle 4"/>
          <p:cNvSpPr>
            <a:spLocks noChangeArrowheads="1"/>
          </p:cNvSpPr>
          <p:nvPr/>
        </p:nvSpPr>
        <p:spPr bwMode="auto">
          <a:xfrm>
            <a:off x="20556000" y="9935340"/>
            <a:ext cx="8474400" cy="168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>
              <a:spcBef>
                <a:spcPts val="1682"/>
              </a:spcBef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 Box 8"/>
          <p:cNvSpPr txBox="1">
            <a:spLocks noChangeArrowheads="1"/>
          </p:cNvSpPr>
          <p:nvPr/>
        </p:nvSpPr>
        <p:spPr bwMode="auto">
          <a:xfrm>
            <a:off x="964406" y="3494881"/>
            <a:ext cx="28290682" cy="327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he-IL"/>
            </a:defPPr>
            <a:lvl1pPr defTabSz="4175125" rtl="0">
              <a:defRPr sz="5500" b="1">
                <a:solidFill>
                  <a:schemeClr val="tx2">
                    <a:lumMod val="75000"/>
                  </a:schemeClr>
                </a:solidFill>
                <a:latin typeface="Century Gothic" pitchFamily="34" charset="0"/>
                <a:cs typeface="Tahoma" pitchFamily="34" charset="0"/>
              </a:defRPr>
            </a:lvl1pPr>
          </a:lstStyle>
          <a:p>
            <a:pPr algn="ctr" defTabSz="390081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600" dirty="0">
                <a:solidFill>
                  <a:schemeClr val="bg1"/>
                </a:solidFill>
              </a:rPr>
              <a:t>Pneumonia Detection from Chest X-Rays with Robustness to Deformations</a:t>
            </a:r>
            <a:endParaRPr lang="en-US" sz="10000" kern="0" baseline="30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3"/>
          <p:cNvSpPr>
            <a:spLocks noChangeArrowheads="1"/>
          </p:cNvSpPr>
          <p:nvPr/>
        </p:nvSpPr>
        <p:spPr bwMode="auto">
          <a:xfrm>
            <a:off x="1020124" y="7271882"/>
            <a:ext cx="28290682" cy="79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415" tIns="42708" rIns="85415" bIns="42708" anchor="ctr" anchorCtr="0"/>
          <a:lstStyle/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Andy Rodan and Or Glassman, Supervised by </a:t>
            </a:r>
            <a:r>
              <a:rPr lang="en-US" sz="6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Yair</a:t>
            </a:r>
            <a:r>
              <a:rPr lang="en-US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Moshe</a:t>
            </a:r>
          </a:p>
        </p:txBody>
      </p:sp>
      <p:sp>
        <p:nvSpPr>
          <p:cNvPr id="212" name="Rounded Rectangle 199"/>
          <p:cNvSpPr/>
          <p:nvPr/>
        </p:nvSpPr>
        <p:spPr>
          <a:xfrm>
            <a:off x="20285441" y="14210955"/>
            <a:ext cx="9360000" cy="23648679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Rectangle 2"/>
          <p:cNvSpPr>
            <a:spLocks noChangeArrowheads="1"/>
          </p:cNvSpPr>
          <p:nvPr/>
        </p:nvSpPr>
        <p:spPr bwMode="auto">
          <a:xfrm>
            <a:off x="20564428" y="14382424"/>
            <a:ext cx="8802025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5400" dirty="0">
              <a:solidFill>
                <a:srgbClr val="D1282E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Rectangle 4"/>
          <p:cNvSpPr>
            <a:spLocks noChangeArrowheads="1"/>
          </p:cNvSpPr>
          <p:nvPr/>
        </p:nvSpPr>
        <p:spPr bwMode="auto">
          <a:xfrm>
            <a:off x="20556000" y="18840820"/>
            <a:ext cx="8861157" cy="6306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3" name="Rectangle 4"/>
          <p:cNvSpPr>
            <a:spLocks noChangeArrowheads="1"/>
          </p:cNvSpPr>
          <p:nvPr/>
        </p:nvSpPr>
        <p:spPr bwMode="auto">
          <a:xfrm>
            <a:off x="10354695" y="24904032"/>
            <a:ext cx="8781546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Chosen Solution</a:t>
            </a:r>
          </a:p>
          <a:p>
            <a:pPr algn="l" defTabSz="3900819" rtl="0"/>
            <a:endParaRPr lang="en-US" sz="5400" dirty="0">
              <a:solidFill>
                <a:srgbClr val="D1282E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Rounded Rectangle 172"/>
          <p:cNvSpPr/>
          <p:nvPr/>
        </p:nvSpPr>
        <p:spPr>
          <a:xfrm>
            <a:off x="10259250" y="24221281"/>
            <a:ext cx="9609090" cy="16542146"/>
          </a:xfrm>
          <a:prstGeom prst="roundRect">
            <a:avLst>
              <a:gd name="adj" fmla="val 205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6" name="Rectangle 4"/>
          <p:cNvSpPr>
            <a:spLocks noChangeArrowheads="1"/>
          </p:cNvSpPr>
          <p:nvPr/>
        </p:nvSpPr>
        <p:spPr bwMode="auto">
          <a:xfrm>
            <a:off x="10653795" y="26473254"/>
            <a:ext cx="8820000" cy="4894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961114" lvl="1" indent="-533952" algn="l" rtl="0">
              <a:spcBef>
                <a:spcPts val="1682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on DCN integration into</a:t>
            </a:r>
          </a:p>
          <a:p>
            <a:pPr marL="961114" lvl="1" indent="-533952" algn="l" rtl="0">
              <a:spcBef>
                <a:spcPts val="1682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RESNET</a:t>
            </a:r>
          </a:p>
          <a:p>
            <a:pPr marL="961114" lvl="1" indent="-533952" algn="l" rtl="0">
              <a:spcBef>
                <a:spcPts val="1682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ALEXNET</a:t>
            </a:r>
          </a:p>
          <a:p>
            <a:pPr marL="961114" lvl="1" indent="-533952" algn="l" rtl="0">
              <a:spcBef>
                <a:spcPts val="1682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scheme</a:t>
            </a:r>
          </a:p>
          <a:p>
            <a:pPr marL="961114" lvl="1" indent="-533952" algn="l" rtl="0">
              <a:spcBef>
                <a:spcPts val="1682"/>
              </a:spcBef>
              <a:buSzPct val="75000"/>
              <a:buFont typeface="Wingdings" panose="05000000000000000000" pitchFamily="2" charset="2"/>
              <a:buChar char="§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6" name="Rectangle 4"/>
          <p:cNvSpPr>
            <a:spLocks noChangeArrowheads="1"/>
          </p:cNvSpPr>
          <p:nvPr/>
        </p:nvSpPr>
        <p:spPr bwMode="auto">
          <a:xfrm>
            <a:off x="10631022" y="40486945"/>
            <a:ext cx="8820000" cy="1063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Rectangle 4"/>
          <p:cNvSpPr>
            <a:spLocks noChangeArrowheads="1"/>
          </p:cNvSpPr>
          <p:nvPr/>
        </p:nvSpPr>
        <p:spPr bwMode="auto">
          <a:xfrm>
            <a:off x="21381068" y="15573682"/>
            <a:ext cx="7018664" cy="77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endParaRPr lang="en-US" sz="2200" b="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8" name="Rectangle 4"/>
          <p:cNvSpPr>
            <a:spLocks noChangeArrowheads="1"/>
          </p:cNvSpPr>
          <p:nvPr/>
        </p:nvSpPr>
        <p:spPr bwMode="auto">
          <a:xfrm>
            <a:off x="750353" y="20390042"/>
            <a:ext cx="9119291" cy="26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endParaRPr lang="en-US" sz="2200" b="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9" name="Rectangle 4"/>
          <p:cNvSpPr>
            <a:spLocks noChangeArrowheads="1"/>
          </p:cNvSpPr>
          <p:nvPr/>
        </p:nvSpPr>
        <p:spPr bwMode="auto">
          <a:xfrm>
            <a:off x="10987684" y="38322289"/>
            <a:ext cx="8622998" cy="66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>
              <a:spcBef>
                <a:spcPts val="1682"/>
              </a:spcBef>
            </a:pPr>
            <a:endParaRPr lang="en-US" sz="2200" b="0" dirty="0">
              <a:solidFill>
                <a:schemeClr val="dk1"/>
              </a:solidFill>
              <a:latin typeface="Arial" panose="020B0604020202020204" pitchFamily="34" charset="0"/>
              <a:cs typeface="+mn-cs"/>
            </a:endParaRPr>
          </a:p>
        </p:txBody>
      </p:sp>
      <p:sp>
        <p:nvSpPr>
          <p:cNvPr id="165" name="Rectangle 4"/>
          <p:cNvSpPr>
            <a:spLocks noChangeArrowheads="1"/>
          </p:cNvSpPr>
          <p:nvPr/>
        </p:nvSpPr>
        <p:spPr bwMode="auto">
          <a:xfrm>
            <a:off x="20407127" y="25146972"/>
            <a:ext cx="8474400" cy="3075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9" name="Rectangle 4"/>
          <p:cNvSpPr>
            <a:spLocks noChangeArrowheads="1"/>
          </p:cNvSpPr>
          <p:nvPr/>
        </p:nvSpPr>
        <p:spPr bwMode="auto">
          <a:xfrm>
            <a:off x="26186606" y="41899681"/>
            <a:ext cx="3280263" cy="46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July 2019</a:t>
            </a:r>
          </a:p>
        </p:txBody>
      </p:sp>
      <p:sp>
        <p:nvSpPr>
          <p:cNvPr id="132" name="Rectangle 4"/>
          <p:cNvSpPr>
            <a:spLocks noChangeArrowheads="1"/>
          </p:cNvSpPr>
          <p:nvPr/>
        </p:nvSpPr>
        <p:spPr bwMode="auto">
          <a:xfrm>
            <a:off x="11412551" y="41195148"/>
            <a:ext cx="5565073" cy="662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40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collaboration with</a:t>
            </a:r>
          </a:p>
        </p:txBody>
      </p:sp>
      <p:pic>
        <p:nvPicPr>
          <p:cNvPr id="140" name="Picture 1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3363" y="781848"/>
            <a:ext cx="4076043" cy="1646233"/>
          </a:xfrm>
          <a:prstGeom prst="rect">
            <a:avLst/>
          </a:prstGeom>
          <a:noFill/>
        </p:spPr>
      </p:pic>
      <p:grpSp>
        <p:nvGrpSpPr>
          <p:cNvPr id="141" name="Group 140"/>
          <p:cNvGrpSpPr/>
          <p:nvPr/>
        </p:nvGrpSpPr>
        <p:grpSpPr>
          <a:xfrm>
            <a:off x="10489406" y="218282"/>
            <a:ext cx="9283377" cy="2907735"/>
            <a:chOff x="10489406" y="218282"/>
            <a:chExt cx="9283377" cy="2907735"/>
          </a:xfrm>
        </p:grpSpPr>
        <p:sp>
          <p:nvSpPr>
            <p:cNvPr id="147" name="TextBox 146"/>
            <p:cNvSpPr txBox="1"/>
            <p:nvPr/>
          </p:nvSpPr>
          <p:spPr>
            <a:xfrm>
              <a:off x="10489406" y="2418131"/>
              <a:ext cx="92833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accent6">
                      <a:lumMod val="50000"/>
                    </a:schemeClr>
                  </a:solidFill>
                </a:rPr>
                <a:t>Signal and Image Processing Lab</a:t>
              </a:r>
            </a:p>
          </p:txBody>
        </p:sp>
        <p:pic>
          <p:nvPicPr>
            <p:cNvPr id="148" name="Picture 14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74362" y="218282"/>
              <a:ext cx="4649244" cy="2274969"/>
            </a:xfrm>
            <a:prstGeom prst="rect">
              <a:avLst/>
            </a:prstGeom>
          </p:spPr>
        </p:pic>
      </p:grpSp>
      <p:grpSp>
        <p:nvGrpSpPr>
          <p:cNvPr id="150" name="Group 149"/>
          <p:cNvGrpSpPr/>
          <p:nvPr/>
        </p:nvGrpSpPr>
        <p:grpSpPr>
          <a:xfrm>
            <a:off x="520229" y="294481"/>
            <a:ext cx="9283377" cy="2419651"/>
            <a:chOff x="520229" y="370681"/>
            <a:chExt cx="9283377" cy="2419651"/>
          </a:xfrm>
        </p:grpSpPr>
        <p:pic>
          <p:nvPicPr>
            <p:cNvPr id="151" name="Picture 150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698"/>
            <a:stretch/>
          </p:blipFill>
          <p:spPr>
            <a:xfrm>
              <a:off x="583406" y="1463775"/>
              <a:ext cx="4001918" cy="1326557"/>
            </a:xfrm>
            <a:prstGeom prst="rect">
              <a:avLst/>
            </a:prstGeom>
          </p:spPr>
        </p:pic>
        <p:sp>
          <p:nvSpPr>
            <p:cNvPr id="153" name="TextBox 152"/>
            <p:cNvSpPr txBox="1"/>
            <p:nvPr/>
          </p:nvSpPr>
          <p:spPr>
            <a:xfrm>
              <a:off x="520229" y="370681"/>
              <a:ext cx="928337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3200" dirty="0">
                  <a:solidFill>
                    <a:schemeClr val="accent6">
                      <a:lumMod val="50000"/>
                    </a:schemeClr>
                  </a:solidFill>
                </a:rPr>
                <a:t>Andrew and Erna Viterbi</a:t>
              </a:r>
            </a:p>
            <a:p>
              <a:pPr algn="l"/>
              <a:r>
                <a:rPr lang="en-US" sz="3200" dirty="0">
                  <a:solidFill>
                    <a:schemeClr val="accent6">
                      <a:lumMod val="50000"/>
                    </a:schemeClr>
                  </a:solidFill>
                </a:rPr>
                <a:t>Faculty of Electrical Engineering</a:t>
              </a:r>
            </a:p>
          </p:txBody>
        </p:sp>
      </p:grpSp>
      <p:pic>
        <p:nvPicPr>
          <p:cNvPr id="202" name="Image 201">
            <a:extLst>
              <a:ext uri="{FF2B5EF4-FFF2-40B4-BE49-F238E27FC236}">
                <a16:creationId xmlns:a16="http://schemas.microsoft.com/office/drawing/2014/main" id="{AA20784E-299B-4052-B92F-FB09ACF044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4283" y="40804262"/>
            <a:ext cx="1714500" cy="1516166"/>
          </a:xfrm>
          <a:prstGeom prst="rect">
            <a:avLst/>
          </a:prstGeom>
        </p:spPr>
      </p:pic>
      <p:sp>
        <p:nvSpPr>
          <p:cNvPr id="62" name="Rectangle 4">
            <a:extLst>
              <a:ext uri="{FF2B5EF4-FFF2-40B4-BE49-F238E27FC236}">
                <a16:creationId xmlns:a16="http://schemas.microsoft.com/office/drawing/2014/main" id="{EE090162-42BE-4C67-8DC8-20C98DDF7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6053" y="33192849"/>
            <a:ext cx="8474400" cy="3107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C6ED33D-2F12-456D-A4E0-A4AACC00E1F1}"/>
              </a:ext>
            </a:extLst>
          </p:cNvPr>
          <p:cNvSpPr txBox="1"/>
          <p:nvPr/>
        </p:nvSpPr>
        <p:spPr>
          <a:xfrm>
            <a:off x="20392694" y="10037739"/>
            <a:ext cx="902446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BE DECIDED (not sure what to put here)</a:t>
            </a:r>
          </a:p>
        </p:txBody>
      </p:sp>
      <p:sp>
        <p:nvSpPr>
          <p:cNvPr id="59" name="Rectangle 4">
            <a:extLst>
              <a:ext uri="{FF2B5EF4-FFF2-40B4-BE49-F238E27FC236}">
                <a16:creationId xmlns:a16="http://schemas.microsoft.com/office/drawing/2014/main" id="{C500DDE7-3D5F-48A7-87CA-2CAAD9C94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124" y="10134655"/>
            <a:ext cx="8820000" cy="5702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Pneumonia affects millions of people and is one of the top 10 causes of death in the USA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Pneumonia can be seen in chest X-Ray as one or more areas of increased opacity in the lung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 diagnosis is key to effective treatment of Pneumonia 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Requires examination by medical expert to diagnose Pneumonia from chest X-Ray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CNN-based diagnosis algorithms steadily improve, still much room for improvement</a:t>
            </a:r>
          </a:p>
        </p:txBody>
      </p:sp>
      <p:pic>
        <p:nvPicPr>
          <p:cNvPr id="6" name="Picture 5" descr="A picture containing film, bottle, indoor, close&#10;&#10;Description automatically generated">
            <a:extLst>
              <a:ext uri="{FF2B5EF4-FFF2-40B4-BE49-F238E27FC236}">
                <a16:creationId xmlns:a16="http://schemas.microsoft.com/office/drawing/2014/main" id="{8E6F118D-BF0E-4301-A8BB-59DABCC9493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1"/>
          <a:stretch/>
        </p:blipFill>
        <p:spPr>
          <a:xfrm>
            <a:off x="2214866" y="15757504"/>
            <a:ext cx="6410077" cy="58518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9FE033-18BB-42B6-8500-BFEF169BA195}"/>
              </a:ext>
            </a:extLst>
          </p:cNvPr>
          <p:cNvSpPr txBox="1"/>
          <p:nvPr/>
        </p:nvSpPr>
        <p:spPr>
          <a:xfrm>
            <a:off x="470808" y="21654107"/>
            <a:ext cx="8969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Chest X-Ray of Pneumonia infected lungs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663734-BBE1-4BB2-B860-4252D5823B0C}"/>
              </a:ext>
            </a:extLst>
          </p:cNvPr>
          <p:cNvSpPr/>
          <p:nvPr/>
        </p:nvSpPr>
        <p:spPr>
          <a:xfrm>
            <a:off x="1208171" y="25886709"/>
            <a:ext cx="6537495" cy="1787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32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labeling often ambiguous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32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Implementing DCN model into known CNN architectures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0</TotalTime>
  <Words>198</Words>
  <Application>Microsoft Office PowerPoint</Application>
  <PresentationFormat>Custom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Times New Roman</vt:lpstr>
      <vt:lpstr>Wingdings</vt:lpstr>
      <vt:lpstr>Blank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2016-09-01T09:00:45Z</dcterms:created>
  <dcterms:modified xsi:type="dcterms:W3CDTF">2020-06-12T12:14:03Z</dcterms:modified>
</cp:coreProperties>
</file>