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A7CCB"/>
    <a:srgbClr val="00007A"/>
    <a:srgbClr val="000068"/>
    <a:srgbClr val="00002A"/>
    <a:srgbClr val="CFE4FE"/>
    <a:srgbClr val="2C5D98"/>
    <a:srgbClr val="00FE2A"/>
    <a:srgbClr val="4A7EBB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82844" autoAdjust="0"/>
  </p:normalViewPr>
  <p:slideViewPr>
    <p:cSldViewPr>
      <p:cViewPr>
        <p:scale>
          <a:sx n="25" d="100"/>
          <a:sy n="25" d="100"/>
        </p:scale>
        <p:origin x="3018" y="18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6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4"/>
            <a:ext cx="9360000" cy="1993520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20114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750353" y="22925577"/>
            <a:ext cx="9053253" cy="205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diagnosis of Pneumonia using chest X-rays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image deformations by implementing deformable networks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213772"/>
            <a:ext cx="8820000" cy="32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0776406" y="34654862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858055" y="24800771"/>
            <a:ext cx="7688943" cy="13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827091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Robustness</a:t>
            </a:r>
            <a:r>
              <a:rPr lang="en-US" sz="40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10309841" y="8623033"/>
            <a:ext cx="9468907" cy="1946499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82974" y="290501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583405" y="28717081"/>
            <a:ext cx="9406593" cy="1291398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908972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128864" y="37737241"/>
            <a:ext cx="9552844" cy="3725559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08607" y="379372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9308882"/>
            <a:ext cx="8641154" cy="22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489406" y="8672987"/>
            <a:ext cx="8961616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Deformable Convolutional Networks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128864" y="8602212"/>
            <a:ext cx="9559600" cy="524300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Pneumonia Detection from Chest X-Rays with Robustness to Deformations</a:t>
            </a:r>
            <a:endParaRPr lang="en-US" sz="12000" kern="0" baseline="30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Andy Rodan and Or Glassman, Supervised by </a:t>
            </a:r>
            <a:r>
              <a:rPr lang="en-US" sz="6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Yair</a:t>
            </a:r>
            <a:r>
              <a:rPr lang="en-US" sz="6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Moshe</a:t>
            </a:r>
          </a:p>
        </p:txBody>
      </p:sp>
      <p:sp>
        <p:nvSpPr>
          <p:cNvPr id="212" name="Rounded Rectangle 199"/>
          <p:cNvSpPr/>
          <p:nvPr/>
        </p:nvSpPr>
        <p:spPr>
          <a:xfrm>
            <a:off x="20113200" y="14046814"/>
            <a:ext cx="9568508" cy="23547566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0564428" y="14382424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529249" y="28851033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Chosen Solution</a:t>
            </a:r>
          </a:p>
          <a:p>
            <a:pPr algn="l" defTabSz="3900819" rtl="0"/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ounded Rectangle 172"/>
          <p:cNvSpPr/>
          <p:nvPr/>
        </p:nvSpPr>
        <p:spPr>
          <a:xfrm>
            <a:off x="10322675" y="28222690"/>
            <a:ext cx="9450107" cy="12686390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368513" y="29718432"/>
            <a:ext cx="8820000" cy="1087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known architectures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on datasets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DCN model into architectures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results to traditional CNN </a:t>
            </a:r>
            <a:r>
              <a:rPr lang="en-US" sz="299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architctures</a:t>
            </a: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Chosen architectures:</a:t>
            </a:r>
          </a:p>
          <a:p>
            <a:pPr marL="1402998" lvl="2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2998" lvl="2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ResNet18</a:t>
            </a:r>
          </a:p>
          <a:p>
            <a:pPr marL="1402998" lvl="2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ResNet50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2 models of DCN: v1, v2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final layers in architecture. For Resnet18: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7162" lvl="1" algn="l" rtl="0">
              <a:spcBef>
                <a:spcPts val="1682"/>
              </a:spcBef>
              <a:buSzPct val="75000"/>
            </a:pP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631022" y="40486945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1381068" y="15573682"/>
            <a:ext cx="7018664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750353" y="20390042"/>
            <a:ext cx="9119291" cy="26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10987684" y="38322289"/>
            <a:ext cx="8622998" cy="6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407127" y="25146972"/>
            <a:ext cx="8474400" cy="307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46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June 2020</a:t>
            </a: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11412551" y="41195148"/>
            <a:ext cx="5565073" cy="66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4000" b="0" dirty="0">
                <a:solidFill>
                  <a:srgbClr val="000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collaboration with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69290"/>
            <a:chOff x="10489406" y="218282"/>
            <a:chExt cx="9283377" cy="2969290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400" dirty="0">
                  <a:solidFill>
                    <a:schemeClr val="accent6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Signal and Image Processing Lab</a:t>
              </a: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Andrew and Erna Viterbi</a:t>
              </a:r>
            </a:p>
            <a:p>
              <a:pPr algn="l" rtl="0"/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Faculty of Electrical Engineering</a:t>
              </a:r>
            </a:p>
          </p:txBody>
        </p:sp>
      </p:grpSp>
      <p:sp>
        <p:nvSpPr>
          <p:cNvPr id="62" name="Rectangle 4">
            <a:extLst>
              <a:ext uri="{FF2B5EF4-FFF2-40B4-BE49-F238E27FC236}">
                <a16:creationId xmlns:a16="http://schemas.microsoft.com/office/drawing/2014/main" id="{EE090162-42BE-4C67-8DC8-20C98DDF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53" y="33192849"/>
            <a:ext cx="8474400" cy="310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6ED33D-2F12-456D-A4E0-A4AACC00E1F1}"/>
              </a:ext>
            </a:extLst>
          </p:cNvPr>
          <p:cNvSpPr txBox="1"/>
          <p:nvPr/>
        </p:nvSpPr>
        <p:spPr>
          <a:xfrm>
            <a:off x="20392694" y="10037739"/>
            <a:ext cx="9024464" cy="48474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deformable CNNs to address image deformations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body positions (laying/standing)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Annotated images (added by medical staff examining the images)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body structures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Lung opacity areas vary greatly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C500DDE7-3D5F-48A7-87CA-2CAAD9C9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5" y="10134655"/>
            <a:ext cx="8945551" cy="570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Pneumonia affects millions of people and is one of the top 10 causes of death in the USA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Pneumonia can be seen in chest X-Ray as one or more areas of increased opacity in the lung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diagnosis is key to effective treatment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Diagnosis requires examination by medical experts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CNN-based diagnosis steadily improving, still much room for improvement</a:t>
            </a:r>
          </a:p>
        </p:txBody>
      </p:sp>
      <p:pic>
        <p:nvPicPr>
          <p:cNvPr id="6" name="Picture 5" descr="A picture containing film, bottle, indoor, close&#10;&#10;Description automatically generated">
            <a:extLst>
              <a:ext uri="{FF2B5EF4-FFF2-40B4-BE49-F238E27FC236}">
                <a16:creationId xmlns:a16="http://schemas.microsoft.com/office/drawing/2014/main" id="{8E6F118D-BF0E-4301-A8BB-59DABCC949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/>
          <a:stretch/>
        </p:blipFill>
        <p:spPr>
          <a:xfrm>
            <a:off x="2183606" y="15001081"/>
            <a:ext cx="6410077" cy="5851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FE033-18BB-42B6-8500-BFEF169BA195}"/>
              </a:ext>
            </a:extLst>
          </p:cNvPr>
          <p:cNvSpPr txBox="1"/>
          <p:nvPr/>
        </p:nvSpPr>
        <p:spPr>
          <a:xfrm>
            <a:off x="2205559" y="21020881"/>
            <a:ext cx="80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X-ray of lungs infected with Pneumonia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63734-BBE1-4BB2-B860-4252D5823B0C}"/>
              </a:ext>
            </a:extLst>
          </p:cNvPr>
          <p:cNvSpPr/>
          <p:nvPr/>
        </p:nvSpPr>
        <p:spPr>
          <a:xfrm>
            <a:off x="812006" y="26126281"/>
            <a:ext cx="8868845" cy="182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DCN model into known CNN architectures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labeling often ambiguous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DCN layers for max performance</a:t>
            </a:r>
          </a:p>
        </p:txBody>
      </p:sp>
      <p:pic>
        <p:nvPicPr>
          <p:cNvPr id="53" name="Picture 2" descr="Image result for zebra medical&quot;">
            <a:extLst>
              <a:ext uri="{FF2B5EF4-FFF2-40B4-BE49-F238E27FC236}">
                <a16:creationId xmlns:a16="http://schemas.microsoft.com/office/drawing/2014/main" id="{611CEA1C-F8AF-4E8C-B8E1-23635CDB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06" y="41014285"/>
            <a:ext cx="2026234" cy="12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15A7F82-CD2D-4090-ABF1-88DB14C08E70}"/>
              </a:ext>
            </a:extLst>
          </p:cNvPr>
          <p:cNvSpPr/>
          <p:nvPr/>
        </p:nvSpPr>
        <p:spPr>
          <a:xfrm>
            <a:off x="812005" y="30334251"/>
            <a:ext cx="8868846" cy="102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 X-Ray (Pneumonia):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Roughly 6k chest X-ray images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4.5k labeled ‘Pneumonia’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 AUC for best results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 RSNA Pneumonia Detection Challenge: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Roughly 27k chest X-ray images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10.5k labeled “No Lung Opacity”, 8.6k labeled “Lung Opacity”, rest labeled “No Opacity/Not Normal”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CheXpert Challenge: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200k chest X-ray images, 14 labels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16.6k labeled “Pneumonia”, 170k labeled “Normal”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diseases also labeled in this dataset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0.93 AUC for best results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data converted to JPG format (DCM, PNG, etc.)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Conversion, resizing &amp; filtering all executed prior to feeding data to network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79329039-A482-469B-9621-2FBDF4A7B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012" y="11112835"/>
            <a:ext cx="9053253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operates on rectangular grid from input image or a set of input feature maps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may be deformed or occluded within image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DCN - each grid point is moved by learnable offset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DA473AA-BE74-4B09-B113-8FFA7B27D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7684" y="13793670"/>
            <a:ext cx="7306289" cy="3916762"/>
          </a:xfrm>
          <a:prstGeom prst="rect">
            <a:avLst/>
          </a:prstGeom>
        </p:spPr>
      </p:pic>
      <p:sp>
        <p:nvSpPr>
          <p:cNvPr id="60" name="Rectangle 4">
            <a:extLst>
              <a:ext uri="{FF2B5EF4-FFF2-40B4-BE49-F238E27FC236}">
                <a16:creationId xmlns:a16="http://schemas.microsoft.com/office/drawing/2014/main" id="{91F25140-8E95-45C3-8DC4-9373FB7D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120" y="18239161"/>
            <a:ext cx="9053253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Acquire offsets using secondary CNN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7800E75-3B7D-4AEF-A642-B62915E0DD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6168" y="19366012"/>
            <a:ext cx="8961617" cy="4071737"/>
          </a:xfrm>
          <a:prstGeom prst="rect">
            <a:avLst/>
          </a:prstGeom>
        </p:spPr>
      </p:pic>
      <p:pic>
        <p:nvPicPr>
          <p:cNvPr id="63" name="Picture 6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80C49-599E-4055-8EB4-61413C942BA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12963"/>
          <a:stretch/>
        </p:blipFill>
        <p:spPr>
          <a:xfrm>
            <a:off x="21081753" y="16372509"/>
            <a:ext cx="7985289" cy="3815194"/>
          </a:xfrm>
          <a:prstGeom prst="rect">
            <a:avLst/>
          </a:prstGeom>
        </p:spPr>
      </p:pic>
      <p:sp>
        <p:nvSpPr>
          <p:cNvPr id="64" name="ZoneTexte 8">
            <a:extLst>
              <a:ext uri="{FF2B5EF4-FFF2-40B4-BE49-F238E27FC236}">
                <a16:creationId xmlns:a16="http://schemas.microsoft.com/office/drawing/2014/main" id="{8EE95BAD-9698-428A-AFDA-73D9EB2E4E49}"/>
              </a:ext>
            </a:extLst>
          </p:cNvPr>
          <p:cNvSpPr txBox="1"/>
          <p:nvPr/>
        </p:nvSpPr>
        <p:spPr>
          <a:xfrm>
            <a:off x="20556000" y="20895659"/>
            <a:ext cx="9024464" cy="16030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significant overhead for integrating DCN into architecture. From main article: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317CF-C1D0-4723-ADE0-DFE778E84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5606" y="25013057"/>
            <a:ext cx="8988980" cy="2335506"/>
          </a:xfrm>
          <a:prstGeom prst="rect">
            <a:avLst/>
          </a:prstGeom>
        </p:spPr>
      </p:pic>
      <p:sp>
        <p:nvSpPr>
          <p:cNvPr id="67" name="Rectangle 4">
            <a:extLst>
              <a:ext uri="{FF2B5EF4-FFF2-40B4-BE49-F238E27FC236}">
                <a16:creationId xmlns:a16="http://schemas.microsoft.com/office/drawing/2014/main" id="{C7EF36AB-3705-475F-A6F9-BE3E8B90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1061" y="24137748"/>
            <a:ext cx="9053253" cy="69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 deforms to acquire target object’s shape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E21D7BD-507F-47BC-8566-762AD87E64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073" y="36804387"/>
            <a:ext cx="5093510" cy="37865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5638E-7528-45D0-A9F7-0C78EC361521}"/>
              </a:ext>
            </a:extLst>
          </p:cNvPr>
          <p:cNvSpPr/>
          <p:nvPr/>
        </p:nvSpPr>
        <p:spPr bwMode="auto">
          <a:xfrm>
            <a:off x="13537406" y="38350653"/>
            <a:ext cx="2364581" cy="3204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E4BFA6B-CDA3-415F-B43A-4C507F4E2DE1}"/>
              </a:ext>
            </a:extLst>
          </p:cNvPr>
          <p:cNvSpPr/>
          <p:nvPr/>
        </p:nvSpPr>
        <p:spPr bwMode="auto">
          <a:xfrm>
            <a:off x="13535634" y="39144400"/>
            <a:ext cx="2364581" cy="3204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73" name="ZoneTexte 8">
            <a:extLst>
              <a:ext uri="{FF2B5EF4-FFF2-40B4-BE49-F238E27FC236}">
                <a16:creationId xmlns:a16="http://schemas.microsoft.com/office/drawing/2014/main" id="{7C150AD6-DEAF-4FB5-BEA0-188B77BFAF3D}"/>
              </a:ext>
            </a:extLst>
          </p:cNvPr>
          <p:cNvSpPr txBox="1"/>
          <p:nvPr/>
        </p:nvSpPr>
        <p:spPr>
          <a:xfrm>
            <a:off x="20708777" y="15741519"/>
            <a:ext cx="9024464" cy="11721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DCN performed well in COCO Object Detection challenge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91FAB-6BBC-4CD4-AA60-4BE54469D3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50146" y="22121962"/>
            <a:ext cx="3830588" cy="2989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402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2016-09-01T09:00:45Z</dcterms:created>
  <dcterms:modified xsi:type="dcterms:W3CDTF">2020-06-15T10:08:05Z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3ba2db04-f0a4-4bc7-a63c-c4d9421f94d1</vt:lpwstr>
  </property>
  <property fmtid="{D5CDD505-2E9C-101B-9397-08002B2CF9AE}" pid="3" name="CTP_TimeStamp">
    <vt:lpwstr>2020-06-15 10:08:05Z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