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hor" initials="A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A7CCB"/>
    <a:srgbClr val="00007A"/>
    <a:srgbClr val="000068"/>
    <a:srgbClr val="00002A"/>
    <a:srgbClr val="CFE4FE"/>
    <a:srgbClr val="2C5D98"/>
    <a:srgbClr val="00FE2A"/>
    <a:srgbClr val="4A7EBB"/>
    <a:srgbClr val="3C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82844" autoAdjust="0"/>
  </p:normalViewPr>
  <p:slideViewPr>
    <p:cSldViewPr>
      <p:cViewPr>
        <p:scale>
          <a:sx n="39" d="100"/>
          <a:sy n="39" d="100"/>
        </p:scale>
        <p:origin x="20" y="-8144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6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ounded Rectangle 18"/>
          <p:cNvSpPr/>
          <p:nvPr/>
        </p:nvSpPr>
        <p:spPr>
          <a:xfrm>
            <a:off x="316800" y="781848"/>
            <a:ext cx="29646000" cy="41838493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44800" y="0"/>
            <a:ext cx="29790000" cy="815587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3399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solidFill>
                <a:srgbClr val="0000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8"/>
          <p:cNvSpPr/>
          <p:nvPr/>
        </p:nvSpPr>
        <p:spPr>
          <a:xfrm>
            <a:off x="629999" y="8623034"/>
            <a:ext cx="9360000" cy="1993520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853912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36000" y="22011481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Goals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750353" y="22925577"/>
            <a:ext cx="9053253" cy="205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 diagnosis of Pneumonia using chest X-rays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image deformations by implementing deformable networks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900000" y="26213772"/>
            <a:ext cx="8820000" cy="32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20776406" y="34654862"/>
            <a:ext cx="8478682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858055" y="24800771"/>
            <a:ext cx="7688943" cy="13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Challenges</a:t>
            </a:r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20592000" y="8827091"/>
            <a:ext cx="9024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Robustness</a:t>
            </a:r>
            <a:r>
              <a:rPr lang="en-US" sz="40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130" name="Rounded Rectangle 171"/>
          <p:cNvSpPr/>
          <p:nvPr/>
        </p:nvSpPr>
        <p:spPr>
          <a:xfrm>
            <a:off x="10309841" y="8623033"/>
            <a:ext cx="9468907" cy="19464991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82974" y="29050147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</a:p>
        </p:txBody>
      </p:sp>
      <p:sp>
        <p:nvSpPr>
          <p:cNvPr id="136" name="Rounded Rectangle 145"/>
          <p:cNvSpPr/>
          <p:nvPr/>
        </p:nvSpPr>
        <p:spPr>
          <a:xfrm>
            <a:off x="583405" y="28717081"/>
            <a:ext cx="9406593" cy="12913984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592000" y="25908972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ounded Rectangle 193"/>
          <p:cNvSpPr/>
          <p:nvPr/>
        </p:nvSpPr>
        <p:spPr>
          <a:xfrm>
            <a:off x="20128864" y="25727323"/>
            <a:ext cx="9552844" cy="15735478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406485" y="25919646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Intermediate Results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556000" y="39308882"/>
            <a:ext cx="8641154" cy="22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489406" y="8672987"/>
            <a:ext cx="8961616" cy="228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Deformable Convolutional Networks</a:t>
            </a:r>
          </a:p>
        </p:txBody>
      </p:sp>
      <p:sp>
        <p:nvSpPr>
          <p:cNvPr id="146" name="Rounded Rectangle 199"/>
          <p:cNvSpPr/>
          <p:nvPr/>
        </p:nvSpPr>
        <p:spPr>
          <a:xfrm>
            <a:off x="20128864" y="8602212"/>
            <a:ext cx="9559600" cy="5243002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20556000" y="9935340"/>
            <a:ext cx="8474400" cy="168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Pneumonia Detection from Chest X-Rays with Robustness to Deformations</a:t>
            </a:r>
            <a:endParaRPr lang="en-US" sz="12000" kern="0" baseline="30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Andy Rodan and Or Glassman, Supervised by </a:t>
            </a:r>
            <a:r>
              <a:rPr lang="en-US" sz="6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Yair</a:t>
            </a:r>
            <a:r>
              <a:rPr lang="en-US" sz="6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Moshe</a:t>
            </a:r>
          </a:p>
        </p:txBody>
      </p:sp>
      <p:sp>
        <p:nvSpPr>
          <p:cNvPr id="212" name="Rounded Rectangle 199"/>
          <p:cNvSpPr/>
          <p:nvPr/>
        </p:nvSpPr>
        <p:spPr>
          <a:xfrm>
            <a:off x="20113200" y="14046814"/>
            <a:ext cx="9568508" cy="11425277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angle 2"/>
          <p:cNvSpPr>
            <a:spLocks noChangeArrowheads="1"/>
          </p:cNvSpPr>
          <p:nvPr/>
        </p:nvSpPr>
        <p:spPr bwMode="auto">
          <a:xfrm>
            <a:off x="20564428" y="14382424"/>
            <a:ext cx="8802025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DCN performance</a:t>
            </a: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529249" y="28851033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Chosen Solution</a:t>
            </a:r>
          </a:p>
          <a:p>
            <a:pPr algn="l" defTabSz="3900819" rtl="0"/>
            <a:endParaRPr lang="en-US" sz="5400" dirty="0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Rounded Rectangle 172"/>
          <p:cNvSpPr/>
          <p:nvPr/>
        </p:nvSpPr>
        <p:spPr>
          <a:xfrm>
            <a:off x="10322675" y="28222690"/>
            <a:ext cx="9450107" cy="12686390"/>
          </a:xfrm>
          <a:prstGeom prst="roundRect">
            <a:avLst>
              <a:gd name="adj" fmla="val 205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Rectangle 4"/>
          <p:cNvSpPr>
            <a:spLocks noChangeArrowheads="1"/>
          </p:cNvSpPr>
          <p:nvPr/>
        </p:nvSpPr>
        <p:spPr bwMode="auto">
          <a:xfrm>
            <a:off x="10368513" y="29718432"/>
            <a:ext cx="8820000" cy="1087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 known architectures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 on datasets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 DCN model into architectures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 results to traditional CNN </a:t>
            </a:r>
            <a:r>
              <a:rPr lang="en-US" sz="2990" b="0" dirty="0" err="1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architctures</a:t>
            </a:r>
            <a:endParaRPr lang="en-US" sz="299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Chosen architectures:</a:t>
            </a:r>
          </a:p>
          <a:p>
            <a:pPr marL="1402998" lvl="2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 err="1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AlexNet</a:t>
            </a:r>
            <a:endParaRPr lang="en-US" sz="299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02998" lvl="2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ResNet18</a:t>
            </a:r>
          </a:p>
          <a:p>
            <a:pPr marL="1402998" lvl="2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ResNet50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 2 models of DCN: v1, v2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final layers in architecture. For Resnet18: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endParaRPr lang="en-US" sz="299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7162" lvl="1" algn="l" rtl="0">
              <a:spcBef>
                <a:spcPts val="1682"/>
              </a:spcBef>
              <a:buSzPct val="75000"/>
            </a:pPr>
            <a:endParaRPr lang="en-US" sz="299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6" name="Rectangle 4"/>
          <p:cNvSpPr>
            <a:spLocks noChangeArrowheads="1"/>
          </p:cNvSpPr>
          <p:nvPr/>
        </p:nvSpPr>
        <p:spPr bwMode="auto">
          <a:xfrm>
            <a:off x="10631022" y="40486945"/>
            <a:ext cx="8820000" cy="106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21381068" y="15573682"/>
            <a:ext cx="7018664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750353" y="20390042"/>
            <a:ext cx="9119291" cy="26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10987684" y="38322289"/>
            <a:ext cx="8622998" cy="66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0407127" y="25146972"/>
            <a:ext cx="8474400" cy="307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6186606" y="41899681"/>
            <a:ext cx="3280263" cy="46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June 2020</a:t>
            </a:r>
          </a:p>
        </p:txBody>
      </p:sp>
      <p:sp>
        <p:nvSpPr>
          <p:cNvPr id="132" name="Rectangle 4"/>
          <p:cNvSpPr>
            <a:spLocks noChangeArrowheads="1"/>
          </p:cNvSpPr>
          <p:nvPr/>
        </p:nvSpPr>
        <p:spPr bwMode="auto">
          <a:xfrm>
            <a:off x="11412551" y="41195148"/>
            <a:ext cx="5565073" cy="66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4000" b="0" dirty="0">
                <a:solidFill>
                  <a:srgbClr val="000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collaboration with</a:t>
            </a: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781848"/>
            <a:ext cx="4076043" cy="1646233"/>
          </a:xfrm>
          <a:prstGeom prst="rect">
            <a:avLst/>
          </a:prstGeom>
          <a:noFill/>
        </p:spPr>
      </p:pic>
      <p:grpSp>
        <p:nvGrpSpPr>
          <p:cNvPr id="141" name="Group 140"/>
          <p:cNvGrpSpPr/>
          <p:nvPr/>
        </p:nvGrpSpPr>
        <p:grpSpPr>
          <a:xfrm>
            <a:off x="10489406" y="218282"/>
            <a:ext cx="9283377" cy="2969290"/>
            <a:chOff x="10489406" y="218282"/>
            <a:chExt cx="9283377" cy="2969290"/>
          </a:xfrm>
        </p:grpSpPr>
        <p:sp>
          <p:nvSpPr>
            <p:cNvPr id="147" name="TextBox 146"/>
            <p:cNvSpPr txBox="1"/>
            <p:nvPr/>
          </p:nvSpPr>
          <p:spPr>
            <a:xfrm>
              <a:off x="10489406" y="2418131"/>
              <a:ext cx="928337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4400" dirty="0">
                  <a:solidFill>
                    <a:schemeClr val="accent6">
                      <a:lumMod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Signal and Image Processing Lab</a:t>
              </a:r>
            </a:p>
          </p:txBody>
        </p:sp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4362" y="218282"/>
              <a:ext cx="4649244" cy="2274969"/>
            </a:xfrm>
            <a:prstGeom prst="rect">
              <a:avLst/>
            </a:prstGeom>
          </p:spPr>
        </p:pic>
      </p:grpSp>
      <p:grpSp>
        <p:nvGrpSpPr>
          <p:cNvPr id="150" name="Group 149"/>
          <p:cNvGrpSpPr/>
          <p:nvPr/>
        </p:nvGrpSpPr>
        <p:grpSpPr>
          <a:xfrm>
            <a:off x="520229" y="294481"/>
            <a:ext cx="9283377" cy="2419651"/>
            <a:chOff x="520229" y="370681"/>
            <a:chExt cx="9283377" cy="2419651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98"/>
            <a:stretch/>
          </p:blipFill>
          <p:spPr>
            <a:xfrm>
              <a:off x="583406" y="1463775"/>
              <a:ext cx="4001918" cy="1326557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520229" y="370681"/>
              <a:ext cx="92833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3600" dirty="0">
                  <a:solidFill>
                    <a:schemeClr val="accent6">
                      <a:lumMod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Andrew and Erna Viterbi</a:t>
              </a:r>
            </a:p>
            <a:p>
              <a:pPr algn="l" rtl="0"/>
              <a:r>
                <a:rPr lang="en-US" sz="3600" dirty="0">
                  <a:solidFill>
                    <a:schemeClr val="accent6">
                      <a:lumMod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Faculty of Electrical Engineering</a:t>
              </a:r>
            </a:p>
          </p:txBody>
        </p:sp>
      </p:grpSp>
      <p:sp>
        <p:nvSpPr>
          <p:cNvPr id="62" name="Rectangle 4">
            <a:extLst>
              <a:ext uri="{FF2B5EF4-FFF2-40B4-BE49-F238E27FC236}">
                <a16:creationId xmlns:a16="http://schemas.microsoft.com/office/drawing/2014/main" id="{EE090162-42BE-4C67-8DC8-20C98DDF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6053" y="33192849"/>
            <a:ext cx="8474400" cy="310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6ED33D-2F12-456D-A4E0-A4AACC00E1F1}"/>
              </a:ext>
            </a:extLst>
          </p:cNvPr>
          <p:cNvSpPr txBox="1"/>
          <p:nvPr/>
        </p:nvSpPr>
        <p:spPr>
          <a:xfrm>
            <a:off x="20392694" y="10037739"/>
            <a:ext cx="9024464" cy="48474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deformable CNNs to address image deformations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body positions (laying/standing)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Annotated images (added by medical staff examining the images)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body structures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Lung opacity areas vary greatly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C500DDE7-3D5F-48A7-87CA-2CAAD9C94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55" y="10134655"/>
            <a:ext cx="8945551" cy="570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Pneumonia affects millions of people and is one of the top 10 causes of death in the USA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Pneumonia can be seen in chest X-Ray as one or more areas of increased opacity in the lung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Quick diagnosis is key to effective treatment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Diagnosis requires examination by medical experts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CNN-based diagnosis steadily improving, still much room for improvement</a:t>
            </a:r>
          </a:p>
        </p:txBody>
      </p:sp>
      <p:pic>
        <p:nvPicPr>
          <p:cNvPr id="6" name="Picture 5" descr="A picture containing film, bottle, indoor, close&#10;&#10;Description automatically generated">
            <a:extLst>
              <a:ext uri="{FF2B5EF4-FFF2-40B4-BE49-F238E27FC236}">
                <a16:creationId xmlns:a16="http://schemas.microsoft.com/office/drawing/2014/main" id="{8E6F118D-BF0E-4301-A8BB-59DABCC949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"/>
          <a:stretch/>
        </p:blipFill>
        <p:spPr>
          <a:xfrm>
            <a:off x="2183606" y="15001081"/>
            <a:ext cx="6410077" cy="58518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9FE033-18BB-42B6-8500-BFEF169BA195}"/>
              </a:ext>
            </a:extLst>
          </p:cNvPr>
          <p:cNvSpPr txBox="1"/>
          <p:nvPr/>
        </p:nvSpPr>
        <p:spPr>
          <a:xfrm>
            <a:off x="2205559" y="21020881"/>
            <a:ext cx="8055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X-ray of lungs infected with Pneumonia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63734-BBE1-4BB2-B860-4252D5823B0C}"/>
              </a:ext>
            </a:extLst>
          </p:cNvPr>
          <p:cNvSpPr/>
          <p:nvPr/>
        </p:nvSpPr>
        <p:spPr>
          <a:xfrm>
            <a:off x="812006" y="26126281"/>
            <a:ext cx="8868845" cy="1821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Implementing DCN model into known CNN architectures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labeling often ambiguous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 DCN layers for max performance</a:t>
            </a:r>
          </a:p>
        </p:txBody>
      </p:sp>
      <p:pic>
        <p:nvPicPr>
          <p:cNvPr id="53" name="Picture 2" descr="Image result for zebra medical&quot;">
            <a:extLst>
              <a:ext uri="{FF2B5EF4-FFF2-40B4-BE49-F238E27FC236}">
                <a16:creationId xmlns:a16="http://schemas.microsoft.com/office/drawing/2014/main" id="{611CEA1C-F8AF-4E8C-B8E1-23635CDB2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206" y="41014285"/>
            <a:ext cx="2026234" cy="126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15A7F82-CD2D-4090-ABF1-88DB14C08E70}"/>
              </a:ext>
            </a:extLst>
          </p:cNvPr>
          <p:cNvSpPr/>
          <p:nvPr/>
        </p:nvSpPr>
        <p:spPr>
          <a:xfrm>
            <a:off x="812005" y="30334251"/>
            <a:ext cx="8868846" cy="10251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Kaggle X-Ray (Pneumonia):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Roughly 6k chest X-ray images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4.5k labeled ‘Pneumonia’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 AUC for best results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Kaggle RSNA Pneumonia Detection Challenge: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Roughly 27k chest X-ray images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10.5k labeled “No Lung Opacity”, 8.6k labeled “Lung Opacity”, rest labeled “No Opacity/Not Normal”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CheXpert Challenge: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200k chest X-ray images, 14 labels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16.6k labeled “Pneumonia”, 170k labeled “Normal”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diseases also labeled in this dataset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0.93 AUC for best results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data converted to JPG format (DCM, PNG, etc.)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Conversion, resizing &amp; filtering all executed prior to feeding data to network</a:t>
            </a: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79329039-A482-469B-9621-2FBDF4A7B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9012" y="11112835"/>
            <a:ext cx="9053253" cy="228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 operates on rectangular grid from input image or a set of input feature maps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 may be deformed or occluded within image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DCN - each grid point is moved by learnable offset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DA473AA-BE74-4B09-B113-8FFA7B27D7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7684" y="13793670"/>
            <a:ext cx="7306289" cy="3916762"/>
          </a:xfrm>
          <a:prstGeom prst="rect">
            <a:avLst/>
          </a:prstGeom>
        </p:spPr>
      </p:pic>
      <p:sp>
        <p:nvSpPr>
          <p:cNvPr id="60" name="Rectangle 4">
            <a:extLst>
              <a:ext uri="{FF2B5EF4-FFF2-40B4-BE49-F238E27FC236}">
                <a16:creationId xmlns:a16="http://schemas.microsoft.com/office/drawing/2014/main" id="{91F25140-8E95-45C3-8DC4-9373FB7D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3120" y="18239161"/>
            <a:ext cx="9053253" cy="228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Acquire offsets using secondary CNN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7800E75-3B7D-4AEF-A642-B62915E0DD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66168" y="19366012"/>
            <a:ext cx="8961617" cy="4071737"/>
          </a:xfrm>
          <a:prstGeom prst="rect">
            <a:avLst/>
          </a:prstGeom>
        </p:spPr>
      </p:pic>
      <p:pic>
        <p:nvPicPr>
          <p:cNvPr id="63" name="Picture 6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680C49-599E-4055-8EB4-61413C942BA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b="12963"/>
          <a:stretch/>
        </p:blipFill>
        <p:spPr>
          <a:xfrm>
            <a:off x="21081753" y="16372509"/>
            <a:ext cx="7985289" cy="3815194"/>
          </a:xfrm>
          <a:prstGeom prst="rect">
            <a:avLst/>
          </a:prstGeom>
        </p:spPr>
      </p:pic>
      <p:sp>
        <p:nvSpPr>
          <p:cNvPr id="64" name="ZoneTexte 8">
            <a:extLst>
              <a:ext uri="{FF2B5EF4-FFF2-40B4-BE49-F238E27FC236}">
                <a16:creationId xmlns:a16="http://schemas.microsoft.com/office/drawing/2014/main" id="{8EE95BAD-9698-428A-AFDA-73D9EB2E4E49}"/>
              </a:ext>
            </a:extLst>
          </p:cNvPr>
          <p:cNvSpPr txBox="1"/>
          <p:nvPr/>
        </p:nvSpPr>
        <p:spPr>
          <a:xfrm>
            <a:off x="20556000" y="20895659"/>
            <a:ext cx="9024464" cy="16030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significant overhead for integrating DCN into architecture. From main article: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317CF-C1D0-4723-ADE0-DFE778E844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65606" y="25013057"/>
            <a:ext cx="8988980" cy="2335506"/>
          </a:xfrm>
          <a:prstGeom prst="rect">
            <a:avLst/>
          </a:prstGeom>
        </p:spPr>
      </p:pic>
      <p:sp>
        <p:nvSpPr>
          <p:cNvPr id="67" name="Rectangle 4">
            <a:extLst>
              <a:ext uri="{FF2B5EF4-FFF2-40B4-BE49-F238E27FC236}">
                <a16:creationId xmlns:a16="http://schemas.microsoft.com/office/drawing/2014/main" id="{C7EF36AB-3705-475F-A6F9-BE3E8B90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1061" y="24137748"/>
            <a:ext cx="9053253" cy="69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 deforms to acquire target object’s shape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E21D7BD-507F-47BC-8566-762AD87E64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073" y="36804387"/>
            <a:ext cx="5093510" cy="378655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65638E-7528-45D0-A9F7-0C78EC361521}"/>
              </a:ext>
            </a:extLst>
          </p:cNvPr>
          <p:cNvSpPr/>
          <p:nvPr/>
        </p:nvSpPr>
        <p:spPr bwMode="auto">
          <a:xfrm>
            <a:off x="13537406" y="38350653"/>
            <a:ext cx="2364581" cy="32040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E4BFA6B-CDA3-415F-B43A-4C507F4E2DE1}"/>
              </a:ext>
            </a:extLst>
          </p:cNvPr>
          <p:cNvSpPr/>
          <p:nvPr/>
        </p:nvSpPr>
        <p:spPr bwMode="auto">
          <a:xfrm>
            <a:off x="13535634" y="39144400"/>
            <a:ext cx="2364581" cy="32040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73" name="ZoneTexte 8">
            <a:extLst>
              <a:ext uri="{FF2B5EF4-FFF2-40B4-BE49-F238E27FC236}">
                <a16:creationId xmlns:a16="http://schemas.microsoft.com/office/drawing/2014/main" id="{7C150AD6-DEAF-4FB5-BEA0-188B77BFAF3D}"/>
              </a:ext>
            </a:extLst>
          </p:cNvPr>
          <p:cNvSpPr txBox="1"/>
          <p:nvPr/>
        </p:nvSpPr>
        <p:spPr>
          <a:xfrm>
            <a:off x="20708777" y="15741519"/>
            <a:ext cx="9024464" cy="11721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DCN performed well in COCO Object Detection challenge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E91FAB-6BBC-4CD4-AA60-4BE54469D3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50146" y="22121962"/>
            <a:ext cx="3830588" cy="2989291"/>
          </a:xfrm>
          <a:prstGeom prst="rect">
            <a:avLst/>
          </a:prstGeom>
        </p:spPr>
      </p:pic>
      <p:sp>
        <p:nvSpPr>
          <p:cNvPr id="65" name="Rounded Rectangle 132">
            <a:extLst>
              <a:ext uri="{FF2B5EF4-FFF2-40B4-BE49-F238E27FC236}">
                <a16:creationId xmlns:a16="http://schemas.microsoft.com/office/drawing/2014/main" id="{6316051A-CCEE-4F8B-BFA6-0BFA4CAF57C7}"/>
              </a:ext>
            </a:extLst>
          </p:cNvPr>
          <p:cNvSpPr/>
          <p:nvPr/>
        </p:nvSpPr>
        <p:spPr bwMode="auto">
          <a:xfrm rot="20369327">
            <a:off x="4267050" y="1629836"/>
            <a:ext cx="6502766" cy="1136853"/>
          </a:xfrm>
          <a:prstGeom prst="roundRect">
            <a:avLst/>
          </a:prstGeom>
          <a:solidFill>
            <a:schemeClr val="bg1">
              <a:alpha val="68000"/>
            </a:schemeClr>
          </a:solidFill>
          <a:ln w="1174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4446" b="1" kern="1200">
                <a:solidFill>
                  <a:srgbClr val="003399"/>
                </a:solidFill>
                <a:latin typeface="Arial" charset="0"/>
                <a:ea typeface="+mn-ea"/>
                <a:cs typeface="Arial" charset="0"/>
              </a:defRPr>
            </a:lvl1pPr>
            <a:lvl2pPr marL="441884" algn="r" rtl="1" fontAlgn="base">
              <a:spcBef>
                <a:spcPct val="0"/>
              </a:spcBef>
              <a:spcAft>
                <a:spcPct val="0"/>
              </a:spcAft>
              <a:defRPr sz="4446" b="1" kern="1200">
                <a:solidFill>
                  <a:srgbClr val="003399"/>
                </a:solidFill>
                <a:latin typeface="Arial" charset="0"/>
                <a:ea typeface="+mn-ea"/>
                <a:cs typeface="Arial" charset="0"/>
              </a:defRPr>
            </a:lvl2pPr>
            <a:lvl3pPr marL="883768" algn="r" rtl="1" fontAlgn="base">
              <a:spcBef>
                <a:spcPct val="0"/>
              </a:spcBef>
              <a:spcAft>
                <a:spcPct val="0"/>
              </a:spcAft>
              <a:defRPr sz="4446" b="1" kern="1200">
                <a:solidFill>
                  <a:srgbClr val="003399"/>
                </a:solidFill>
                <a:latin typeface="Arial" charset="0"/>
                <a:ea typeface="+mn-ea"/>
                <a:cs typeface="Arial" charset="0"/>
              </a:defRPr>
            </a:lvl3pPr>
            <a:lvl4pPr marL="1325651" algn="r" rtl="1" fontAlgn="base">
              <a:spcBef>
                <a:spcPct val="0"/>
              </a:spcBef>
              <a:spcAft>
                <a:spcPct val="0"/>
              </a:spcAft>
              <a:defRPr sz="4446" b="1" kern="1200">
                <a:solidFill>
                  <a:srgbClr val="003399"/>
                </a:solidFill>
                <a:latin typeface="Arial" charset="0"/>
                <a:ea typeface="+mn-ea"/>
                <a:cs typeface="Arial" charset="0"/>
              </a:defRPr>
            </a:lvl4pPr>
            <a:lvl5pPr marL="1767535" algn="r" rtl="1" fontAlgn="base">
              <a:spcBef>
                <a:spcPct val="0"/>
              </a:spcBef>
              <a:spcAft>
                <a:spcPct val="0"/>
              </a:spcAft>
              <a:defRPr sz="4446" b="1" kern="1200">
                <a:solidFill>
                  <a:srgbClr val="003399"/>
                </a:solidFill>
                <a:latin typeface="Arial" charset="0"/>
                <a:ea typeface="+mn-ea"/>
                <a:cs typeface="Arial" charset="0"/>
              </a:defRPr>
            </a:lvl5pPr>
            <a:lvl6pPr marL="2209419" algn="r" defTabSz="883768" rtl="1" eaLnBrk="1" latinLnBrk="0" hangingPunct="1">
              <a:defRPr sz="4446" b="1" kern="1200">
                <a:solidFill>
                  <a:srgbClr val="003399"/>
                </a:solidFill>
                <a:latin typeface="Arial" charset="0"/>
                <a:ea typeface="+mn-ea"/>
                <a:cs typeface="Arial" charset="0"/>
              </a:defRPr>
            </a:lvl6pPr>
            <a:lvl7pPr marL="2651303" algn="r" defTabSz="883768" rtl="1" eaLnBrk="1" latinLnBrk="0" hangingPunct="1">
              <a:defRPr sz="4446" b="1" kern="1200">
                <a:solidFill>
                  <a:srgbClr val="003399"/>
                </a:solidFill>
                <a:latin typeface="Arial" charset="0"/>
                <a:ea typeface="+mn-ea"/>
                <a:cs typeface="Arial" charset="0"/>
              </a:defRPr>
            </a:lvl7pPr>
            <a:lvl8pPr marL="3093187" algn="r" defTabSz="883768" rtl="1" eaLnBrk="1" latinLnBrk="0" hangingPunct="1">
              <a:defRPr sz="4446" b="1" kern="1200">
                <a:solidFill>
                  <a:srgbClr val="003399"/>
                </a:solidFill>
                <a:latin typeface="Arial" charset="0"/>
                <a:ea typeface="+mn-ea"/>
                <a:cs typeface="Arial" charset="0"/>
              </a:defRPr>
            </a:lvl8pPr>
            <a:lvl9pPr marL="3535070" algn="r" defTabSz="883768" rtl="1" eaLnBrk="1" latinLnBrk="0" hangingPunct="1">
              <a:defRPr sz="4446" b="1" kern="1200">
                <a:solidFill>
                  <a:srgbClr val="003399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rPr>
              <a:t>Work in Progress</a:t>
            </a:r>
          </a:p>
        </p:txBody>
      </p:sp>
      <p:sp>
        <p:nvSpPr>
          <p:cNvPr id="70" name="ZoneTexte 8">
            <a:extLst>
              <a:ext uri="{FF2B5EF4-FFF2-40B4-BE49-F238E27FC236}">
                <a16:creationId xmlns:a16="http://schemas.microsoft.com/office/drawing/2014/main" id="{E84DA528-F544-4575-A289-18375DE23415}"/>
              </a:ext>
            </a:extLst>
          </p:cNvPr>
          <p:cNvSpPr txBox="1"/>
          <p:nvPr/>
        </p:nvSpPr>
        <p:spPr>
          <a:xfrm>
            <a:off x="20514942" y="26888281"/>
            <a:ext cx="9024464" cy="506548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Integrated DCN into last layers of chosen architectures: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 err="1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AlexNet</a:t>
            </a: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ResNet18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ResNet50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on Kaggle x-Ray dataset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on Kaggle RSNA Pneumonia dataset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significant improvements so far on both datasets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800" b="0" dirty="0">
              <a:solidFill>
                <a:srgbClr val="000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382D0BF6-F153-490F-9AD4-9D2D2B355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1411" y="32428555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Future work</a:t>
            </a:r>
          </a:p>
        </p:txBody>
      </p:sp>
      <p:sp>
        <p:nvSpPr>
          <p:cNvPr id="74" name="ZoneTexte 8">
            <a:extLst>
              <a:ext uri="{FF2B5EF4-FFF2-40B4-BE49-F238E27FC236}">
                <a16:creationId xmlns:a16="http://schemas.microsoft.com/office/drawing/2014/main" id="{67E392CD-1CD5-4548-B238-D4D932494044}"/>
              </a:ext>
            </a:extLst>
          </p:cNvPr>
          <p:cNvSpPr txBox="1"/>
          <p:nvPr/>
        </p:nvSpPr>
        <p:spPr>
          <a:xfrm>
            <a:off x="20514942" y="33633792"/>
            <a:ext cx="9024464" cy="26827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 visualization of deformed convolution layers, to characterize deformation performance in layers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architecture on datasets such as COCO that are known to be improved by using DCN layers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Running DCN on </a:t>
            </a:r>
            <a:r>
              <a:rPr lang="en-US" sz="2800" b="0" dirty="0" err="1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CheXpert</a:t>
            </a:r>
            <a:r>
              <a:rPr lang="en-US" sz="2800" b="0" dirty="0">
                <a:solidFill>
                  <a:srgbClr val="000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challenge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475</Words>
  <Application>Microsoft Office PowerPoint</Application>
  <PresentationFormat>Custom</PresentationFormat>
  <Paragraphs>89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2016-09-01T09:00:45Z</dcterms:created>
  <dcterms:modified xsi:type="dcterms:W3CDTF">2020-06-18T09:43:22Z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3ba2db04-f0a4-4bc7-a63c-c4d9421f94d1</vt:lpwstr>
  </property>
  <property fmtid="{D5CDD505-2E9C-101B-9397-08002B2CF9AE}" pid="3" name="CTP_TimeStamp">
    <vt:lpwstr>2020-06-15 10:08:05Z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