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88" r:id="rId2"/>
    <p:sldId id="291" r:id="rId3"/>
    <p:sldId id="300" r:id="rId4"/>
    <p:sldId id="289" r:id="rId5"/>
    <p:sldId id="304" r:id="rId6"/>
    <p:sldId id="305" r:id="rId7"/>
    <p:sldId id="303" r:id="rId8"/>
    <p:sldId id="306" r:id="rId9"/>
    <p:sldId id="292" r:id="rId10"/>
    <p:sldId id="301" r:id="rId11"/>
    <p:sldId id="302" r:id="rId12"/>
    <p:sldId id="293" r:id="rId13"/>
    <p:sldId id="307" r:id="rId14"/>
    <p:sldId id="308" r:id="rId15"/>
    <p:sldId id="295" r:id="rId16"/>
    <p:sldId id="296" r:id="rId17"/>
    <p:sldId id="299" r:id="rId18"/>
    <p:sldId id="298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7" autoAdjust="0"/>
    <p:restoredTop sz="84316" autoAdjust="0"/>
  </p:normalViewPr>
  <p:slideViewPr>
    <p:cSldViewPr>
      <p:cViewPr varScale="1">
        <p:scale>
          <a:sx n="72" d="100"/>
          <a:sy n="72" d="100"/>
        </p:scale>
        <p:origin x="20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7:40.279" idx="2">
    <p:pos x="10" y="10"/>
    <p:text>In these slides don't forget to give references to previous works, for example: [Cohen &amp; Levi, 2010] or [Cohen et al, 2013]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ה'/טבת/תש"פ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he-IL"/>
              <a:t>2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ה'/טבת/תש"פ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he-IL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3C39-8E99-4902-84FB-EE0895E083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אולי לפרט את התוצאות בפורמט </a:t>
            </a:r>
            <a:r>
              <a:rPr lang="en-US" dirty="0"/>
              <a:t>SPECIFICITY</a:t>
            </a:r>
            <a:r>
              <a:rPr lang="he-IL" dirty="0"/>
              <a:t> וכד' – בעיית המכ"מ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B5138-94C3-4ACE-9C44-BB76032A6E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48461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בולט שלישי –לציין את הבעייתיות שבעבודה עם הדאטסטים השונים. ייתכן שיידרש שיפוץ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E8D4-7DE4-457D-948D-A9D1C55C79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622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לעבור על האאוטליין כך שיהיה תואם לסדר המופיע במצגות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EF71-A21C-413A-98FA-3ACA2E597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202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March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6810-4239-4E06-994C-98EEFAA09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RSNA </a:t>
            </a:r>
            <a:r>
              <a:rPr lang="he-IL" dirty="0"/>
              <a:t>– החברה הצפון האמריקאית לרדיולוגיה</a:t>
            </a:r>
            <a:endParaRPr lang="en-US" dirty="0"/>
          </a:p>
          <a:p>
            <a:r>
              <a:rPr lang="he-IL" dirty="0"/>
              <a:t>הציעו את האתגר לאחר שיצא הדאטה-סט הראשון</a:t>
            </a:r>
            <a:endParaRPr lang="en-US" dirty="0"/>
          </a:p>
          <a:p>
            <a:r>
              <a:rPr lang="en-US" dirty="0"/>
              <a:t>Closed a year 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46EA-2635-40F4-912F-3C058728FF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982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CHEXPERT</a:t>
            </a:r>
            <a:r>
              <a:rPr lang="he-IL" dirty="0"/>
              <a:t>- הדאטה נאסף מ65,000 פציינטים. סט משופר מהקודם, בוצעה וריפיקציה של ה</a:t>
            </a:r>
            <a:r>
              <a:rPr lang="en-US" dirty="0"/>
              <a:t>LABELS</a:t>
            </a:r>
          </a:p>
          <a:p>
            <a:r>
              <a:rPr lang="he-IL" dirty="0"/>
              <a:t>בולט שלישי- מאחר שקיימת חפיפה בין לייבלים מסויימים, ומסיבות נוספות, המספרים לא מסתדרים כפי שהיינו מצפים</a:t>
            </a:r>
          </a:p>
          <a:p>
            <a:r>
              <a:rPr lang="en-US" dirty="0"/>
              <a:t>September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C9B4-BB72-4AD5-BF7A-19B88CABF0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9996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נדרש להרחיב על הבולט הראשון – מדובר בשיטות סגמנטציה בעזרת ראייה ממוחשבת</a:t>
            </a:r>
          </a:p>
          <a:p>
            <a:r>
              <a:rPr lang="he-IL" dirty="0"/>
              <a:t>הרחבה על הבולט השני – להסביר במה מדובר ואת הטבלה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636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אולי להרחיב במעט על הרשתות הידועות ומדוע בחרנו בהן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12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3B0E-2E4A-4E8D-89B2-0DF2F71549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6353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שעל השכבות המדוברות נרצה ליישם </a:t>
            </a:r>
            <a:r>
              <a:rPr lang="en-US" dirty="0"/>
              <a:t>DCN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5C90-7FCD-4A76-85DB-E96F4FA14E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936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2060"/>
                </a:solidFill>
              </a:rPr>
              <a:t>ResNet</a:t>
            </a:r>
            <a:r>
              <a:rPr lang="en-US" sz="1200" dirty="0">
                <a:solidFill>
                  <a:srgbClr val="002060"/>
                </a:solidFill>
              </a:rPr>
              <a:t> basic residual layer</a:t>
            </a:r>
          </a:p>
          <a:p>
            <a:r>
              <a:rPr lang="he-IL" dirty="0"/>
              <a:t>לדבר על טרייד-אופים: אם ממשים הרבה שכבות כ-</a:t>
            </a:r>
            <a:r>
              <a:rPr lang="en-US" dirty="0"/>
              <a:t>DCN</a:t>
            </a:r>
            <a:r>
              <a:rPr lang="he-IL" dirty="0"/>
              <a:t> נצפה לזמן לימוד ארוך. כמו כן לדבר על המיקום שבו נרצה לממש </a:t>
            </a:r>
            <a:r>
              <a:rPr lang="en-US" dirty="0"/>
              <a:t>DCN</a:t>
            </a:r>
            <a:r>
              <a:rPr lang="he-IL" dirty="0"/>
              <a:t> – בתחילת השכבות, בסיום, וכו' וכו'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CB9D-45E4-4133-908F-C2C828213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567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984C-9D56-40A8-839A-3AF6619B1C81}" type="datetime1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F81D-5BB7-4C4A-AE55-B68165AD758E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8077200" cy="2163548"/>
          </a:xfrm>
        </p:spPr>
        <p:txBody>
          <a:bodyPr>
            <a:normAutofit fontScale="90000"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>Pneumonia Detection from Chest X-Rays with Robustness to Deformations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00400"/>
            <a:ext cx="7385228" cy="35052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</a:t>
            </a:r>
            <a:r>
              <a:rPr lang="en-US" sz="2400" dirty="0">
                <a:solidFill>
                  <a:srgbClr val="002060"/>
                </a:solidFill>
              </a:rPr>
              <a:t>: Or Glassman, Andy Rodan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Yair Moshe</a:t>
            </a: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Winter, 2019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08/01/2020 </a:t>
            </a:r>
            <a:endParaRPr lang="he-IL" sz="2000" dirty="0">
              <a:solidFill>
                <a:srgbClr val="002060"/>
              </a:solidFill>
              <a:cs typeface="+mj-cs"/>
            </a:endParaRPr>
          </a:p>
          <a:p>
            <a:pPr algn="l" rtl="0"/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 Zebra Medical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1026" name="Picture 2" descr="Image result for zebra medical&quot;">
            <a:extLst>
              <a:ext uri="{FF2B5EF4-FFF2-40B4-BE49-F238E27FC236}">
                <a16:creationId xmlns:a16="http://schemas.microsoft.com/office/drawing/2014/main" id="{A4E8B1B1-4562-4A8D-8692-E1FFD5569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194" y="5395454"/>
            <a:ext cx="2026234" cy="126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hest x ray&quot;">
            <a:extLst>
              <a:ext uri="{FF2B5EF4-FFF2-40B4-BE49-F238E27FC236}">
                <a16:creationId xmlns:a16="http://schemas.microsoft.com/office/drawing/2014/main" id="{393B9631-5C2F-4509-B3D3-D3214BF45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37" y="2932424"/>
            <a:ext cx="2362200" cy="270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Deformable Convolutional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33528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Each grid point moved by learnable offset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Similarly for deformable </a:t>
            </a:r>
            <a:r>
              <a:rPr lang="en-US" sz="2400" dirty="0" err="1">
                <a:solidFill>
                  <a:srgbClr val="002060"/>
                </a:solidFill>
              </a:rPr>
              <a:t>RoI</a:t>
            </a:r>
            <a:r>
              <a:rPr lang="en-US" sz="2400" dirty="0">
                <a:solidFill>
                  <a:srgbClr val="002060"/>
                </a:solidFill>
              </a:rPr>
              <a:t> pooling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E82D0-98D4-4426-9D45-2170540D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41038"/>
            <a:ext cx="5486400" cy="2492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5BE30B-8A07-4035-9A59-C097F001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114800"/>
            <a:ext cx="5791200" cy="253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0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Using these modules, DCN improves the accuracy of </a:t>
            </a:r>
            <a:r>
              <a:rPr lang="en-US" sz="2400" dirty="0" err="1">
                <a:solidFill>
                  <a:srgbClr val="002060"/>
                </a:solidFill>
              </a:rPr>
              <a:t>DeepLab</a:t>
            </a:r>
            <a:r>
              <a:rPr lang="en-US" sz="2400" dirty="0">
                <a:solidFill>
                  <a:srgbClr val="002060"/>
                </a:solidFill>
              </a:rPr>
              <a:t>, Faster R-CNN, R-FCN, and FPN etc.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Won the 2</a:t>
            </a:r>
            <a:r>
              <a:rPr lang="en-US" sz="2400" baseline="30000" dirty="0">
                <a:solidFill>
                  <a:srgbClr val="002060"/>
                </a:solidFill>
              </a:rPr>
              <a:t>nd</a:t>
            </a:r>
            <a:r>
              <a:rPr lang="en-US" sz="2400" dirty="0">
                <a:solidFill>
                  <a:srgbClr val="002060"/>
                </a:solidFill>
              </a:rPr>
              <a:t> Runner Up in COCO Detection Challenge and 3</a:t>
            </a:r>
            <a:r>
              <a:rPr lang="en-US" sz="2400" baseline="30000" dirty="0">
                <a:solidFill>
                  <a:srgbClr val="002060"/>
                </a:solidFill>
              </a:rPr>
              <a:t>rd</a:t>
            </a:r>
            <a:r>
              <a:rPr lang="en-US" sz="2400" dirty="0">
                <a:solidFill>
                  <a:srgbClr val="002060"/>
                </a:solidFill>
              </a:rPr>
              <a:t> Runner Up in Segmentation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2BAEE2-1C09-4F45-81F1-85124DEEF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12963"/>
          <a:stretch/>
        </p:blipFill>
        <p:spPr>
          <a:xfrm>
            <a:off x="792459" y="3097508"/>
            <a:ext cx="7559081" cy="36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5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Exploit DCN advantages for improved Pneumonia detection </a:t>
            </a:r>
          </a:p>
          <a:p>
            <a:r>
              <a:rPr lang="en-US" dirty="0">
                <a:solidFill>
                  <a:srgbClr val="002060"/>
                </a:solidFill>
              </a:rPr>
              <a:t>Integrate into known architectures such as </a:t>
            </a:r>
            <a:r>
              <a:rPr lang="en-US" dirty="0" err="1">
                <a:solidFill>
                  <a:srgbClr val="002060"/>
                </a:solidFill>
              </a:rPr>
              <a:t>AlexNet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ResNet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DenseNet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Use on datasets such as Kaggle, CheXpert and more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C8791CC-3CAE-4AD9-803C-FDBFAE271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0"/>
            <a:ext cx="6172200" cy="4627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2BFC67-0ABA-4C2A-9348-DDE1FD8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Chosen Solution –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BE3FC-5867-43E7-B8D5-250FBE48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C1180A-00F4-4885-A02F-F67B09948AC3}"/>
              </a:ext>
            </a:extLst>
          </p:cNvPr>
          <p:cNvSpPr/>
          <p:nvPr/>
        </p:nvSpPr>
        <p:spPr>
          <a:xfrm>
            <a:off x="3255334" y="3405965"/>
            <a:ext cx="2895600" cy="381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049F24-FCB2-4989-8E83-94485694C83C}"/>
              </a:ext>
            </a:extLst>
          </p:cNvPr>
          <p:cNvSpPr/>
          <p:nvPr/>
        </p:nvSpPr>
        <p:spPr>
          <a:xfrm>
            <a:off x="3255334" y="4377068"/>
            <a:ext cx="2895600" cy="381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575A-6F82-4184-B808-CE9390C5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 – cont.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1E7EFB-8F1E-4016-AF83-43E11800D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89" y="2209800"/>
            <a:ext cx="4339200" cy="2438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F4767-693F-46E5-99A9-3EA78FEE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E3D12-2974-4FFD-842A-7D7604F00BDC}"/>
              </a:ext>
            </a:extLst>
          </p:cNvPr>
          <p:cNvSpPr txBox="1"/>
          <p:nvPr/>
        </p:nvSpPr>
        <p:spPr>
          <a:xfrm>
            <a:off x="689343" y="2459504"/>
            <a:ext cx="3802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Each weight layer is a convolution layer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Implement using DCN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Acquired datasets - </a:t>
            </a:r>
            <a:r>
              <a:rPr lang="en-US" i="1" dirty="0">
                <a:solidFill>
                  <a:srgbClr val="002060"/>
                </a:solidFill>
              </a:rPr>
              <a:t>Kaggle RSNA Challenge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i="1" dirty="0">
                <a:solidFill>
                  <a:srgbClr val="002060"/>
                </a:solidFill>
              </a:rPr>
              <a:t>Kaggle Pneumonia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i="1" dirty="0">
                <a:solidFill>
                  <a:srgbClr val="002060"/>
                </a:solidFill>
              </a:rPr>
              <a:t>CheXpert</a:t>
            </a:r>
          </a:p>
          <a:p>
            <a:r>
              <a:rPr lang="en-US" dirty="0">
                <a:solidFill>
                  <a:srgbClr val="002060"/>
                </a:solidFill>
              </a:rPr>
              <a:t>Trained known architectures on </a:t>
            </a:r>
            <a:r>
              <a:rPr lang="en-US" i="1" dirty="0">
                <a:solidFill>
                  <a:srgbClr val="002060"/>
                </a:solidFill>
              </a:rPr>
              <a:t>Kaggle Pneumonia</a:t>
            </a:r>
            <a:r>
              <a:rPr lang="en-US" dirty="0">
                <a:solidFill>
                  <a:srgbClr val="002060"/>
                </a:solidFill>
              </a:rPr>
              <a:t> dataset</a:t>
            </a:r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AlexNet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ResNet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DenseNet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Used Transfer Learning for weights</a:t>
            </a:r>
          </a:p>
          <a:p>
            <a:r>
              <a:rPr lang="en-US" dirty="0">
                <a:solidFill>
                  <a:srgbClr val="002060"/>
                </a:solidFill>
              </a:rPr>
              <a:t>84% accuracy on test set - </a:t>
            </a:r>
            <a:r>
              <a:rPr lang="en-US" dirty="0" err="1">
                <a:solidFill>
                  <a:srgbClr val="002060"/>
                </a:solidFill>
              </a:rPr>
              <a:t>ResNet</a:t>
            </a:r>
            <a:r>
              <a:rPr lang="en-US" dirty="0">
                <a:solidFill>
                  <a:srgbClr val="002060"/>
                </a:solidFill>
              </a:rPr>
              <a:t> &amp; TL, 25 epochs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Limitations &amp; Conclusions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Regular CNN can achieve decent results on current data (84%-90%)</a:t>
            </a:r>
          </a:p>
          <a:p>
            <a:r>
              <a:rPr lang="en-US" dirty="0">
                <a:solidFill>
                  <a:srgbClr val="002060"/>
                </a:solidFill>
              </a:rPr>
              <a:t>Data labeling not ideal (pictures fit more than one label, lung opacity label, etc.)</a:t>
            </a:r>
          </a:p>
          <a:p>
            <a:r>
              <a:rPr lang="en-US" dirty="0">
                <a:solidFill>
                  <a:srgbClr val="002060"/>
                </a:solidFill>
              </a:rPr>
              <a:t>Different datasets to work on with different sizes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Try different CNN architectures on dataset</a:t>
            </a:r>
          </a:p>
          <a:p>
            <a:r>
              <a:rPr lang="en-US" dirty="0">
                <a:solidFill>
                  <a:srgbClr val="002060"/>
                </a:solidFill>
              </a:rPr>
              <a:t>Train models on all datasets</a:t>
            </a:r>
          </a:p>
          <a:p>
            <a:r>
              <a:rPr lang="en-US" dirty="0">
                <a:solidFill>
                  <a:srgbClr val="002060"/>
                </a:solidFill>
              </a:rPr>
              <a:t>Implement DCN layers to trained architectures</a:t>
            </a:r>
          </a:p>
          <a:p>
            <a:r>
              <a:rPr lang="en-US" dirty="0">
                <a:solidFill>
                  <a:srgbClr val="002060"/>
                </a:solidFill>
              </a:rPr>
              <a:t>Acquire additional datasets from Zebra Medical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15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Dai, J., Qi, H., </a:t>
            </a:r>
            <a:r>
              <a:rPr lang="en-US" sz="2200" dirty="0" err="1">
                <a:solidFill>
                  <a:srgbClr val="002060"/>
                </a:solidFill>
              </a:rPr>
              <a:t>Xiong</a:t>
            </a:r>
            <a:r>
              <a:rPr lang="en-US" sz="2200" dirty="0">
                <a:solidFill>
                  <a:srgbClr val="002060"/>
                </a:solidFill>
              </a:rPr>
              <a:t>, Y., Li, Y., Zhang, G., Hu, H., &amp; Wei, Y. (2017). Deformable convolutional networks. In Proceedings of the IEEE international conference on computer vision (pp. 764-773)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Zhu, </a:t>
            </a:r>
            <a:r>
              <a:rPr lang="en-US" sz="2200" dirty="0" err="1">
                <a:solidFill>
                  <a:srgbClr val="002060"/>
                </a:solidFill>
              </a:rPr>
              <a:t>Xizhou</a:t>
            </a:r>
            <a:r>
              <a:rPr lang="en-US" sz="2200" dirty="0">
                <a:solidFill>
                  <a:srgbClr val="002060"/>
                </a:solidFill>
              </a:rPr>
              <a:t>, et al. "Deformable convnets v2: More deformable, better results." Proceedings of the IEEE Conference on Computer Vision and Pattern Recognition.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13714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Project Goals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Prior Work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Example - Deformations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Literature Survey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DCN Review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Chosen Solution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Intermediate Results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Limitations &amp; Conclusions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Future Work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4C32D-DD55-42E2-8CD5-0E521033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0DCA-B826-4C22-A993-5EF55BB7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9421-391F-41B2-92D0-6F0E9FD8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5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5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Develop technique for the detection of Pneumonia in chest X-ray images, which is robust to deformations caused by different body structure or different lying 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68B34-07F2-480A-A797-8A80E816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7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Pneumonia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Accounts for over 15% of all deaths of children under 5 years old internationally</a:t>
            </a:r>
          </a:p>
          <a:p>
            <a:r>
              <a:rPr lang="en-US" dirty="0">
                <a:solidFill>
                  <a:srgbClr val="002060"/>
                </a:solidFill>
              </a:rPr>
              <a:t>Highly trained specialists and confirmation through clinical history required</a:t>
            </a:r>
          </a:p>
          <a:p>
            <a:r>
              <a:rPr lang="en-US" dirty="0">
                <a:solidFill>
                  <a:srgbClr val="002060"/>
                </a:solidFill>
              </a:rPr>
              <a:t>AI algorithms have improved diagnosis from X-ray images</a:t>
            </a:r>
          </a:p>
          <a:p>
            <a:r>
              <a:rPr lang="en-US" dirty="0">
                <a:solidFill>
                  <a:srgbClr val="002060"/>
                </a:solidFill>
              </a:rPr>
              <a:t>Still much room for improvement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9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B5BB-EF26-41E8-9423-466EE4E2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A697-D1DD-403D-8042-C078E79B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Kaggle X-Ray (Pneumonia)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Roughly 6k chest X-ray images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4500 labeled ‘Pneumonia’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Best results have 0.9 AUC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919E3-3063-41E9-BF96-2BBA6FB2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A960-F91A-451D-906E-3D10760A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–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C5E1-311F-4EC7-B118-7FB279D2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i="1" dirty="0">
                <a:solidFill>
                  <a:srgbClr val="002060"/>
                </a:solidFill>
              </a:rPr>
              <a:t>Kaggle RSNA Pneumonia Detection Challenge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Roughly 27k chest X-ray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Some 10,500 labeled “No Lung Opacity”, 8600 labeled “Lung Opacity”, 7800 labeled “No Lung Opacity/Not Normal”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Best results score 0.25475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0A850-77C2-4106-9783-B6822EED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B5FA-699C-4AE6-AD44-EF3234BA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365C-B34C-4F9F-940E-B6C2FE6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CheXpert Challenge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About 200k chest X-ray images, 14 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16,600 are labeled with Pneumonia, 170,000 are labeled Normal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Other diseases also labeled 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Current best results have 0.93 AUC for all classes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2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68D79-FA6A-4A04-8CF9-B1481020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5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3A5B-D1F7-48D6-A89F-5B7751E7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 - Deformations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293C43-7F80-4294-9204-A1B9F970E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752600"/>
            <a:ext cx="5105400" cy="34720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FCB30-92A7-4CBB-9F19-F24437AC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62CCA-2FF8-4299-9DBB-A1664B234917}"/>
              </a:ext>
            </a:extLst>
          </p:cNvPr>
          <p:cNvSpPr txBox="1"/>
          <p:nvPr/>
        </p:nvSpPr>
        <p:spPr>
          <a:xfrm>
            <a:off x="888704" y="2149803"/>
            <a:ext cx="3404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Patient laying</a:t>
            </a:r>
          </a:p>
          <a:p>
            <a:r>
              <a:rPr lang="en-US" sz="24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Tilted camera</a:t>
            </a:r>
          </a:p>
          <a:p>
            <a:endParaRPr lang="en-US" sz="24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Added labels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Electrodes</a:t>
            </a:r>
          </a:p>
        </p:txBody>
      </p:sp>
    </p:spTree>
    <p:extLst>
      <p:ext uri="{BB962C8B-B14F-4D97-AF65-F5344CB8AC3E}">
        <p14:creationId xmlns:p14="http://schemas.microsoft.com/office/powerpoint/2010/main" val="61899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Literature Survey - DCN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Convolution operates on rectangular grid from input image or a set of input feature maps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Objects may be deformed or occluded within image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DCN - each grid point is moved by learnable offset</a:t>
            </a:r>
            <a:endParaRPr lang="he-IL" sz="24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EBC9B-DE82-4C6A-AF04-1168189C0C32}"/>
              </a:ext>
            </a:extLst>
          </p:cNvPr>
          <p:cNvSpPr txBox="1"/>
          <p:nvPr/>
        </p:nvSpPr>
        <p:spPr>
          <a:xfrm>
            <a:off x="1219200" y="118616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Dai, </a:t>
            </a:r>
            <a:r>
              <a:rPr lang="en-US" dirty="0" err="1"/>
              <a:t>Jifeng</a:t>
            </a:r>
            <a:r>
              <a:rPr lang="en-US" dirty="0"/>
              <a:t>, et al. "Deformable convolutional networks." </a:t>
            </a:r>
            <a:r>
              <a:rPr lang="en-US" i="1" dirty="0"/>
              <a:t>Proceedings of the IEEE international conference on computer vision</a:t>
            </a:r>
            <a:r>
              <a:rPr lang="en-US" dirty="0"/>
              <a:t>. 2017.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5F4D5-D545-49B6-90D7-6FB849BE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3841750"/>
            <a:ext cx="4181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8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ushpin">
    <a:dk1>
      <a:sysClr val="windowText" lastClr="000000"/>
    </a:dk1>
    <a:lt1>
      <a:sysClr val="window" lastClr="FFFFFF"/>
    </a:lt1>
    <a:dk2>
      <a:srgbClr val="465E9C"/>
    </a:dk2>
    <a:lt2>
      <a:srgbClr val="CCDDEA"/>
    </a:lt2>
    <a:accent1>
      <a:srgbClr val="FDA023"/>
    </a:accent1>
    <a:accent2>
      <a:srgbClr val="AA2B1E"/>
    </a:accent2>
    <a:accent3>
      <a:srgbClr val="71685C"/>
    </a:accent3>
    <a:accent4>
      <a:srgbClr val="64A73B"/>
    </a:accent4>
    <a:accent5>
      <a:srgbClr val="EB5605"/>
    </a:accent5>
    <a:accent6>
      <a:srgbClr val="B9CA1A"/>
    </a:accent6>
    <a:hlink>
      <a:srgbClr val="D83E2C"/>
    </a:hlink>
    <a:folHlink>
      <a:srgbClr val="ED7D2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43415</TotalTime>
  <Words>782</Words>
  <Application>Microsoft Office PowerPoint</Application>
  <PresentationFormat>On-screen Show (4:3)</PresentationFormat>
  <Paragraphs>162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Midterm Presentation  Pneumonia Detection from Chest X-Rays with Robustness to Deformations</vt:lpstr>
      <vt:lpstr>Outline</vt:lpstr>
      <vt:lpstr>Project Goals</vt:lpstr>
      <vt:lpstr>Background - Pneumonia</vt:lpstr>
      <vt:lpstr>Prior Work</vt:lpstr>
      <vt:lpstr>Prior Work – cont.</vt:lpstr>
      <vt:lpstr>Prior Work – cont.</vt:lpstr>
      <vt:lpstr>Example - Deformations</vt:lpstr>
      <vt:lpstr>Literature Survey - DCN</vt:lpstr>
      <vt:lpstr>Deformable Convolutional Networks</vt:lpstr>
      <vt:lpstr>DCN - Results</vt:lpstr>
      <vt:lpstr>Chosen Solution</vt:lpstr>
      <vt:lpstr>Chosen Solution – cont.</vt:lpstr>
      <vt:lpstr>Chosen Solution – cont.</vt:lpstr>
      <vt:lpstr>Intermediate Results</vt:lpstr>
      <vt:lpstr>Limitations &amp; Conclusions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keywords>CTPClassification=CTP_NT</cp:keywords>
  <cp:lastModifiedBy>Glassman, Or</cp:lastModifiedBy>
  <cp:revision>805</cp:revision>
  <cp:lastPrinted>2014-09-21T12:04:19Z</cp:lastPrinted>
  <dcterms:created xsi:type="dcterms:W3CDTF">2012-05-28T18:42:10Z</dcterms:created>
  <dcterms:modified xsi:type="dcterms:W3CDTF">2020-01-02T19:58:38Z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31b036ce-dcfb-476c-a135-31aa2951fc7f</vt:lpwstr>
  </property>
  <property fmtid="{D5CDD505-2E9C-101B-9397-08002B2CF9AE}" pid="3" name="CTP_TimeStamp">
    <vt:lpwstr>2020-01-02 19:58:38Z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