
<file path=[Content_Types].xml><?xml version="1.0" encoding="utf-8"?>
<Types xmlns="http://schemas.openxmlformats.org/package/2006/content-types">
  <Default Extension="avi" ContentType="video/x-msvideo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8"/>
  </p:notesMasterIdLst>
  <p:handoutMasterIdLst>
    <p:handoutMasterId r:id="rId29"/>
  </p:handoutMasterIdLst>
  <p:sldIdLst>
    <p:sldId id="288" r:id="rId2"/>
    <p:sldId id="291" r:id="rId3"/>
    <p:sldId id="289" r:id="rId4"/>
    <p:sldId id="300" r:id="rId5"/>
    <p:sldId id="306" r:id="rId6"/>
    <p:sldId id="304" r:id="rId7"/>
    <p:sldId id="305" r:id="rId8"/>
    <p:sldId id="303" r:id="rId9"/>
    <p:sldId id="309" r:id="rId10"/>
    <p:sldId id="292" r:id="rId11"/>
    <p:sldId id="301" r:id="rId12"/>
    <p:sldId id="310" r:id="rId13"/>
    <p:sldId id="312" r:id="rId14"/>
    <p:sldId id="311" r:id="rId15"/>
    <p:sldId id="302" r:id="rId16"/>
    <p:sldId id="313" r:id="rId17"/>
    <p:sldId id="317" r:id="rId18"/>
    <p:sldId id="314" r:id="rId19"/>
    <p:sldId id="316" r:id="rId20"/>
    <p:sldId id="293" r:id="rId21"/>
    <p:sldId id="307" r:id="rId22"/>
    <p:sldId id="308" r:id="rId23"/>
    <p:sldId id="295" r:id="rId24"/>
    <p:sldId id="296" r:id="rId25"/>
    <p:sldId id="299" r:id="rId26"/>
    <p:sldId id="298" r:id="rId2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ir Moshe" initials="YM" lastIdx="4" clrIdx="0">
    <p:extLst>
      <p:ext uri="{19B8F6BF-5375-455C-9EA6-DF929625EA0E}">
        <p15:presenceInfo xmlns:p15="http://schemas.microsoft.com/office/powerpoint/2012/main" userId="Yair Mos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496"/>
    <a:srgbClr val="9E5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37" autoAdjust="0"/>
    <p:restoredTop sz="84316" autoAdjust="0"/>
  </p:normalViewPr>
  <p:slideViewPr>
    <p:cSldViewPr>
      <p:cViewPr varScale="1">
        <p:scale>
          <a:sx n="72" d="100"/>
          <a:sy n="72" d="100"/>
        </p:scale>
        <p:origin x="200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9B6F397-9295-4C9F-B4B0-31BF9D08FE68}" type="datetimeFigureOut">
              <a:rPr lang="he-IL" smtClean="0"/>
              <a:pPr/>
              <a:t>י"א/טבת/תש"פ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r>
              <a:rPr lang="he-IL"/>
              <a:t>2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BE2A6A1-1652-41B2-B665-7F46B35F79A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824610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43B7BDA-9DDC-4E4C-973D-E4A3E66645CD}" type="datetimeFigureOut">
              <a:rPr lang="he-IL" smtClean="0"/>
              <a:pPr/>
              <a:t>י"א/טבת/תש"פ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r>
              <a:rPr lang="he-IL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8C92D0D-AF30-4211-86C4-A3B87597F34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179231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93C39-8E99-4902-84FB-EE0895E083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98143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עיוות מסיכת ה</a:t>
            </a:r>
            <a:r>
              <a:rPr lang="en-US" dirty="0"/>
              <a:t>POOLING</a:t>
            </a:r>
            <a:r>
              <a:rPr lang="he-IL" dirty="0"/>
              <a:t> בתוך </a:t>
            </a:r>
            <a:r>
              <a:rPr lang="en-US" dirty="0"/>
              <a:t>ROI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5120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לציין שמדובר בשיטות סגמנטציה שונות, ולהדגיש שהתרומה לסבוכיות לא הייתה משמעותית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13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53467-F10B-4164-AC16-6092277537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10135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הפעלת </a:t>
            </a:r>
            <a:r>
              <a:rPr lang="en-US" dirty="0"/>
              <a:t>DCN</a:t>
            </a:r>
            <a:r>
              <a:rPr lang="he-IL" dirty="0"/>
              <a:t> על מספר השכבות האחרונות, השוואת תוצאות</a:t>
            </a:r>
          </a:p>
          <a:p>
            <a:r>
              <a:rPr lang="en-US" dirty="0"/>
              <a:t>TO</a:t>
            </a:r>
            <a:r>
              <a:rPr lang="he-IL" dirty="0"/>
              <a:t> – זמן ריצה, כמות פרמטרים, לעומת דיוק בתוצאות</a:t>
            </a:r>
          </a:p>
          <a:p>
            <a:r>
              <a:rPr lang="en-US" dirty="0" err="1"/>
              <a:t>mAP,mIoU</a:t>
            </a:r>
            <a:r>
              <a:rPr lang="he-IL" dirty="0"/>
              <a:t> – שיטות ניקוד שונות עבור זיהוי </a:t>
            </a:r>
            <a:r>
              <a:rPr lang="en-US" dirty="0"/>
              <a:t>REGIONS</a:t>
            </a:r>
          </a:p>
          <a:p>
            <a:r>
              <a:rPr lang="en-US" dirty="0"/>
              <a:t>mean Average Precision</a:t>
            </a:r>
          </a:p>
          <a:p>
            <a:r>
              <a:rPr lang="en-US" dirty="0"/>
              <a:t>Precision = TP/(TP+TF)</a:t>
            </a:r>
          </a:p>
          <a:p>
            <a:r>
              <a:rPr lang="en-US" dirty="0"/>
              <a:t>mean Intersection of Unions</a:t>
            </a:r>
          </a:p>
          <a:p>
            <a:r>
              <a:rPr lang="en-US" dirty="0" err="1"/>
              <a:t>IoU</a:t>
            </a:r>
            <a:r>
              <a:rPr lang="en-US" dirty="0"/>
              <a:t> = Intersection/Union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14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53467-F10B-4164-AC16-6092277537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69872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להסביר מה זה </a:t>
            </a:r>
            <a:r>
              <a:rPr lang="en-US" dirty="0"/>
              <a:t>COCO DETECTION CHALLENGE</a:t>
            </a:r>
            <a:r>
              <a:rPr lang="he-IL" dirty="0"/>
              <a:t>:</a:t>
            </a:r>
          </a:p>
          <a:p>
            <a:r>
              <a:rPr lang="en-US" dirty="0"/>
              <a:t>Common Objects in Context</a:t>
            </a:r>
          </a:p>
          <a:p>
            <a:r>
              <a:rPr lang="he-IL" dirty="0"/>
              <a:t>זה  דאטה סט שמכיל מעלה מ300,000 תמונות, מתוכן בערך 200,000 מתויגות. המטרה – זיהוי עצמים (למעלה מ100 תגיות שונות)</a:t>
            </a:r>
            <a:endParaRPr lang="en-US" dirty="0"/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Multi-Scale Testing with Shorter Side {480, 576, 688, 864, 1200, 1400}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Iterative Bounding Box Average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15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53467-F10B-4164-AC16-6092277537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66368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16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53467-F10B-4164-AC16-6092277537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69221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use of teacher network – provides guidance during training, specifically utilization of R-CNN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17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53467-F10B-4164-AC16-6092277537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91454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18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53467-F10B-4164-AC16-6092277537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91496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19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53467-F10B-4164-AC16-6092277537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47872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אולי להרחיב במעט על הרשתות הידועות ומדוע בחרנו בהן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20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03B0E-2E4A-4E8D-89B2-0DF2F71549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06353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להסביר שעל השכבות המדוברות נרצה ליישם </a:t>
            </a:r>
            <a:r>
              <a:rPr lang="en-US" dirty="0"/>
              <a:t>DCN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21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5C90-7FCD-4A76-85DB-E96F4FA14E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89365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לעבור על האאוטליין כך שיהיה תואם לסדר המופיע במצגות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EF71-A21C-413A-98FA-3ACA2E597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22024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002060"/>
                </a:solidFill>
              </a:rPr>
              <a:t>ResNet</a:t>
            </a:r>
            <a:r>
              <a:rPr lang="en-US" sz="1200" dirty="0">
                <a:solidFill>
                  <a:srgbClr val="002060"/>
                </a:solidFill>
              </a:rPr>
              <a:t> basic residual layer</a:t>
            </a:r>
          </a:p>
          <a:p>
            <a:r>
              <a:rPr lang="he-IL" dirty="0"/>
              <a:t>לדבר על טרייד-אופים: אם ממשים הרבה שכבות כ-</a:t>
            </a:r>
            <a:r>
              <a:rPr lang="en-US" dirty="0"/>
              <a:t>DCN</a:t>
            </a:r>
            <a:r>
              <a:rPr lang="he-IL" dirty="0"/>
              <a:t> נצפה לזמן לימוד ארוך. כמו כן לדבר על המיקום שבו נרצה לממש </a:t>
            </a:r>
            <a:r>
              <a:rPr lang="en-US" dirty="0"/>
              <a:t>DCN</a:t>
            </a:r>
            <a:r>
              <a:rPr lang="he-IL" dirty="0"/>
              <a:t> – בתחילת השכבות, בסיום, וכו' וכו'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22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FCB9D-45E4-4133-908F-C2C8282133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856797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23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B5138-94C3-4ACE-9C44-BB76032A6E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484612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בולט שלישי –לציין את הבעייתיות שבעבודה עם הדאטסטים השונים. ייתכן שיידרש שיפוץ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24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3E8D4-7DE4-457D-948D-A9D1C55C79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56227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500,000 hospital visits and 50,000 deaths in the us 2015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9835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March 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6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56810-4239-4E06-994C-98EEFAA097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99285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RSNA </a:t>
            </a:r>
            <a:r>
              <a:rPr lang="he-IL" dirty="0"/>
              <a:t>– החברה הצפון האמריקאית לרדיולוגיה</a:t>
            </a:r>
            <a:endParaRPr lang="en-US" dirty="0"/>
          </a:p>
          <a:p>
            <a:r>
              <a:rPr lang="he-IL" dirty="0"/>
              <a:t>הציעו את האתגר לאחר שיצא הדאטה-סט הראשון</a:t>
            </a:r>
            <a:endParaRPr lang="en-US" dirty="0"/>
          </a:p>
          <a:p>
            <a:r>
              <a:rPr lang="en-US" dirty="0"/>
              <a:t>Closed a year ago</a:t>
            </a:r>
            <a:endParaRPr lang="he-IL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2060"/>
                </a:solidFill>
              </a:rPr>
              <a:t>Best results score 0.25475</a:t>
            </a:r>
          </a:p>
          <a:p>
            <a:r>
              <a:rPr lang="en-US" dirty="0"/>
              <a:t>Average of Intersection over Union in bounding boxes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7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846EA-2635-40F4-912F-3C058728FF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3982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CHEXPERT</a:t>
            </a:r>
            <a:r>
              <a:rPr lang="he-IL" dirty="0"/>
              <a:t>- הדאטה נאסף מ65,000 פציינטים. סט שהוא שיפור של סט קודם של 120,000 צילומים, בוצעה וריפיקציה של ה</a:t>
            </a:r>
            <a:r>
              <a:rPr lang="en-US" dirty="0"/>
              <a:t>LABELS</a:t>
            </a:r>
          </a:p>
          <a:p>
            <a:r>
              <a:rPr lang="en-US" dirty="0"/>
              <a:t>September 19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8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9C9B4-BB72-4AD5-BF7A-19B88CABF0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99966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דוגמה לעבודה קודמת</a:t>
            </a:r>
          </a:p>
          <a:p>
            <a:r>
              <a:rPr lang="he-IL" dirty="0"/>
              <a:t>לציין שאין התייחסות כלשהי לדפורמציות בתמונות – הבעיה לא קיבלה טיפול</a:t>
            </a:r>
            <a:endParaRPr lang="en-US" dirty="0"/>
          </a:p>
          <a:p>
            <a:r>
              <a:rPr lang="he-IL" dirty="0"/>
              <a:t>בקצרה: לימוד ראשוני על כל ה</a:t>
            </a:r>
            <a:r>
              <a:rPr lang="en-US" dirty="0"/>
              <a:t>POSITIVES</a:t>
            </a:r>
            <a:r>
              <a:rPr lang="he-IL" dirty="0"/>
              <a:t> למציאת קשרים בין </a:t>
            </a:r>
            <a:r>
              <a:rPr lang="en-US" dirty="0"/>
              <a:t>LABEL</a:t>
            </a:r>
            <a:r>
              <a:rPr lang="he-IL" dirty="0"/>
              <a:t>ים, ואז אימון על כל ה</a:t>
            </a:r>
            <a:r>
              <a:rPr lang="en-US" dirty="0"/>
              <a:t>DATASET</a:t>
            </a:r>
            <a:r>
              <a:rPr lang="he-IL" dirty="0"/>
              <a:t> תוך ניצול הקשרים שנלמדו בשלב ראשון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9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9C9B4-BB72-4AD5-BF7A-19B88CABF0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80981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להגיד "הנה הצעה להתמודדות עם דפורמציות"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1449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יש לציין כאן שהלימוד של ה</a:t>
            </a:r>
            <a:r>
              <a:rPr lang="en-US" dirty="0"/>
              <a:t>OFFSET</a:t>
            </a:r>
            <a:r>
              <a:rPr lang="he-IL" dirty="0"/>
              <a:t>ים מתבצע במקביל ללימוד של הרשת, דרך שכבת קונוולוציה רגילה</a:t>
            </a:r>
          </a:p>
          <a:p>
            <a:r>
              <a:rPr lang="he-IL" dirty="0"/>
              <a:t>השכבה הזאת מבצעת </a:t>
            </a:r>
            <a:r>
              <a:rPr lang="en-US" dirty="0"/>
              <a:t>BACKPROP</a:t>
            </a:r>
            <a:r>
              <a:rPr lang="he-IL" dirty="0"/>
              <a:t> לרשת ולמעשה מתקיימת במקביל לרשת עצמה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579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324600"/>
            <a:ext cx="2133600" cy="365125"/>
          </a:xfrm>
        </p:spPr>
        <p:txBody>
          <a:bodyPr/>
          <a:lstStyle/>
          <a:p>
            <a:r>
              <a:rPr lang="en-US" dirty="0"/>
              <a:t>#</a:t>
            </a:r>
          </a:p>
        </p:txBody>
      </p:sp>
      <p:pic>
        <p:nvPicPr>
          <p:cNvPr id="8" name="Picture 8" descr="http://pard.technion.ac.il/archives/Logo/Technion%20logo-1b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13561"/>
            <a:ext cx="1796142" cy="67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SIPL animated logo, low resolution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3400" y="76200"/>
            <a:ext cx="1194816" cy="812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1" y="137674"/>
            <a:ext cx="1008000" cy="493234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3491298" y="114048"/>
            <a:ext cx="2535429" cy="431967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800" b="1" kern="1200" baseline="0" dirty="0" smtClean="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1600" b="0" dirty="0">
                <a:solidFill>
                  <a:srgbClr val="002060"/>
                </a:solidFill>
                <a:latin typeface="+mj-lt"/>
              </a:rPr>
              <a:t>Andrew and Erna Viterbi Faculty of Electrical Engineering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03161" y="660400"/>
            <a:ext cx="1447800" cy="431967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800" b="1" kern="1200" baseline="0" dirty="0" smtClean="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US" sz="1600" b="0" dirty="0">
                <a:solidFill>
                  <a:srgbClr val="AD13A9"/>
                </a:solidFill>
                <a:latin typeface="+mj-lt"/>
              </a:rPr>
              <a:t>Signal and Image Processing Lab.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95" r="15670"/>
          <a:stretch/>
        </p:blipFill>
        <p:spPr>
          <a:xfrm>
            <a:off x="3545508" y="510689"/>
            <a:ext cx="1800000" cy="55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0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0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  <p:bldLst>
      <p:bldP spid="1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>
              <a:defRPr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984C-9D56-40A8-839A-3AF6619B1C81}" type="datetime1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008000" cy="4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5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8F81D-5BB7-4C4A-AE55-B68165AD758E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1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838200"/>
            <a:ext cx="8077200" cy="2163548"/>
          </a:xfrm>
        </p:spPr>
        <p:txBody>
          <a:bodyPr>
            <a:normAutofit fontScale="90000"/>
          </a:bodyPr>
          <a:lstStyle/>
          <a:p>
            <a:pPr rtl="0"/>
            <a:r>
              <a:rPr lang="en-US" sz="2400" dirty="0">
                <a:solidFill>
                  <a:srgbClr val="002060"/>
                </a:solidFill>
              </a:rPr>
              <a:t>Midterm Presentation</a:t>
            </a:r>
            <a:br>
              <a:rPr lang="en-US" sz="2400" dirty="0">
                <a:solidFill>
                  <a:srgbClr val="002060"/>
                </a:solidFill>
              </a:rPr>
            </a:b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4000" dirty="0">
                <a:solidFill>
                  <a:srgbClr val="002060"/>
                </a:solidFill>
              </a:rPr>
              <a:t>Pneumonia Detection from Chest X-Rays with Robustness to Deformations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00400"/>
            <a:ext cx="7385228" cy="3505200"/>
          </a:xfrm>
        </p:spPr>
        <p:txBody>
          <a:bodyPr>
            <a:noAutofit/>
          </a:bodyPr>
          <a:lstStyle/>
          <a:p>
            <a:pPr algn="l" rtl="0"/>
            <a:r>
              <a:rPr lang="en-US" sz="2400" u="sng" dirty="0">
                <a:solidFill>
                  <a:srgbClr val="002060"/>
                </a:solidFill>
              </a:rPr>
              <a:t>Students</a:t>
            </a:r>
            <a:r>
              <a:rPr lang="en-US" sz="2400" dirty="0">
                <a:solidFill>
                  <a:srgbClr val="002060"/>
                </a:solidFill>
              </a:rPr>
              <a:t>: Or Glassman, Andy Rodan</a:t>
            </a:r>
          </a:p>
          <a:p>
            <a:pPr algn="l" rtl="0"/>
            <a:r>
              <a:rPr lang="en-US" sz="2400" u="sng" dirty="0">
                <a:solidFill>
                  <a:srgbClr val="002060"/>
                </a:solidFill>
              </a:rPr>
              <a:t>Supervisor</a:t>
            </a:r>
            <a:r>
              <a:rPr lang="en-US" sz="2400" dirty="0">
                <a:solidFill>
                  <a:srgbClr val="002060"/>
                </a:solidFill>
              </a:rPr>
              <a:t>: Yair Moshe</a:t>
            </a:r>
          </a:p>
          <a:p>
            <a:pPr algn="l" rtl="0"/>
            <a:endParaRPr lang="he-IL" sz="1800" dirty="0"/>
          </a:p>
          <a:p>
            <a:pPr algn="l" rtl="0"/>
            <a:r>
              <a:rPr lang="en-US" sz="2000" dirty="0">
                <a:solidFill>
                  <a:srgbClr val="002060"/>
                </a:solidFill>
                <a:cs typeface="+mj-cs"/>
              </a:rPr>
              <a:t>Semester: Winter, 2019</a:t>
            </a:r>
          </a:p>
          <a:p>
            <a:pPr algn="l" rtl="0"/>
            <a:r>
              <a:rPr lang="en-US" sz="2000" dirty="0">
                <a:solidFill>
                  <a:srgbClr val="002060"/>
                </a:solidFill>
                <a:cs typeface="+mj-cs"/>
              </a:rPr>
              <a:t>Date: 08/01/2020 </a:t>
            </a:r>
            <a:endParaRPr lang="he-IL" sz="2000" dirty="0">
              <a:solidFill>
                <a:srgbClr val="002060"/>
              </a:solidFill>
              <a:cs typeface="+mj-cs"/>
            </a:endParaRPr>
          </a:p>
          <a:p>
            <a:pPr algn="l" rtl="0"/>
            <a:endParaRPr lang="en-US" sz="1200" dirty="0">
              <a:solidFill>
                <a:srgbClr val="002060"/>
              </a:solidFill>
            </a:endParaRPr>
          </a:p>
          <a:p>
            <a:pPr algn="l" rtl="0"/>
            <a:endParaRPr lang="en-US" sz="2400" dirty="0">
              <a:solidFill>
                <a:srgbClr val="002060"/>
              </a:solidFill>
            </a:endParaRPr>
          </a:p>
          <a:p>
            <a:pPr algn="l" rtl="0"/>
            <a:r>
              <a:rPr lang="en-US" sz="2400" dirty="0">
                <a:solidFill>
                  <a:srgbClr val="002060"/>
                </a:solidFill>
              </a:rPr>
              <a:t>In Collaboration with Zebra Medical</a:t>
            </a:r>
            <a:endParaRPr lang="en-US" sz="2400" dirty="0"/>
          </a:p>
          <a:p>
            <a:pPr algn="l" rtl="0"/>
            <a:endParaRPr lang="he-IL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</p:txBody>
      </p:sp>
      <p:pic>
        <p:nvPicPr>
          <p:cNvPr id="1026" name="Picture 2" descr="Image result for zebra medical&quot;">
            <a:extLst>
              <a:ext uri="{FF2B5EF4-FFF2-40B4-BE49-F238E27FC236}">
                <a16:creationId xmlns:a16="http://schemas.microsoft.com/office/drawing/2014/main" id="{A4E8B1B1-4562-4A8D-8692-E1FFD5569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194" y="5395454"/>
            <a:ext cx="2026234" cy="126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hest x ray&quot;">
            <a:extLst>
              <a:ext uri="{FF2B5EF4-FFF2-40B4-BE49-F238E27FC236}">
                <a16:creationId xmlns:a16="http://schemas.microsoft.com/office/drawing/2014/main" id="{393B9631-5C2F-4509-B3D3-D3214BF45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837" y="2932424"/>
            <a:ext cx="2362200" cy="270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076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Literature Survey - DCN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307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Convolution operates on rectangular grid from input image or a set of input feature maps</a:t>
            </a:r>
          </a:p>
          <a:p>
            <a:r>
              <a:rPr lang="en-US" sz="2400" dirty="0">
                <a:solidFill>
                  <a:srgbClr val="002060"/>
                </a:solidFill>
              </a:rPr>
              <a:t>Objects may be deformed or occluded within image</a:t>
            </a:r>
          </a:p>
          <a:p>
            <a:r>
              <a:rPr lang="en-US" sz="2400" dirty="0">
                <a:solidFill>
                  <a:srgbClr val="002060"/>
                </a:solidFill>
              </a:rPr>
              <a:t>DCN - each grid point moved by learnable offset</a:t>
            </a:r>
            <a:endParaRPr lang="he-IL" sz="24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EBC9B-DE82-4C6A-AF04-1168189C0C32}"/>
              </a:ext>
            </a:extLst>
          </p:cNvPr>
          <p:cNvSpPr txBox="1"/>
          <p:nvPr/>
        </p:nvSpPr>
        <p:spPr>
          <a:xfrm>
            <a:off x="1219200" y="118616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Dai, </a:t>
            </a:r>
            <a:r>
              <a:rPr lang="en-US" sz="1600" dirty="0" err="1"/>
              <a:t>Jifeng</a:t>
            </a:r>
            <a:r>
              <a:rPr lang="en-US" sz="1600" dirty="0"/>
              <a:t>, et al. "Deformable convolutional networks." </a:t>
            </a:r>
            <a:r>
              <a:rPr lang="en-US" sz="1600" i="1" dirty="0"/>
              <a:t>Proceedings of the IEEE international conference on computer vision</a:t>
            </a:r>
            <a:r>
              <a:rPr lang="en-US" sz="1600" dirty="0"/>
              <a:t>. 2017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55F4D5-D545-49B6-90D7-6FB849BE6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262" y="3841750"/>
            <a:ext cx="41814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8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3907-5868-491F-80F2-4633FEEA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Deformable Convolutional Networks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D945D-90FF-4CB6-99B8-A86B0C6D04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92238"/>
                <a:ext cx="76200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rgbClr val="002060"/>
                    </a:solidFill>
                  </a:rPr>
                  <a:t>Deformable convolution is operated on a grid, with each point augmented by a learnable offset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2060"/>
                            </a:solidFill>
                          </a:rPr>
                          <m:t>∆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D945D-90FF-4CB6-99B8-A86B0C6D04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92238"/>
                <a:ext cx="7620000" cy="4525963"/>
              </a:xfrm>
              <a:blipFill>
                <a:blip r:embed="rId3"/>
                <a:stretch>
                  <a:fillRect l="-1040" t="-1077" r="-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004E6-B912-45E4-A456-29799468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8E82D0-98D4-4426-9D45-2170540D2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540318"/>
            <a:ext cx="8387647" cy="381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02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3907-5868-491F-80F2-4633FEEA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Deformable Convolutional 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945D-90FF-4CB6-99B8-A86B0C6D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1417638"/>
            <a:ext cx="75438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Similarly for deformable </a:t>
            </a:r>
            <a:r>
              <a:rPr lang="en-US" sz="2400" dirty="0" err="1">
                <a:solidFill>
                  <a:srgbClr val="002060"/>
                </a:solidFill>
              </a:rPr>
              <a:t>RoI</a:t>
            </a:r>
            <a:r>
              <a:rPr lang="en-US" sz="2400" dirty="0">
                <a:solidFill>
                  <a:srgbClr val="002060"/>
                </a:solidFill>
              </a:rPr>
              <a:t> pooling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004E6-B912-45E4-A456-29799468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BE30B-8A07-4035-9A59-C097F001B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529592"/>
            <a:ext cx="8748860" cy="383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1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3907-5868-491F-80F2-4633FEEA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DCN – Complexity &amp; Runtime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945D-90FF-4CB6-99B8-A86B0C6D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417638"/>
            <a:ext cx="8610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DCNs only add small overhead over model parameters and computation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004E6-B912-45E4-A456-29799468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410843-3032-49E1-B0D9-394F1C26E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410861"/>
            <a:ext cx="5030041" cy="431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44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3907-5868-491F-80F2-4633FEEA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DCN -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945D-90FF-4CB6-99B8-A86B0C6D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417638"/>
            <a:ext cx="8610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Applying DCN on last convolutional layers of </a:t>
            </a:r>
            <a:r>
              <a:rPr lang="en-US" sz="2400" dirty="0" err="1">
                <a:solidFill>
                  <a:srgbClr val="002060"/>
                </a:solidFill>
              </a:rPr>
              <a:t>ResNet</a:t>
            </a:r>
            <a:r>
              <a:rPr lang="en-US" sz="2400" dirty="0">
                <a:solidFill>
                  <a:srgbClr val="002060"/>
                </a:solidFill>
              </a:rPr>
              <a:t> comparison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Both 3 and 6 final layers deformable convolutions are good</a:t>
            </a:r>
          </a:p>
          <a:p>
            <a:r>
              <a:rPr lang="en-US" sz="2400" dirty="0">
                <a:solidFill>
                  <a:srgbClr val="002060"/>
                </a:solidFill>
              </a:rPr>
              <a:t>Finally, 3 is chosen by authors due to a good trade-off for different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004E6-B912-45E4-A456-29799468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07D87-1879-4ABC-9A7B-3544DA6F8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3147650"/>
            <a:ext cx="9057640" cy="28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94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3907-5868-491F-80F2-4633FEEA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DCN -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945D-90FF-4CB6-99B8-A86B0C6D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417638"/>
            <a:ext cx="8610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Using these modules, DCN improves the accuracy of </a:t>
            </a:r>
            <a:r>
              <a:rPr lang="en-US" sz="2400" dirty="0" err="1">
                <a:solidFill>
                  <a:srgbClr val="002060"/>
                </a:solidFill>
              </a:rPr>
              <a:t>DeepLab</a:t>
            </a:r>
            <a:r>
              <a:rPr lang="en-US" sz="2400" dirty="0">
                <a:solidFill>
                  <a:srgbClr val="002060"/>
                </a:solidFill>
              </a:rPr>
              <a:t>, Faster R-CNN, R-FCN, and FPN etc.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Won the 2</a:t>
            </a:r>
            <a:r>
              <a:rPr lang="en-US" sz="2400" baseline="30000" dirty="0">
                <a:solidFill>
                  <a:srgbClr val="002060"/>
                </a:solidFill>
              </a:rPr>
              <a:t>nd</a:t>
            </a:r>
            <a:r>
              <a:rPr lang="en-US" sz="2400" dirty="0">
                <a:solidFill>
                  <a:srgbClr val="002060"/>
                </a:solidFill>
              </a:rPr>
              <a:t> Runner Up in COCO Detection Challenge and 3</a:t>
            </a:r>
            <a:r>
              <a:rPr lang="en-US" sz="2400" baseline="30000" dirty="0">
                <a:solidFill>
                  <a:srgbClr val="002060"/>
                </a:solidFill>
              </a:rPr>
              <a:t>rd</a:t>
            </a:r>
            <a:r>
              <a:rPr lang="en-US" sz="2400" dirty="0">
                <a:solidFill>
                  <a:srgbClr val="002060"/>
                </a:solidFill>
              </a:rPr>
              <a:t> runner up in Segmentation Challenge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004E6-B912-45E4-A456-29799468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2BAEE2-1C09-4F45-81F1-85124DEEFF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" b="12963"/>
          <a:stretch/>
        </p:blipFill>
        <p:spPr>
          <a:xfrm>
            <a:off x="792459" y="3097508"/>
            <a:ext cx="7559081" cy="361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5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3907-5868-491F-80F2-4633FEEA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DCNv2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945D-90FF-4CB6-99B8-A86B0C6D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417638"/>
            <a:ext cx="8610600" cy="37639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DCNv1 may extend well beyond the region of interest, causing features to be influenced by irrelevant image content</a:t>
            </a:r>
          </a:p>
          <a:p>
            <a:pPr marL="0" indent="0"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DCNv2 presents enhanced modeling power for learning deformable convolutions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004E6-B912-45E4-A456-29799468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64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3907-5868-491F-80F2-4633FEEA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DCNv2 – 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945D-90FF-4CB6-99B8-A86B0C6D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417638"/>
            <a:ext cx="8610600" cy="376396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Expanded use of deformable convolution layers within the network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Allows to control sampling over a broader range of feature levels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Each sample not only undergoes a learned offset, but is also modulated by a learned feature amplitude</a:t>
            </a:r>
          </a:p>
          <a:p>
            <a:pPr marL="457200" lvl="1" indent="0">
              <a:buNone/>
            </a:pP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004E6-B912-45E4-A456-29799468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649314-BD93-4C0B-A220-F83EBD365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03" y="3713385"/>
            <a:ext cx="3390900" cy="167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3D668A-82F8-401E-98FD-0EC51EF56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718" y="4114800"/>
            <a:ext cx="3417479" cy="664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E6FDCC-05F2-405C-AAB0-AF0BCEEF5614}"/>
              </a:ext>
            </a:extLst>
          </p:cNvPr>
          <p:cNvSpPr txBox="1"/>
          <p:nvPr/>
        </p:nvSpPr>
        <p:spPr>
          <a:xfrm>
            <a:off x="4572000" y="3705225"/>
            <a:ext cx="298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Modulated deformable conv</a:t>
            </a:r>
          </a:p>
        </p:txBody>
      </p:sp>
    </p:spTree>
    <p:extLst>
      <p:ext uri="{BB962C8B-B14F-4D97-AF65-F5344CB8AC3E}">
        <p14:creationId xmlns:p14="http://schemas.microsoft.com/office/powerpoint/2010/main" val="1174640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3907-5868-491F-80F2-4633FEEAA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DCNv2 – cont.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A53896B-76C9-4EFA-B061-EFAFEC41C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6178" y="4002267"/>
            <a:ext cx="3515822" cy="229187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004E6-B912-45E4-A456-29799468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01D9778-10B4-40FB-B4E4-44FA89A8663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7FE54C-A401-42B0-A57C-4B764A18A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474" y="1120561"/>
            <a:ext cx="3609975" cy="266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E7503E-3CD5-46EB-A17F-DF8FEC5970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3525" y="3983802"/>
            <a:ext cx="3571875" cy="266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8FFFB1-1A6D-4E54-9B64-005DFE288B66}"/>
              </a:ext>
            </a:extLst>
          </p:cNvPr>
          <p:cNvSpPr txBox="1"/>
          <p:nvPr/>
        </p:nvSpPr>
        <p:spPr>
          <a:xfrm>
            <a:off x="838200" y="1415029"/>
            <a:ext cx="419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Spatial support of nodes in last layer conv5 stage in regular CNN, DCNv1 and DCNv2</a:t>
            </a:r>
          </a:p>
        </p:txBody>
      </p:sp>
    </p:spTree>
    <p:extLst>
      <p:ext uri="{BB962C8B-B14F-4D97-AF65-F5344CB8AC3E}">
        <p14:creationId xmlns:p14="http://schemas.microsoft.com/office/powerpoint/2010/main" val="151133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3907-5868-491F-80F2-4633FEEAA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DCNv2 – cont.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004E6-B912-45E4-A456-29799468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01D9778-10B4-40FB-B4E4-44FA89A8663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8FFFB1-1A6D-4E54-9B64-005DFE288B66}"/>
              </a:ext>
            </a:extLst>
          </p:cNvPr>
          <p:cNvSpPr txBox="1"/>
          <p:nvPr/>
        </p:nvSpPr>
        <p:spPr>
          <a:xfrm>
            <a:off x="838200" y="1415029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New version yields significant performance gains over the original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C5E43D-460E-42F8-9570-207CA48BC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588" y="3032631"/>
            <a:ext cx="5299623" cy="355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7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Outline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51371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Background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Prior Work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Literature Survey &amp; DCN Review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Chosen Solution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Intermediate Results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Limitations &amp; Conclusions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Future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4C32D-DD55-42E2-8CD5-0E521033A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17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Chosen Solution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Exploit DCN advantages for improved Pneumonia detection </a:t>
            </a:r>
          </a:p>
          <a:p>
            <a:r>
              <a:rPr lang="en-US" dirty="0">
                <a:solidFill>
                  <a:srgbClr val="002060"/>
                </a:solidFill>
              </a:rPr>
              <a:t>Integrate DCN into known architectures such as </a:t>
            </a:r>
            <a:r>
              <a:rPr lang="en-US" dirty="0" err="1">
                <a:solidFill>
                  <a:srgbClr val="002060"/>
                </a:solidFill>
              </a:rPr>
              <a:t>AlexNet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ResNet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DenseNet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Use on datasets such as Kaggle, CheXpert and more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35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C8791CC-3CAE-4AD9-803C-FDBFAE271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2" y="1877127"/>
            <a:ext cx="6172200" cy="46277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2BFC67-0ABA-4C2A-9348-DDE1FD83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Chosen Solution –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BE3FC-5867-43E7-B8D5-250FBE489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6C1180A-00F4-4885-A02F-F67B09948AC3}"/>
              </a:ext>
            </a:extLst>
          </p:cNvPr>
          <p:cNvSpPr/>
          <p:nvPr/>
        </p:nvSpPr>
        <p:spPr>
          <a:xfrm>
            <a:off x="2133600" y="3810000"/>
            <a:ext cx="2819400" cy="28575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D049F24-FCB2-4989-8E83-94485694C83C}"/>
              </a:ext>
            </a:extLst>
          </p:cNvPr>
          <p:cNvSpPr/>
          <p:nvPr/>
        </p:nvSpPr>
        <p:spPr>
          <a:xfrm>
            <a:off x="2133598" y="4803775"/>
            <a:ext cx="2819401" cy="25732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4C3BB-F2CF-4695-AEAE-694626872D78}"/>
              </a:ext>
            </a:extLst>
          </p:cNvPr>
          <p:cNvSpPr txBox="1"/>
          <p:nvPr/>
        </p:nvSpPr>
        <p:spPr>
          <a:xfrm>
            <a:off x="6629400" y="409575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Integrated with Deformable Convolutional layers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81E12-DB40-4CB1-9CAF-B230F4613DB3}"/>
              </a:ext>
            </a:extLst>
          </p:cNvPr>
          <p:cNvSpPr txBox="1"/>
          <p:nvPr/>
        </p:nvSpPr>
        <p:spPr>
          <a:xfrm>
            <a:off x="525780" y="1170544"/>
            <a:ext cx="5417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Integrate </a:t>
            </a:r>
            <a:r>
              <a:rPr lang="en-US" sz="2400" dirty="0" err="1"/>
              <a:t>ResNet</a:t>
            </a:r>
            <a:r>
              <a:rPr lang="en-US" sz="2400" dirty="0"/>
              <a:t> </a:t>
            </a:r>
            <a:r>
              <a:rPr lang="en-US" sz="2400" dirty="0" err="1"/>
              <a:t>Arhitrcture</a:t>
            </a:r>
            <a:r>
              <a:rPr lang="en-US" sz="2400" dirty="0"/>
              <a:t> with DCN on last layers: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C23A6F-CFBA-4EC8-A201-01A975D4E246}"/>
              </a:ext>
            </a:extLst>
          </p:cNvPr>
          <p:cNvCxnSpPr>
            <a:cxnSpLocks/>
            <a:stCxn id="3" idx="1"/>
            <a:endCxn id="16" idx="3"/>
          </p:cNvCxnSpPr>
          <p:nvPr/>
        </p:nvCxnSpPr>
        <p:spPr>
          <a:xfrm flipH="1" flipV="1">
            <a:off x="4953000" y="3952875"/>
            <a:ext cx="1676400" cy="743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A1B7AE-8EBC-4E06-8032-ED9E75CC20E6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953000" y="4695915"/>
            <a:ext cx="1676400" cy="2143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11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5575A-6F82-4184-B808-CE9390C5E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05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Chosen Solution – cont.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1E7EFB-8F1E-4016-AF83-43E11800D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380" y="2150054"/>
            <a:ext cx="4339200" cy="2438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F4767-693F-46E5-99A9-3EA78FEED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E3D12-2974-4FFD-842A-7D7604F00BDC}"/>
              </a:ext>
            </a:extLst>
          </p:cNvPr>
          <p:cNvSpPr txBox="1"/>
          <p:nvPr/>
        </p:nvSpPr>
        <p:spPr>
          <a:xfrm>
            <a:off x="457200" y="1855133"/>
            <a:ext cx="38029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Each weight layer is a convolution layer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Implement using DCN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121756-5EE6-4B98-B742-51FE84C27232}"/>
              </a:ext>
            </a:extLst>
          </p:cNvPr>
          <p:cNvSpPr txBox="1"/>
          <p:nvPr/>
        </p:nvSpPr>
        <p:spPr>
          <a:xfrm>
            <a:off x="5107407" y="4650344"/>
            <a:ext cx="3802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One Residual Layer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EA3A46-43F2-4E11-9863-CE1FFF42CC44}"/>
              </a:ext>
            </a:extLst>
          </p:cNvPr>
          <p:cNvSpPr/>
          <p:nvPr/>
        </p:nvSpPr>
        <p:spPr>
          <a:xfrm>
            <a:off x="5539562" y="2567236"/>
            <a:ext cx="1739543" cy="42487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030ABC-375E-4B45-924C-32A8422CC949}"/>
              </a:ext>
            </a:extLst>
          </p:cNvPr>
          <p:cNvSpPr/>
          <p:nvPr/>
        </p:nvSpPr>
        <p:spPr>
          <a:xfrm>
            <a:off x="5550195" y="3369254"/>
            <a:ext cx="1728910" cy="42487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CF6101-45F2-4211-B4BC-BF3DF1BF0939}"/>
              </a:ext>
            </a:extLst>
          </p:cNvPr>
          <p:cNvSpPr txBox="1"/>
          <p:nvPr/>
        </p:nvSpPr>
        <p:spPr>
          <a:xfrm>
            <a:off x="2438400" y="3911283"/>
            <a:ext cx="156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Changed to Deformable Convolutional layer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561EA4-4CE4-488D-A335-5B7D7ECFC20B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3998495" y="2779672"/>
            <a:ext cx="1541067" cy="17317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52AB2A-FFF8-40F0-BBCE-FF59DA8F02FB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998495" y="3609126"/>
            <a:ext cx="1495926" cy="9023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0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Intermediate Results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Acquired datasets - </a:t>
            </a:r>
            <a:r>
              <a:rPr lang="en-US" i="1" dirty="0">
                <a:solidFill>
                  <a:srgbClr val="002060"/>
                </a:solidFill>
              </a:rPr>
              <a:t>Kaggle RSNA Challenge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i="1" dirty="0">
                <a:solidFill>
                  <a:srgbClr val="002060"/>
                </a:solidFill>
              </a:rPr>
              <a:t>Kaggle Pneumonia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i="1" dirty="0">
                <a:solidFill>
                  <a:srgbClr val="002060"/>
                </a:solidFill>
              </a:rPr>
              <a:t>CheXpert</a:t>
            </a:r>
          </a:p>
          <a:p>
            <a:r>
              <a:rPr lang="en-US" dirty="0">
                <a:solidFill>
                  <a:srgbClr val="002060"/>
                </a:solidFill>
              </a:rPr>
              <a:t>Trained known architectures on </a:t>
            </a:r>
            <a:r>
              <a:rPr lang="en-US" i="1" dirty="0">
                <a:solidFill>
                  <a:srgbClr val="002060"/>
                </a:solidFill>
              </a:rPr>
              <a:t>Kaggle Pneumonia</a:t>
            </a:r>
            <a:r>
              <a:rPr lang="en-US" dirty="0">
                <a:solidFill>
                  <a:srgbClr val="002060"/>
                </a:solidFill>
              </a:rPr>
              <a:t> dataset</a:t>
            </a:r>
          </a:p>
          <a:p>
            <a:pPr lvl="1"/>
            <a:r>
              <a:rPr lang="en-US" dirty="0" err="1">
                <a:solidFill>
                  <a:srgbClr val="002060"/>
                </a:solidFill>
              </a:rPr>
              <a:t>AlexNet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ResNet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DenseNet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r>
              <a:rPr lang="en-US" dirty="0">
                <a:solidFill>
                  <a:srgbClr val="002060"/>
                </a:solidFill>
              </a:rPr>
              <a:t>Used Transfer Learning for weights</a:t>
            </a:r>
          </a:p>
          <a:p>
            <a:r>
              <a:rPr lang="en-US" dirty="0">
                <a:solidFill>
                  <a:srgbClr val="002060"/>
                </a:solidFill>
              </a:rPr>
              <a:t>84% accuracy on test set - </a:t>
            </a:r>
            <a:r>
              <a:rPr lang="en-US" dirty="0" err="1">
                <a:solidFill>
                  <a:srgbClr val="002060"/>
                </a:solidFill>
              </a:rPr>
              <a:t>ResNet</a:t>
            </a:r>
            <a:r>
              <a:rPr lang="en-US" dirty="0">
                <a:solidFill>
                  <a:srgbClr val="002060"/>
                </a:solidFill>
              </a:rPr>
              <a:t> &amp; TL, 25 epochs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76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Limitations &amp; Conclusions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Regular CNN can achieve decent results on current data (84%-90%)</a:t>
            </a:r>
          </a:p>
          <a:p>
            <a:r>
              <a:rPr lang="en-US" dirty="0">
                <a:solidFill>
                  <a:srgbClr val="002060"/>
                </a:solidFill>
              </a:rPr>
              <a:t>Data labeling not ideal (pictures fit more than one label, lung opacity label, etc.)</a:t>
            </a:r>
          </a:p>
          <a:p>
            <a:r>
              <a:rPr lang="en-US" dirty="0">
                <a:solidFill>
                  <a:srgbClr val="002060"/>
                </a:solidFill>
              </a:rPr>
              <a:t>Different datasets to work on with different sizes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14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Future Work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Try different CNN architectures on dataset</a:t>
            </a:r>
          </a:p>
          <a:p>
            <a:r>
              <a:rPr lang="en-US" dirty="0">
                <a:solidFill>
                  <a:srgbClr val="002060"/>
                </a:solidFill>
              </a:rPr>
              <a:t>Train models on all datasets</a:t>
            </a:r>
          </a:p>
          <a:p>
            <a:r>
              <a:rPr lang="en-US" dirty="0">
                <a:solidFill>
                  <a:srgbClr val="002060"/>
                </a:solidFill>
              </a:rPr>
              <a:t>Implement DCN layers to trained architectures</a:t>
            </a:r>
          </a:p>
          <a:p>
            <a:r>
              <a:rPr lang="en-US" dirty="0">
                <a:solidFill>
                  <a:srgbClr val="002060"/>
                </a:solidFill>
              </a:rPr>
              <a:t>Explore newer DCN version (v2)</a:t>
            </a:r>
          </a:p>
          <a:p>
            <a:r>
              <a:rPr lang="en-US" dirty="0">
                <a:solidFill>
                  <a:srgbClr val="002060"/>
                </a:solidFill>
              </a:rPr>
              <a:t>Acquire additional datasets from Zebra Medical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8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615" y="2286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References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2060"/>
                </a:solidFill>
              </a:rPr>
              <a:t>Dai, J., Qi, H., </a:t>
            </a:r>
            <a:r>
              <a:rPr lang="en-US" sz="2200" dirty="0" err="1">
                <a:solidFill>
                  <a:srgbClr val="002060"/>
                </a:solidFill>
              </a:rPr>
              <a:t>Xiong</a:t>
            </a:r>
            <a:r>
              <a:rPr lang="en-US" sz="2200" dirty="0">
                <a:solidFill>
                  <a:srgbClr val="002060"/>
                </a:solidFill>
              </a:rPr>
              <a:t>, Y., Li, Y., Zhang, G., Hu, H., &amp; Wei, Y. (2017). Deformable convolutional networks. In Proceedings of the IEEE international conference on computer vision (pp. 764-773)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2060"/>
                </a:solidFill>
              </a:rPr>
              <a:t>Zhu, </a:t>
            </a:r>
            <a:r>
              <a:rPr lang="en-US" sz="2200" dirty="0" err="1">
                <a:solidFill>
                  <a:srgbClr val="002060"/>
                </a:solidFill>
              </a:rPr>
              <a:t>Xizhou</a:t>
            </a:r>
            <a:r>
              <a:rPr lang="en-US" sz="2200" dirty="0">
                <a:solidFill>
                  <a:srgbClr val="002060"/>
                </a:solidFill>
              </a:rPr>
              <a:t>, et al. "Deformable convnets v2: More deformable, better results." Proceedings of the IEEE Conference on Computer Vision and Pattern Recognition. 2019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2060"/>
                </a:solidFill>
              </a:rPr>
              <a:t>Pham, </a:t>
            </a:r>
            <a:r>
              <a:rPr lang="en-US" sz="2200" dirty="0" err="1">
                <a:solidFill>
                  <a:srgbClr val="002060"/>
                </a:solidFill>
              </a:rPr>
              <a:t>Hieu</a:t>
            </a:r>
            <a:r>
              <a:rPr lang="en-US" sz="2200" dirty="0">
                <a:solidFill>
                  <a:srgbClr val="002060"/>
                </a:solidFill>
              </a:rPr>
              <a:t> H., et al. "Interpreting chest X-rays via CNNs that exploit disease dependencies and uncertainty labels." </a:t>
            </a:r>
            <a:r>
              <a:rPr lang="en-US" sz="2200" dirty="0" err="1">
                <a:solidFill>
                  <a:srgbClr val="002060"/>
                </a:solidFill>
              </a:rPr>
              <a:t>arXiv</a:t>
            </a:r>
            <a:r>
              <a:rPr lang="en-US" sz="2200" dirty="0">
                <a:solidFill>
                  <a:srgbClr val="002060"/>
                </a:solidFill>
              </a:rPr>
              <a:t> preprint arXiv:1911.06475 (2019).‏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2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Pneumonia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Accounts for over 15% of all deaths of children under 5 years old internationally</a:t>
            </a:r>
          </a:p>
          <a:p>
            <a:r>
              <a:rPr lang="en-US" dirty="0">
                <a:solidFill>
                  <a:srgbClr val="002060"/>
                </a:solidFill>
              </a:rPr>
              <a:t>Highly trained specialists and confirmation through clinical history required</a:t>
            </a:r>
          </a:p>
          <a:p>
            <a:r>
              <a:rPr lang="en-US" dirty="0">
                <a:solidFill>
                  <a:srgbClr val="002060"/>
                </a:solidFill>
              </a:rPr>
              <a:t>AI algorithms have improved diagnosis from X-ray images</a:t>
            </a:r>
          </a:p>
          <a:p>
            <a:r>
              <a:rPr lang="en-US" dirty="0">
                <a:solidFill>
                  <a:srgbClr val="002060"/>
                </a:solidFill>
              </a:rPr>
              <a:t>Still much room for improvement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29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30DCA-B826-4C22-A993-5EF55BB7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C9421-391F-41B2-92D0-6F0E9FD8E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500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500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002060"/>
                </a:solidFill>
              </a:rPr>
              <a:t>Develop technique for the detection of Pneumonia in chest X-ray images, which is robust to deformations caused by different body structure or different laying position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68B34-07F2-480A-A797-8A80E816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7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3A5B-D1F7-48D6-A89F-5B7751E7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Example - Deformations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FCB30-92A7-4CBB-9F19-F24437AC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F62CCA-2FF8-4299-9DBB-A1664B234917}"/>
              </a:ext>
            </a:extLst>
          </p:cNvPr>
          <p:cNvSpPr txBox="1"/>
          <p:nvPr/>
        </p:nvSpPr>
        <p:spPr>
          <a:xfrm>
            <a:off x="690204" y="4735804"/>
            <a:ext cx="34041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Laying/standing patients</a:t>
            </a:r>
            <a:endParaRPr lang="en-US" sz="24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Different angles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Different resolution</a:t>
            </a:r>
          </a:p>
          <a:p>
            <a:endParaRPr lang="en-US" sz="24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6315ADF-4FF2-4439-AAC5-3F319FBAF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96" y="1558823"/>
            <a:ext cx="3403600" cy="247977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F2F57B-0B9C-4D5E-B870-3439BBA647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05" y="4280684"/>
            <a:ext cx="3404191" cy="2474461"/>
          </a:xfrm>
          <a:prstGeom prst="rect">
            <a:avLst/>
          </a:prstGeom>
        </p:spPr>
      </p:pic>
      <p:pic>
        <p:nvPicPr>
          <p:cNvPr id="1026" name="Picture 2" descr="תוצאת תמונה עבור ‪chest x ray lying down‬‏">
            <a:extLst>
              <a:ext uri="{FF2B5EF4-FFF2-40B4-BE49-F238E27FC236}">
                <a16:creationId xmlns:a16="http://schemas.microsoft.com/office/drawing/2014/main" id="{1C6A2B8E-8372-4028-96BD-FE7BBCBFCF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5" t="2875" r="6173" b="4079"/>
          <a:stretch/>
        </p:blipFill>
        <p:spPr bwMode="auto">
          <a:xfrm>
            <a:off x="706205" y="1558823"/>
            <a:ext cx="3403600" cy="247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99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6B5BB-EF26-41E8-9423-466EE4E2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Prior Work – Datasets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5A697-D1DD-403D-8042-C078E79BD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002060"/>
                </a:solidFill>
              </a:rPr>
              <a:t>Kaggle X-Ray (Pneumonia)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Roughly 6k chest X-ray images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4500 labeled ‘Pneumonia’</a:t>
            </a:r>
          </a:p>
          <a:p>
            <a:pPr marL="457200" lvl="1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Best results have 0.9 AUC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919E3-3063-41E9-BF96-2BBA6FB2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9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A960-F91A-451D-906E-3D10760A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Prior Work – Datasets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C5E1-311F-4EC7-B118-7FB279D22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i="1" dirty="0">
                <a:solidFill>
                  <a:srgbClr val="002060"/>
                </a:solidFill>
              </a:rPr>
              <a:t>Kaggle RSNA Pneumonia Detection Challenge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Roughly 27k chest X-ray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Some 10,500 labeled “No Lung Opacity”, 8600 labeled “Lung Opacity”, 7800 labeled “No Lung Opacity/Not Normal”</a:t>
            </a:r>
          </a:p>
          <a:p>
            <a:pPr marL="457200" lvl="1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0A850-77C2-4106-9783-B6822EED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16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B5FA-699C-4AE6-AD44-EF3234BA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Prior Work –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A365C-B34C-4F9F-940E-B6C2FE697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002060"/>
                </a:solidFill>
              </a:rPr>
              <a:t>CheXpert Challenge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About 200k chest X-ray images, 14 labels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16,600 are labeled with Normal, 170,000 are labeled with various diseases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Out of the unhealthy group, 4500 labeled Pneumonia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Current best results have 0.93 AUC for all classes</a:t>
            </a:r>
          </a:p>
          <a:p>
            <a:pPr lvl="1"/>
            <a:endParaRPr lang="en-US" dirty="0">
              <a:solidFill>
                <a:srgbClr val="002060"/>
              </a:solidFill>
            </a:endParaRPr>
          </a:p>
          <a:p>
            <a:pPr lvl="1"/>
            <a:endParaRPr lang="en-US" dirty="0">
              <a:solidFill>
                <a:srgbClr val="002060"/>
              </a:solidFill>
            </a:endParaRPr>
          </a:p>
          <a:p>
            <a:pPr lvl="2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68D79-FA6A-4A04-8CF9-B1481020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57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B5FA-699C-4AE6-AD44-EF3234BA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Prior Work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A365C-B34C-4F9F-940E-B6C2FE697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400" i="1" dirty="0">
                <a:solidFill>
                  <a:srgbClr val="002060"/>
                </a:solidFill>
              </a:rPr>
              <a:t>Pham, </a:t>
            </a:r>
            <a:r>
              <a:rPr lang="en-US" sz="1400" i="1" dirty="0" err="1">
                <a:solidFill>
                  <a:srgbClr val="002060"/>
                </a:solidFill>
              </a:rPr>
              <a:t>Hieu</a:t>
            </a:r>
            <a:r>
              <a:rPr lang="en-US" sz="1400" i="1" dirty="0">
                <a:solidFill>
                  <a:srgbClr val="002060"/>
                </a:solidFill>
              </a:rPr>
              <a:t> H., et al. "Interpreting chest X-rays via CNNs that exploit disease dependencies and uncertainty labels." </a:t>
            </a:r>
            <a:r>
              <a:rPr lang="en-US" sz="1400" i="1" dirty="0" err="1">
                <a:solidFill>
                  <a:srgbClr val="002060"/>
                </a:solidFill>
              </a:rPr>
              <a:t>arXiv</a:t>
            </a:r>
            <a:r>
              <a:rPr lang="en-US" sz="1400" i="1" dirty="0">
                <a:solidFill>
                  <a:srgbClr val="002060"/>
                </a:solidFill>
              </a:rPr>
              <a:t> preprint arXiv:1911.06475 (2019)</a:t>
            </a:r>
          </a:p>
          <a:p>
            <a:r>
              <a:rPr lang="en-US" sz="2800" i="1" dirty="0">
                <a:solidFill>
                  <a:srgbClr val="002060"/>
                </a:solidFill>
              </a:rPr>
              <a:t>CheXpert Challenge</a:t>
            </a:r>
          </a:p>
          <a:p>
            <a:r>
              <a:rPr lang="en-US" sz="2800" dirty="0">
                <a:solidFill>
                  <a:srgbClr val="002060"/>
                </a:solidFill>
              </a:rPr>
              <a:t>Presents supervised multi-label classification framework for predicting risk of 14 common thoracic diseases</a:t>
            </a:r>
          </a:p>
          <a:p>
            <a:r>
              <a:rPr lang="en-US" sz="2800" dirty="0">
                <a:solidFill>
                  <a:srgbClr val="002060"/>
                </a:solidFill>
              </a:rPr>
              <a:t>State of the art CNNs exploit dependencies among abnormality labels</a:t>
            </a:r>
          </a:p>
          <a:p>
            <a:r>
              <a:rPr lang="en-US" sz="2800" dirty="0">
                <a:solidFill>
                  <a:srgbClr val="002060"/>
                </a:solidFill>
              </a:rPr>
              <a:t>Label smoothing technique for better handling of uncertain samples</a:t>
            </a:r>
          </a:p>
          <a:p>
            <a:r>
              <a:rPr lang="en-US" sz="2800" dirty="0">
                <a:solidFill>
                  <a:srgbClr val="002060"/>
                </a:solidFill>
              </a:rPr>
              <a:t>Achieved 0.929 AUC for all classes</a:t>
            </a:r>
          </a:p>
          <a:p>
            <a:pPr lvl="1"/>
            <a:endParaRPr lang="en-US" dirty="0">
              <a:solidFill>
                <a:srgbClr val="002060"/>
              </a:solidFill>
            </a:endParaRPr>
          </a:p>
          <a:p>
            <a:pPr lvl="1"/>
            <a:endParaRPr lang="en-US" dirty="0">
              <a:solidFill>
                <a:srgbClr val="002060"/>
              </a:solidFill>
            </a:endParaRPr>
          </a:p>
          <a:p>
            <a:pPr lvl="2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68D79-FA6A-4A04-8CF9-B1481020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47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ushpin">
    <a:dk1>
      <a:sysClr val="windowText" lastClr="000000"/>
    </a:dk1>
    <a:lt1>
      <a:sysClr val="window" lastClr="FFFFFF"/>
    </a:lt1>
    <a:dk2>
      <a:srgbClr val="465E9C"/>
    </a:dk2>
    <a:lt2>
      <a:srgbClr val="CCDDEA"/>
    </a:lt2>
    <a:accent1>
      <a:srgbClr val="FDA023"/>
    </a:accent1>
    <a:accent2>
      <a:srgbClr val="AA2B1E"/>
    </a:accent2>
    <a:accent3>
      <a:srgbClr val="71685C"/>
    </a:accent3>
    <a:accent4>
      <a:srgbClr val="64A73B"/>
    </a:accent4>
    <a:accent5>
      <a:srgbClr val="EB5605"/>
    </a:accent5>
    <a:accent6>
      <a:srgbClr val="B9CA1A"/>
    </a:accent6>
    <a:hlink>
      <a:srgbClr val="D83E2C"/>
    </a:hlink>
    <a:folHlink>
      <a:srgbClr val="ED7D2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44113</TotalTime>
  <Words>1312</Words>
  <Application>Microsoft Office PowerPoint</Application>
  <PresentationFormat>On-screen Show (4:3)</PresentationFormat>
  <Paragraphs>231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Cambria Math</vt:lpstr>
      <vt:lpstr>Office Theme</vt:lpstr>
      <vt:lpstr>Midterm Presentation  Pneumonia Detection from Chest X-Rays with Robustness to Deformations</vt:lpstr>
      <vt:lpstr>Outline</vt:lpstr>
      <vt:lpstr>Background - Pneumonia</vt:lpstr>
      <vt:lpstr>Project Goal</vt:lpstr>
      <vt:lpstr>Example - Deformations</vt:lpstr>
      <vt:lpstr>Prior Work – Datasets</vt:lpstr>
      <vt:lpstr>Prior Work – Datasets</vt:lpstr>
      <vt:lpstr>Prior Work – Datasets</vt:lpstr>
      <vt:lpstr>Prior Work - Example</vt:lpstr>
      <vt:lpstr>Literature Survey - DCN</vt:lpstr>
      <vt:lpstr>Deformable Convolutional Networks</vt:lpstr>
      <vt:lpstr>Deformable Convolutional Networks</vt:lpstr>
      <vt:lpstr>DCN – Complexity &amp; Runtime </vt:lpstr>
      <vt:lpstr>DCN - Results</vt:lpstr>
      <vt:lpstr>DCN - Results</vt:lpstr>
      <vt:lpstr>DCNv2</vt:lpstr>
      <vt:lpstr>DCNv2 – cont.</vt:lpstr>
      <vt:lpstr>DCNv2 – cont.</vt:lpstr>
      <vt:lpstr>DCNv2 – cont.</vt:lpstr>
      <vt:lpstr>Chosen Solution</vt:lpstr>
      <vt:lpstr>Chosen Solution – Example</vt:lpstr>
      <vt:lpstr>Chosen Solution – cont.</vt:lpstr>
      <vt:lpstr>Intermediate Results</vt:lpstr>
      <vt:lpstr>Limitations &amp; Conclusions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פרוייקט פיתוח אלגורית'ם לזיהוי אנשים בתמונות</dc:title>
  <dc:creator>Idan Burstein</dc:creator>
  <cp:keywords>CTPClassification=CTP_NT</cp:keywords>
  <cp:lastModifiedBy>Glassman, Or</cp:lastModifiedBy>
  <cp:revision>920</cp:revision>
  <cp:lastPrinted>2014-09-21T12:04:19Z</cp:lastPrinted>
  <dcterms:created xsi:type="dcterms:W3CDTF">2012-05-28T18:42:10Z</dcterms:created>
  <dcterms:modified xsi:type="dcterms:W3CDTF">2020-01-08T12:23:00Z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e967d731-eed6-4869-a22d-193b4974c00a</vt:lpwstr>
  </property>
  <property fmtid="{D5CDD505-2E9C-101B-9397-08002B2CF9AE}" pid="3" name="CTP_TimeStamp">
    <vt:lpwstr>2020-01-08 12:23:00Z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