
<file path=[Content_Types].xml><?xml version="1.0" encoding="utf-8"?>
<Types xmlns="http://schemas.openxmlformats.org/package/2006/content-types">
  <Default Extension="avi" ContentType="video/x-msvideo"/>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5"/>
  </p:notesMasterIdLst>
  <p:handoutMasterIdLst>
    <p:handoutMasterId r:id="rId16"/>
  </p:handoutMasterIdLst>
  <p:sldIdLst>
    <p:sldId id="288" r:id="rId2"/>
    <p:sldId id="291" r:id="rId3"/>
    <p:sldId id="300" r:id="rId4"/>
    <p:sldId id="289" r:id="rId5"/>
    <p:sldId id="303" r:id="rId6"/>
    <p:sldId id="292" r:id="rId7"/>
    <p:sldId id="301" r:id="rId8"/>
    <p:sldId id="302" r:id="rId9"/>
    <p:sldId id="293" r:id="rId10"/>
    <p:sldId id="295" r:id="rId11"/>
    <p:sldId id="296" r:id="rId12"/>
    <p:sldId id="299" r:id="rId13"/>
    <p:sldId id="298"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ir Moshe" initials="YM" lastIdx="4" clrIdx="0">
    <p:extLst>
      <p:ext uri="{19B8F6BF-5375-455C-9EA6-DF929625EA0E}">
        <p15:presenceInfo xmlns:p15="http://schemas.microsoft.com/office/powerpoint/2012/main" userId="Yair Mos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496"/>
    <a:srgbClr val="9E5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37" autoAdjust="0"/>
    <p:restoredTop sz="77240" autoAdjust="0"/>
  </p:normalViewPr>
  <p:slideViewPr>
    <p:cSldViewPr>
      <p:cViewPr varScale="1">
        <p:scale>
          <a:sx n="52" d="100"/>
          <a:sy n="52" d="100"/>
        </p:scale>
        <p:origin x="956" y="40"/>
      </p:cViewPr>
      <p:guideLst>
        <p:guide orient="horz" pos="2160"/>
        <p:guide pos="2880"/>
      </p:guideLst>
    </p:cSldViewPr>
  </p:slideViewPr>
  <p:outlineViewPr>
    <p:cViewPr>
      <p:scale>
        <a:sx n="33" d="100"/>
        <a:sy n="33" d="100"/>
      </p:scale>
      <p:origin x="0" y="349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31T15:04:18.308" idx="1">
    <p:pos x="10" y="10"/>
    <p:text>Background slides may appear before the project goal slide if it's not poossible to understand the project goal without the background.</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8-31T15:07:40.279" idx="2">
    <p:pos x="10" y="10"/>
    <p:text>In these slides don't forget to give references to previous works, for example: [Cohen &amp; Levi, 2010] or [Cohen et al, 2013]</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8-31T15:19:26.336" idx="4">
    <p:pos x="10" y="10"/>
    <p:text>If this is a midterm presentation, you should list things you intend to do until the end of your project. If this is a final presentation, you should list points of possible improvements for a future project or activity.</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623" y="0"/>
            <a:ext cx="3037840" cy="464820"/>
          </a:xfrm>
          <a:prstGeom prst="rect">
            <a:avLst/>
          </a:prstGeom>
        </p:spPr>
        <p:txBody>
          <a:bodyPr vert="horz" lIns="91440" tIns="45720" rIns="91440" bIns="45720" rtlCol="1"/>
          <a:lstStyle>
            <a:lvl1pPr algn="l">
              <a:defRPr sz="1200"/>
            </a:lvl1pPr>
          </a:lstStyle>
          <a:p>
            <a:fld id="{C9B6F397-9295-4C9F-B4B0-31BF9D08FE68}" type="datetimeFigureOut">
              <a:rPr lang="he-IL" smtClean="0"/>
              <a:pPr/>
              <a:t>ל'/כסלו/תש"פ</a:t>
            </a:fld>
            <a:endParaRPr lang="he-IL"/>
          </a:p>
        </p:txBody>
      </p:sp>
      <p:sp>
        <p:nvSpPr>
          <p:cNvPr id="4" name="מציין מיקום של כותרת תחתונה 3"/>
          <p:cNvSpPr>
            <a:spLocks noGrp="1"/>
          </p:cNvSpPr>
          <p:nvPr>
            <p:ph type="ftr" sz="quarter" idx="2"/>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623" y="8829966"/>
            <a:ext cx="3037840" cy="464820"/>
          </a:xfrm>
          <a:prstGeom prst="rect">
            <a:avLst/>
          </a:prstGeom>
        </p:spPr>
        <p:txBody>
          <a:bodyPr vert="horz" lIns="91440" tIns="45720" rIns="91440" bIns="45720" rtlCol="1" anchor="b"/>
          <a:lstStyle>
            <a:lvl1pPr algn="l">
              <a:defRPr sz="1200"/>
            </a:lvl1pPr>
          </a:lstStyle>
          <a:p>
            <a:fld id="{BBE2A6A1-1652-41B2-B665-7F46B35F79A1}" type="slidenum">
              <a:rPr lang="he-IL" smtClean="0"/>
              <a:pPr/>
              <a:t>‹#›</a:t>
            </a:fld>
            <a:endParaRPr lang="he-IL"/>
          </a:p>
        </p:txBody>
      </p:sp>
    </p:spTree>
    <p:extLst>
      <p:ext uri="{BB962C8B-B14F-4D97-AF65-F5344CB8AC3E}">
        <p14:creationId xmlns:p14="http://schemas.microsoft.com/office/powerpoint/2010/main" val="201824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623" y="0"/>
            <a:ext cx="3037840" cy="464820"/>
          </a:xfrm>
          <a:prstGeom prst="rect">
            <a:avLst/>
          </a:prstGeom>
        </p:spPr>
        <p:txBody>
          <a:bodyPr vert="horz" lIns="91440" tIns="45720" rIns="91440" bIns="45720" rtlCol="1"/>
          <a:lstStyle>
            <a:lvl1pPr algn="l">
              <a:defRPr sz="1200"/>
            </a:lvl1pPr>
          </a:lstStyle>
          <a:p>
            <a:fld id="{543B7BDA-9DDC-4E4C-973D-E4A3E66645CD}" type="datetimeFigureOut">
              <a:rPr lang="he-IL" smtClean="0"/>
              <a:pPr/>
              <a:t>ל'/כסלו/תש"פ</a:t>
            </a:fld>
            <a:endParaRPr lang="he-IL"/>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623" y="8829966"/>
            <a:ext cx="3037840" cy="464820"/>
          </a:xfrm>
          <a:prstGeom prst="rect">
            <a:avLst/>
          </a:prstGeom>
        </p:spPr>
        <p:txBody>
          <a:bodyPr vert="horz" lIns="91440" tIns="45720" rIns="91440" bIns="45720" rtlCol="1" anchor="b"/>
          <a:lstStyle>
            <a:lvl1pPr algn="l">
              <a:defRPr sz="1200"/>
            </a:lvl1pPr>
          </a:lstStyle>
          <a:p>
            <a:fld id="{C8C92D0D-AF30-4211-86C4-A3B87597F349}" type="slidenum">
              <a:rPr lang="he-IL" smtClean="0"/>
              <a:pPr/>
              <a:t>‹#›</a:t>
            </a:fld>
            <a:endParaRPr lang="he-IL"/>
          </a:p>
        </p:txBody>
      </p:sp>
    </p:spTree>
    <p:extLst>
      <p:ext uri="{BB962C8B-B14F-4D97-AF65-F5344CB8AC3E}">
        <p14:creationId xmlns:p14="http://schemas.microsoft.com/office/powerpoint/2010/main" val="237179231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8C92D0D-AF30-4211-86C4-A3B87597F349}" type="slidenum">
              <a:rPr lang="he-IL" smtClean="0"/>
              <a:pPr/>
              <a:t>1</a:t>
            </a:fld>
            <a:endParaRPr lang="he-IL"/>
          </a:p>
        </p:txBody>
      </p:sp>
    </p:spTree>
    <p:extLst>
      <p:ext uri="{BB962C8B-B14F-4D97-AF65-F5344CB8AC3E}">
        <p14:creationId xmlns:p14="http://schemas.microsoft.com/office/powerpoint/2010/main" val="339814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C8C92D0D-AF30-4211-86C4-A3B87597F349}" type="slidenum">
              <a:rPr lang="he-IL" smtClean="0"/>
              <a:pPr/>
              <a:t>2</a:t>
            </a:fld>
            <a:endParaRPr lang="he-IL"/>
          </a:p>
        </p:txBody>
      </p:sp>
    </p:spTree>
    <p:extLst>
      <p:ext uri="{BB962C8B-B14F-4D97-AF65-F5344CB8AC3E}">
        <p14:creationId xmlns:p14="http://schemas.microsoft.com/office/powerpoint/2010/main" val="622024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video" Target="../media/media1.avi"/><Relationship Id="rId1" Type="http://schemas.microsoft.com/office/2007/relationships/media" Target="../media/media1.avi"/><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00800" y="6324600"/>
            <a:ext cx="2133600" cy="365125"/>
          </a:xfrm>
        </p:spPr>
        <p:txBody>
          <a:bodyPr/>
          <a:lstStyle/>
          <a:p>
            <a:r>
              <a:rPr lang="en-US" dirty="0"/>
              <a:t>#</a:t>
            </a:r>
          </a:p>
        </p:txBody>
      </p:sp>
      <p:pic>
        <p:nvPicPr>
          <p:cNvPr id="8" name="Picture 8" descr="http://pard.technion.ac.il/archives/Logo/Technion%20logo-1b.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62800" y="313561"/>
            <a:ext cx="1796142" cy="677039"/>
          </a:xfrm>
          <a:prstGeom prst="rect">
            <a:avLst/>
          </a:prstGeom>
          <a:noFill/>
          <a:extLst>
            <a:ext uri="{909E8E84-426E-40DD-AFC4-6F175D3DCCD1}">
              <a14:hiddenFill xmlns:a14="http://schemas.microsoft.com/office/drawing/2010/main">
                <a:solidFill>
                  <a:srgbClr val="FFFFFF"/>
                </a:solidFill>
              </a14:hiddenFill>
            </a:ext>
          </a:extLst>
        </p:spPr>
      </p:pic>
      <p:pic>
        <p:nvPicPr>
          <p:cNvPr id="9" name="SIPL animated logo, low resolution">
            <a:hlinkClick r:id="" action="ppaction://media"/>
          </p:cNvPr>
          <p:cNvPicPr>
            <a:picLocks noChangeAspect="1"/>
          </p:cNvPicPr>
          <p:nvPr userDrawn="1">
            <a:videoFile r:link="rId2"/>
            <p:extLst>
              <p:ext uri="{DAA4B4D4-6D71-4841-9C94-3DE7FCFB9230}">
                <p14:media xmlns:p14="http://schemas.microsoft.com/office/powerpoint/2010/main" r:embed="rId1"/>
              </p:ext>
            </p:extLst>
          </p:nvPr>
        </p:nvPicPr>
        <p:blipFill>
          <a:blip r:embed="rId5"/>
          <a:stretch>
            <a:fillRect/>
          </a:stretch>
        </p:blipFill>
        <p:spPr>
          <a:xfrm>
            <a:off x="533400" y="76200"/>
            <a:ext cx="1194816" cy="812800"/>
          </a:xfrm>
          <a:prstGeom prst="rect">
            <a:avLst/>
          </a:prstGeom>
        </p:spPr>
      </p:pic>
      <p:pic>
        <p:nvPicPr>
          <p:cNvPr id="10" name="Picture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23061" y="137674"/>
            <a:ext cx="1008000" cy="493234"/>
          </a:xfrm>
          <a:prstGeom prst="rect">
            <a:avLst/>
          </a:prstGeom>
        </p:spPr>
      </p:pic>
      <p:sp>
        <p:nvSpPr>
          <p:cNvPr id="11" name="Title 1"/>
          <p:cNvSpPr txBox="1">
            <a:spLocks/>
          </p:cNvSpPr>
          <p:nvPr userDrawn="1"/>
        </p:nvSpPr>
        <p:spPr>
          <a:xfrm>
            <a:off x="3491298" y="114048"/>
            <a:ext cx="2535429" cy="431967"/>
          </a:xfrm>
          <a:prstGeom prst="rect">
            <a:avLst/>
          </a:prstGeom>
        </p:spPr>
        <p:txBody>
          <a:bodyPr vert="horz" lIns="91440" tIns="45720" rIns="91440" bIns="45720" rtlCol="1" anchor="t">
            <a:normAutofit fontScale="85000" lnSpcReduction="20000"/>
          </a:bodyPr>
          <a:lstStyle>
            <a:lvl1pPr algn="l" defTabSz="914400" rtl="1" eaLnBrk="1" latinLnBrk="0" hangingPunct="1">
              <a:lnSpc>
                <a:spcPct val="90000"/>
              </a:lnSpc>
              <a:spcBef>
                <a:spcPct val="0"/>
              </a:spcBef>
              <a:buNone/>
              <a:defRPr lang="he-IL" sz="1800" b="1" kern="1200" baseline="0" dirty="0" smtClean="0">
                <a:solidFill>
                  <a:srgbClr val="002147"/>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1600" b="0" dirty="0">
                <a:solidFill>
                  <a:srgbClr val="002060"/>
                </a:solidFill>
                <a:latin typeface="+mj-lt"/>
              </a:rPr>
              <a:t>Andrew and Erna Viterbi Faculty of Electrical Engineering</a:t>
            </a:r>
          </a:p>
        </p:txBody>
      </p:sp>
      <p:sp>
        <p:nvSpPr>
          <p:cNvPr id="12" name="Title 1"/>
          <p:cNvSpPr txBox="1">
            <a:spLocks/>
          </p:cNvSpPr>
          <p:nvPr userDrawn="1"/>
        </p:nvSpPr>
        <p:spPr>
          <a:xfrm>
            <a:off x="403161" y="660400"/>
            <a:ext cx="1447800" cy="431967"/>
          </a:xfrm>
          <a:prstGeom prst="rect">
            <a:avLst/>
          </a:prstGeom>
        </p:spPr>
        <p:txBody>
          <a:bodyPr vert="horz" lIns="91440" tIns="45720" rIns="91440" bIns="45720" rtlCol="1" anchor="t">
            <a:normAutofit fontScale="85000" lnSpcReduction="20000"/>
          </a:bodyPr>
          <a:lstStyle>
            <a:lvl1pPr algn="l" defTabSz="914400" rtl="1" eaLnBrk="1" latinLnBrk="0" hangingPunct="1">
              <a:lnSpc>
                <a:spcPct val="90000"/>
              </a:lnSpc>
              <a:spcBef>
                <a:spcPct val="0"/>
              </a:spcBef>
              <a:buNone/>
              <a:defRPr lang="he-IL" sz="1800" b="1" kern="1200" baseline="0" dirty="0" smtClean="0">
                <a:solidFill>
                  <a:srgbClr val="002147"/>
                </a:solidFill>
                <a:latin typeface="Tahoma" panose="020B0604030504040204" pitchFamily="34" charset="0"/>
                <a:ea typeface="Tahoma" panose="020B0604030504040204" pitchFamily="34" charset="0"/>
                <a:cs typeface="Tahoma" panose="020B0604030504040204" pitchFamily="34" charset="0"/>
              </a:defRPr>
            </a:lvl1pPr>
          </a:lstStyle>
          <a:p>
            <a:pPr algn="ctr"/>
            <a:r>
              <a:rPr lang="en-US" sz="1600" b="0" dirty="0">
                <a:solidFill>
                  <a:srgbClr val="AD13A9"/>
                </a:solidFill>
                <a:latin typeface="+mj-lt"/>
              </a:rPr>
              <a:t>Signal and Image Processing Lab.</a:t>
            </a:r>
          </a:p>
        </p:txBody>
      </p:sp>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t="28395" r="15670"/>
          <a:stretch/>
        </p:blipFill>
        <p:spPr>
          <a:xfrm>
            <a:off x="3545508" y="510689"/>
            <a:ext cx="1800000" cy="551687"/>
          </a:xfrm>
          <a:prstGeom prst="rect">
            <a:avLst/>
          </a:prstGeom>
        </p:spPr>
      </p:pic>
    </p:spTree>
    <p:extLst>
      <p:ext uri="{BB962C8B-B14F-4D97-AF65-F5344CB8AC3E}">
        <p14:creationId xmlns:p14="http://schemas.microsoft.com/office/powerpoint/2010/main" val="13509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307" fill="hold"/>
                                        <p:tgtEl>
                                          <p:spTgt spid="9"/>
                                        </p:tgtEl>
                                      </p:cBhvr>
                                    </p:cmd>
                                  </p:childTnLst>
                                </p:cTn>
                              </p:par>
                              <p:par>
                                <p:cTn id="7" presetID="10" presetClass="exit" presetSubtype="0" fill="hold" nodeType="withEffect">
                                  <p:stCondLst>
                                    <p:cond delay="6500"/>
                                  </p:stCondLst>
                                  <p:childTnLst>
                                    <p:animEffect transition="out" filter="fade">
                                      <p:cBhvr>
                                        <p:cTn id="8" dur="2000"/>
                                        <p:tgtEl>
                                          <p:spTgt spid="9"/>
                                        </p:tgtEl>
                                      </p:cBhvr>
                                    </p:animEffect>
                                    <p:set>
                                      <p:cBhvr>
                                        <p:cTn id="9" dur="1" fill="hold">
                                          <p:stCondLst>
                                            <p:cond delay="1999"/>
                                          </p:stCondLst>
                                        </p:cTn>
                                        <p:tgtEl>
                                          <p:spTgt spid="9"/>
                                        </p:tgtEl>
                                        <p:attrNameLst>
                                          <p:attrName>style.visibility</p:attrName>
                                        </p:attrNameLst>
                                      </p:cBhvr>
                                      <p:to>
                                        <p:strVal val="hidden"/>
                                      </p:to>
                                    </p:set>
                                    <p:cmd type="call" cmd="stop">
                                      <p:cBhvr>
                                        <p:cTn id="10" dur="1">
                                          <p:stCondLst>
                                            <p:cond delay="1999"/>
                                          </p:stCondLst>
                                        </p:cTn>
                                        <p:tgtEl>
                                          <p:spTgt spid="9"/>
                                        </p:tgtEl>
                                      </p:cBhvr>
                                    </p:cmd>
                                  </p:childTnLst>
                                </p:cTn>
                              </p:par>
                              <p:par>
                                <p:cTn id="11" presetID="10" presetClass="entr" presetSubtype="0" fill="hold" nodeType="withEffect">
                                  <p:stCondLst>
                                    <p:cond delay="70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10" presetClass="entr" presetSubtype="0" fill="hold" grpId="0" nodeType="withEffect">
                                  <p:stCondLst>
                                    <p:cond delay="70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7" fill="hold" display="0">
                  <p:stCondLst>
                    <p:cond delay="indefinite"/>
                  </p:stCondLst>
                </p:cTn>
                <p:tgtEl>
                  <p:spTgt spid="9"/>
                </p:tgtEl>
              </p:cMediaNode>
            </p:video>
          </p:childTnLst>
        </p:cTn>
      </p:par>
    </p:tnLst>
    <p:bldLst>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endParaRPr lang="he-IL" dirty="0"/>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Date Placeholder 4"/>
          <p:cNvSpPr>
            <a:spLocks noGrp="1"/>
          </p:cNvSpPr>
          <p:nvPr>
            <p:ph type="dt" sz="half" idx="10"/>
          </p:nvPr>
        </p:nvSpPr>
        <p:spPr/>
        <p:txBody>
          <a:bodyPr/>
          <a:lstStyle/>
          <a:p>
            <a:fld id="{D7E1C0B7-AB0D-4AF9-9C80-529313F012B2}" type="datetime1">
              <a:rPr lang="en-US" smtClean="0"/>
              <a:t>28-Dec-19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D9778-10B4-40FB-B4E4-44FA89A8663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76200"/>
            <a:ext cx="1008000" cy="493234"/>
          </a:xfrm>
          <a:prstGeom prst="rect">
            <a:avLst/>
          </a:prstGeom>
        </p:spPr>
      </p:pic>
    </p:spTree>
    <p:extLst>
      <p:ext uri="{BB962C8B-B14F-4D97-AF65-F5344CB8AC3E}">
        <p14:creationId xmlns:p14="http://schemas.microsoft.com/office/powerpoint/2010/main" val="2585352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A982F35-29BF-4127-A4F3-CE8B20D358F7}" type="datetime1">
              <a:rPr lang="en-US" smtClean="0"/>
              <a:t>28-Dec-19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01D9778-10B4-40FB-B4E4-44FA89A86639}" type="slidenum">
              <a:rPr lang="en-US" smtClean="0"/>
              <a:pPr/>
              <a:t>‹#›</a:t>
            </a:fld>
            <a:endParaRPr lang="en-US"/>
          </a:p>
        </p:txBody>
      </p:sp>
    </p:spTree>
    <p:extLst>
      <p:ext uri="{BB962C8B-B14F-4D97-AF65-F5344CB8AC3E}">
        <p14:creationId xmlns:p14="http://schemas.microsoft.com/office/powerpoint/2010/main" val="332461226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8077200" cy="2163548"/>
          </a:xfrm>
        </p:spPr>
        <p:txBody>
          <a:bodyPr>
            <a:normAutofit fontScale="90000"/>
          </a:bodyPr>
          <a:lstStyle/>
          <a:p>
            <a:pPr rtl="0"/>
            <a:r>
              <a:rPr lang="en-US" sz="2400" dirty="0">
                <a:solidFill>
                  <a:srgbClr val="002060"/>
                </a:solidFill>
              </a:rPr>
              <a:t>Midterm Presentation</a:t>
            </a:r>
            <a:br>
              <a:rPr lang="en-US" sz="2400" dirty="0">
                <a:solidFill>
                  <a:srgbClr val="002060"/>
                </a:solidFill>
              </a:rPr>
            </a:br>
            <a:br>
              <a:rPr lang="en-US" sz="2000" dirty="0">
                <a:solidFill>
                  <a:srgbClr val="002060"/>
                </a:solidFill>
              </a:rPr>
            </a:br>
            <a:r>
              <a:rPr lang="en-US" sz="4000" dirty="0">
                <a:solidFill>
                  <a:srgbClr val="002060"/>
                </a:solidFill>
              </a:rPr>
              <a:t>Pneumonia Detection from Chest X-Rays with Robustness to Deformations</a:t>
            </a:r>
            <a:endParaRPr lang="en-US" dirty="0">
              <a:solidFill>
                <a:srgbClr val="002060"/>
              </a:solidFill>
            </a:endParaRPr>
          </a:p>
        </p:txBody>
      </p:sp>
      <p:sp>
        <p:nvSpPr>
          <p:cNvPr id="3" name="Subtitle 2"/>
          <p:cNvSpPr>
            <a:spLocks noGrp="1"/>
          </p:cNvSpPr>
          <p:nvPr>
            <p:ph type="subTitle" idx="1"/>
          </p:nvPr>
        </p:nvSpPr>
        <p:spPr>
          <a:xfrm>
            <a:off x="838200" y="3200400"/>
            <a:ext cx="7385228" cy="3505200"/>
          </a:xfrm>
        </p:spPr>
        <p:txBody>
          <a:bodyPr>
            <a:noAutofit/>
          </a:bodyPr>
          <a:lstStyle/>
          <a:p>
            <a:pPr algn="l" rtl="0"/>
            <a:r>
              <a:rPr lang="en-US" sz="2400" u="sng" dirty="0">
                <a:solidFill>
                  <a:srgbClr val="002060"/>
                </a:solidFill>
              </a:rPr>
              <a:t>Students:</a:t>
            </a:r>
            <a:r>
              <a:rPr lang="en-US" sz="2400" dirty="0">
                <a:solidFill>
                  <a:srgbClr val="002060"/>
                </a:solidFill>
              </a:rPr>
              <a:t> Or Glassman, Andy Rodan</a:t>
            </a:r>
          </a:p>
          <a:p>
            <a:pPr algn="l" rtl="0"/>
            <a:r>
              <a:rPr lang="en-US" sz="2400" u="sng" dirty="0">
                <a:solidFill>
                  <a:srgbClr val="002060"/>
                </a:solidFill>
              </a:rPr>
              <a:t>Supervisor</a:t>
            </a:r>
            <a:r>
              <a:rPr lang="en-US" sz="2400" dirty="0">
                <a:solidFill>
                  <a:srgbClr val="002060"/>
                </a:solidFill>
              </a:rPr>
              <a:t>: </a:t>
            </a:r>
            <a:r>
              <a:rPr lang="en-US" sz="2400" dirty="0" err="1">
                <a:solidFill>
                  <a:srgbClr val="002060"/>
                </a:solidFill>
              </a:rPr>
              <a:t>Yair</a:t>
            </a:r>
            <a:r>
              <a:rPr lang="en-US" sz="2400" dirty="0">
                <a:solidFill>
                  <a:srgbClr val="002060"/>
                </a:solidFill>
              </a:rPr>
              <a:t> Moshe</a:t>
            </a:r>
          </a:p>
          <a:p>
            <a:pPr algn="l" rtl="0"/>
            <a:endParaRPr lang="he-IL" sz="1800" dirty="0"/>
          </a:p>
          <a:p>
            <a:pPr algn="l" rtl="0"/>
            <a:r>
              <a:rPr lang="en-US" sz="2000" dirty="0">
                <a:solidFill>
                  <a:srgbClr val="002060"/>
                </a:solidFill>
                <a:cs typeface="+mj-cs"/>
              </a:rPr>
              <a:t>Semester:  Winter,  2019</a:t>
            </a:r>
          </a:p>
          <a:p>
            <a:pPr algn="l" rtl="0"/>
            <a:r>
              <a:rPr lang="en-US" sz="2000" dirty="0">
                <a:solidFill>
                  <a:srgbClr val="002060"/>
                </a:solidFill>
                <a:cs typeface="+mj-cs"/>
              </a:rPr>
              <a:t>Date:   8/1/2020 </a:t>
            </a:r>
            <a:endParaRPr lang="he-IL" sz="2000" dirty="0">
              <a:solidFill>
                <a:srgbClr val="002060"/>
              </a:solidFill>
              <a:cs typeface="+mj-cs"/>
            </a:endParaRPr>
          </a:p>
          <a:p>
            <a:pPr algn="l" rtl="0"/>
            <a:endParaRPr lang="en-US" sz="1200" dirty="0">
              <a:solidFill>
                <a:srgbClr val="002060"/>
              </a:solidFill>
            </a:endParaRPr>
          </a:p>
          <a:p>
            <a:pPr algn="l" rtl="0"/>
            <a:endParaRPr lang="en-US" sz="2400" dirty="0">
              <a:solidFill>
                <a:srgbClr val="002060"/>
              </a:solidFill>
            </a:endParaRPr>
          </a:p>
          <a:p>
            <a:pPr algn="l" rtl="0"/>
            <a:r>
              <a:rPr lang="en-US" sz="2400" dirty="0">
                <a:solidFill>
                  <a:srgbClr val="002060"/>
                </a:solidFill>
              </a:rPr>
              <a:t>In Collaboration with: Zebra Medical</a:t>
            </a:r>
            <a:endParaRPr lang="en-US" sz="2400" dirty="0"/>
          </a:p>
          <a:p>
            <a:pPr algn="l" rtl="0"/>
            <a:endParaRPr lang="he-IL" sz="2400" dirty="0"/>
          </a:p>
          <a:p>
            <a:pPr algn="l" rtl="0"/>
            <a:endParaRPr lang="en-US" sz="2400" dirty="0"/>
          </a:p>
          <a:p>
            <a:pPr algn="l" rtl="0"/>
            <a:endParaRPr lang="en-US" sz="2400" dirty="0"/>
          </a:p>
          <a:p>
            <a:pPr algn="l" rtl="0"/>
            <a:endParaRPr lang="en-US" sz="2400" dirty="0"/>
          </a:p>
          <a:p>
            <a:pPr algn="l" rtl="0"/>
            <a:endParaRPr lang="en-US" sz="2400" dirty="0"/>
          </a:p>
        </p:txBody>
      </p:sp>
      <p:pic>
        <p:nvPicPr>
          <p:cNvPr id="1026" name="Picture 2" descr="Image result for zebra medical&quot;">
            <a:extLst>
              <a:ext uri="{FF2B5EF4-FFF2-40B4-BE49-F238E27FC236}">
                <a16:creationId xmlns:a16="http://schemas.microsoft.com/office/drawing/2014/main" id="{A4E8B1B1-4562-4A8D-8692-E1FFD5569F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7194" y="5395454"/>
            <a:ext cx="2026234" cy="12663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hest x ray&quot;">
            <a:extLst>
              <a:ext uri="{FF2B5EF4-FFF2-40B4-BE49-F238E27FC236}">
                <a16:creationId xmlns:a16="http://schemas.microsoft.com/office/drawing/2014/main" id="{393B9631-5C2F-4509-B3D3-D3214BF456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4837" y="2932424"/>
            <a:ext cx="2362200" cy="2702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07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Intermediate Results</a:t>
            </a:r>
            <a:endParaRPr lang="he-IL"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Downloaded different datasets.</a:t>
            </a:r>
          </a:p>
          <a:p>
            <a:pPr lvl="1"/>
            <a:r>
              <a:rPr lang="en-US" dirty="0">
                <a:solidFill>
                  <a:srgbClr val="002060"/>
                </a:solidFill>
              </a:rPr>
              <a:t>Kaggle RSNA challenge, Kaggle pneumonia dataset, </a:t>
            </a:r>
            <a:r>
              <a:rPr lang="en-US" dirty="0" err="1">
                <a:solidFill>
                  <a:srgbClr val="002060"/>
                </a:solidFill>
              </a:rPr>
              <a:t>CheXpert</a:t>
            </a:r>
            <a:r>
              <a:rPr lang="en-US" dirty="0">
                <a:solidFill>
                  <a:srgbClr val="002060"/>
                </a:solidFill>
              </a:rPr>
              <a:t> dataset.</a:t>
            </a:r>
          </a:p>
          <a:p>
            <a:r>
              <a:rPr lang="en-US" dirty="0">
                <a:solidFill>
                  <a:srgbClr val="002060"/>
                </a:solidFill>
              </a:rPr>
              <a:t>Trained known architectures on Kaggle pneumonia dataset.</a:t>
            </a:r>
          </a:p>
          <a:p>
            <a:pPr lvl="1"/>
            <a:r>
              <a:rPr lang="en-US" dirty="0">
                <a:solidFill>
                  <a:srgbClr val="002060"/>
                </a:solidFill>
              </a:rPr>
              <a:t>Used </a:t>
            </a:r>
            <a:r>
              <a:rPr lang="en-US" dirty="0" err="1">
                <a:solidFill>
                  <a:srgbClr val="002060"/>
                </a:solidFill>
              </a:rPr>
              <a:t>AlexNet</a:t>
            </a:r>
            <a:r>
              <a:rPr lang="en-US" dirty="0">
                <a:solidFill>
                  <a:srgbClr val="002060"/>
                </a:solidFill>
              </a:rPr>
              <a:t>, </a:t>
            </a:r>
            <a:r>
              <a:rPr lang="en-US" dirty="0" err="1">
                <a:solidFill>
                  <a:srgbClr val="002060"/>
                </a:solidFill>
              </a:rPr>
              <a:t>ResNet</a:t>
            </a:r>
            <a:r>
              <a:rPr lang="en-US" dirty="0">
                <a:solidFill>
                  <a:srgbClr val="002060"/>
                </a:solidFill>
              </a:rPr>
              <a:t>, </a:t>
            </a:r>
            <a:r>
              <a:rPr lang="en-US" dirty="0" err="1">
                <a:solidFill>
                  <a:srgbClr val="002060"/>
                </a:solidFill>
              </a:rPr>
              <a:t>DenseNet</a:t>
            </a:r>
            <a:r>
              <a:rPr lang="en-US" dirty="0">
                <a:solidFill>
                  <a:srgbClr val="002060"/>
                </a:solidFill>
              </a:rPr>
              <a:t> architectures.</a:t>
            </a:r>
          </a:p>
          <a:p>
            <a:pPr lvl="1"/>
            <a:r>
              <a:rPr lang="en-US" dirty="0">
                <a:solidFill>
                  <a:srgbClr val="002060"/>
                </a:solidFill>
              </a:rPr>
              <a:t>Used </a:t>
            </a:r>
            <a:r>
              <a:rPr lang="en-US" dirty="0" err="1">
                <a:solidFill>
                  <a:srgbClr val="002060"/>
                </a:solidFill>
              </a:rPr>
              <a:t>Trasnfer</a:t>
            </a:r>
            <a:r>
              <a:rPr lang="en-US" dirty="0">
                <a:solidFill>
                  <a:srgbClr val="002060"/>
                </a:solidFill>
              </a:rPr>
              <a:t> learning of weights.</a:t>
            </a:r>
          </a:p>
          <a:p>
            <a:r>
              <a:rPr lang="en-US" dirty="0">
                <a:solidFill>
                  <a:srgbClr val="002060"/>
                </a:solidFill>
              </a:rPr>
              <a:t>Best results gave 84% on test set.</a:t>
            </a:r>
          </a:p>
        </p:txBody>
      </p:sp>
      <p:sp>
        <p:nvSpPr>
          <p:cNvPr id="5" name="Slide Number Placeholder 4"/>
          <p:cNvSpPr>
            <a:spLocks noGrp="1"/>
          </p:cNvSpPr>
          <p:nvPr>
            <p:ph type="sldNum" sz="quarter" idx="12"/>
          </p:nvPr>
        </p:nvSpPr>
        <p:spPr/>
        <p:txBody>
          <a:bodyPr/>
          <a:lstStyle/>
          <a:p>
            <a:fld id="{B01D9778-10B4-40FB-B4E4-44FA89A86639}" type="slidenum">
              <a:rPr lang="en-US" smtClean="0"/>
              <a:pPr/>
              <a:t>10</a:t>
            </a:fld>
            <a:endParaRPr lang="en-US"/>
          </a:p>
        </p:txBody>
      </p:sp>
    </p:spTree>
    <p:extLst>
      <p:ext uri="{BB962C8B-B14F-4D97-AF65-F5344CB8AC3E}">
        <p14:creationId xmlns:p14="http://schemas.microsoft.com/office/powerpoint/2010/main" val="214587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Conclusion</a:t>
            </a:r>
            <a:endParaRPr lang="he-IL"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Regular CNN can achieve decent results on current dataset (84%-90%).</a:t>
            </a:r>
          </a:p>
          <a:p>
            <a:r>
              <a:rPr lang="en-US" dirty="0">
                <a:solidFill>
                  <a:srgbClr val="002060"/>
                </a:solidFill>
              </a:rPr>
              <a:t>Labels of dataset in not inclusive and needs to be taken into consideration (more than one disease, lung opacity label).</a:t>
            </a:r>
          </a:p>
          <a:p>
            <a:r>
              <a:rPr lang="en-US" dirty="0">
                <a:solidFill>
                  <a:srgbClr val="002060"/>
                </a:solidFill>
              </a:rPr>
              <a:t>We have different datasets to work on with different sizes.</a:t>
            </a:r>
          </a:p>
          <a:p>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11</a:t>
            </a:fld>
            <a:endParaRPr lang="en-US"/>
          </a:p>
        </p:txBody>
      </p:sp>
    </p:spTree>
    <p:extLst>
      <p:ext uri="{BB962C8B-B14F-4D97-AF65-F5344CB8AC3E}">
        <p14:creationId xmlns:p14="http://schemas.microsoft.com/office/powerpoint/2010/main" val="166931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Future Work</a:t>
            </a:r>
            <a:endParaRPr lang="he-IL"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Continue trying different architectures of CNN on datasets</a:t>
            </a:r>
          </a:p>
          <a:p>
            <a:r>
              <a:rPr lang="en-US" dirty="0">
                <a:solidFill>
                  <a:srgbClr val="002060"/>
                </a:solidFill>
              </a:rPr>
              <a:t>Using all datasets for training models.</a:t>
            </a:r>
          </a:p>
          <a:p>
            <a:r>
              <a:rPr lang="en-US" dirty="0">
                <a:solidFill>
                  <a:srgbClr val="002060"/>
                </a:solidFill>
              </a:rPr>
              <a:t>Add Deformable Convolution layers to architectures that were trained.</a:t>
            </a:r>
          </a:p>
          <a:p>
            <a:r>
              <a:rPr lang="en-US" dirty="0">
                <a:solidFill>
                  <a:srgbClr val="002060"/>
                </a:solidFill>
              </a:rPr>
              <a:t>Getting more datasets from Zebra Medical company. </a:t>
            </a:r>
          </a:p>
        </p:txBody>
      </p:sp>
      <p:sp>
        <p:nvSpPr>
          <p:cNvPr id="5" name="Slide Number Placeholder 4"/>
          <p:cNvSpPr>
            <a:spLocks noGrp="1"/>
          </p:cNvSpPr>
          <p:nvPr>
            <p:ph type="sldNum" sz="quarter" idx="12"/>
          </p:nvPr>
        </p:nvSpPr>
        <p:spPr/>
        <p:txBody>
          <a:bodyPr/>
          <a:lstStyle/>
          <a:p>
            <a:fld id="{B01D9778-10B4-40FB-B4E4-44FA89A86639}" type="slidenum">
              <a:rPr lang="en-US" smtClean="0"/>
              <a:pPr/>
              <a:t>12</a:t>
            </a:fld>
            <a:endParaRPr lang="en-US"/>
          </a:p>
        </p:txBody>
      </p:sp>
    </p:spTree>
    <p:extLst>
      <p:ext uri="{BB962C8B-B14F-4D97-AF65-F5344CB8AC3E}">
        <p14:creationId xmlns:p14="http://schemas.microsoft.com/office/powerpoint/2010/main" val="19455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615" y="228600"/>
            <a:ext cx="8229600" cy="1143000"/>
          </a:xfrm>
        </p:spPr>
        <p:txBody>
          <a:bodyPr/>
          <a:lstStyle/>
          <a:p>
            <a:r>
              <a:rPr lang="en-US" dirty="0">
                <a:solidFill>
                  <a:srgbClr val="002060"/>
                </a:solidFill>
              </a:rPr>
              <a:t>References</a:t>
            </a:r>
            <a:endParaRPr lang="he-IL" dirty="0">
              <a:solidFill>
                <a:srgbClr val="002060"/>
              </a:solidFill>
            </a:endParaRPr>
          </a:p>
        </p:txBody>
      </p:sp>
      <p:sp>
        <p:nvSpPr>
          <p:cNvPr id="3" name="Content Placeholder 2"/>
          <p:cNvSpPr>
            <a:spLocks noGrp="1"/>
          </p:cNvSpPr>
          <p:nvPr>
            <p:ph idx="1"/>
          </p:nvPr>
        </p:nvSpPr>
        <p:spPr/>
        <p:txBody>
          <a:bodyPr>
            <a:normAutofit/>
          </a:bodyPr>
          <a:lstStyle/>
          <a:p>
            <a:endParaRPr lang="en-US" dirty="0">
              <a:solidFill>
                <a:srgbClr val="002060"/>
              </a:solidFill>
            </a:endParaRPr>
          </a:p>
          <a:p>
            <a:pPr marL="457200" indent="-457200">
              <a:buFont typeface="+mj-lt"/>
              <a:buAutoNum type="arabicPeriod"/>
            </a:pPr>
            <a:r>
              <a:rPr lang="en-US" sz="2200" dirty="0">
                <a:solidFill>
                  <a:srgbClr val="002060"/>
                </a:solidFill>
              </a:rPr>
              <a:t>Dai, J., Qi, H., </a:t>
            </a:r>
            <a:r>
              <a:rPr lang="en-US" sz="2200" dirty="0" err="1">
                <a:solidFill>
                  <a:srgbClr val="002060"/>
                </a:solidFill>
              </a:rPr>
              <a:t>Xiong</a:t>
            </a:r>
            <a:r>
              <a:rPr lang="en-US" sz="2200" dirty="0">
                <a:solidFill>
                  <a:srgbClr val="002060"/>
                </a:solidFill>
              </a:rPr>
              <a:t>, Y., Li, Y., Zhang, G., Hu, H., &amp; Wei, Y. (2017). Deformable convolutional networks. In Proceedings of the IEEE international conference on computer vision (pp. 764-773).</a:t>
            </a:r>
          </a:p>
          <a:p>
            <a:pPr marL="457200" indent="-457200">
              <a:buFont typeface="+mj-lt"/>
              <a:buAutoNum type="arabicPeriod"/>
            </a:pPr>
            <a:r>
              <a:rPr lang="en-US" sz="2200" dirty="0">
                <a:solidFill>
                  <a:srgbClr val="002060"/>
                </a:solidFill>
              </a:rPr>
              <a:t>Zhu, </a:t>
            </a:r>
            <a:r>
              <a:rPr lang="en-US" sz="2200" dirty="0" err="1">
                <a:solidFill>
                  <a:srgbClr val="002060"/>
                </a:solidFill>
              </a:rPr>
              <a:t>Xizhou</a:t>
            </a:r>
            <a:r>
              <a:rPr lang="en-US" sz="2200" dirty="0">
                <a:solidFill>
                  <a:srgbClr val="002060"/>
                </a:solidFill>
              </a:rPr>
              <a:t>, et al. "Deformable convnets v2: More deformable, better results." Proceedings of the IEEE Conference on Computer Vision and Pattern Recognition. 2019.</a:t>
            </a:r>
          </a:p>
        </p:txBody>
      </p:sp>
      <p:sp>
        <p:nvSpPr>
          <p:cNvPr id="5" name="Slide Number Placeholder 4"/>
          <p:cNvSpPr>
            <a:spLocks noGrp="1"/>
          </p:cNvSpPr>
          <p:nvPr>
            <p:ph type="sldNum" sz="quarter" idx="12"/>
          </p:nvPr>
        </p:nvSpPr>
        <p:spPr/>
        <p:txBody>
          <a:bodyPr/>
          <a:lstStyle/>
          <a:p>
            <a:fld id="{B01D9778-10B4-40FB-B4E4-44FA89A86639}" type="slidenum">
              <a:rPr lang="en-US" smtClean="0"/>
              <a:pPr/>
              <a:t>13</a:t>
            </a:fld>
            <a:endParaRPr lang="en-US"/>
          </a:p>
        </p:txBody>
      </p:sp>
    </p:spTree>
    <p:extLst>
      <p:ext uri="{BB962C8B-B14F-4D97-AF65-F5344CB8AC3E}">
        <p14:creationId xmlns:p14="http://schemas.microsoft.com/office/powerpoint/2010/main" val="66202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Outline</a:t>
            </a:r>
            <a:endParaRPr lang="he-IL"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r>
              <a:rPr lang="en-US" dirty="0">
                <a:solidFill>
                  <a:srgbClr val="002060"/>
                </a:solidFill>
              </a:rPr>
              <a:t>Project goals</a:t>
            </a:r>
          </a:p>
          <a:p>
            <a:endParaRPr lang="en-US" dirty="0">
              <a:solidFill>
                <a:srgbClr val="002060"/>
              </a:solidFill>
            </a:endParaRPr>
          </a:p>
          <a:p>
            <a:r>
              <a:rPr lang="en-US" dirty="0">
                <a:solidFill>
                  <a:srgbClr val="002060"/>
                </a:solidFill>
              </a:rPr>
              <a:t>Background</a:t>
            </a:r>
          </a:p>
          <a:p>
            <a:endParaRPr lang="en-US" dirty="0">
              <a:solidFill>
                <a:srgbClr val="002060"/>
              </a:solidFill>
            </a:endParaRPr>
          </a:p>
          <a:p>
            <a:r>
              <a:rPr lang="en-US" dirty="0">
                <a:solidFill>
                  <a:srgbClr val="002060"/>
                </a:solidFill>
              </a:rPr>
              <a:t>Prior solutions</a:t>
            </a:r>
          </a:p>
          <a:p>
            <a:endParaRPr lang="en-US" dirty="0">
              <a:solidFill>
                <a:srgbClr val="002060"/>
              </a:solidFill>
            </a:endParaRPr>
          </a:p>
          <a:p>
            <a:r>
              <a:rPr lang="en-US" dirty="0">
                <a:solidFill>
                  <a:srgbClr val="002060"/>
                </a:solidFill>
              </a:rPr>
              <a:t>Literature survey</a:t>
            </a:r>
          </a:p>
          <a:p>
            <a:endParaRPr lang="en-US" dirty="0">
              <a:solidFill>
                <a:srgbClr val="002060"/>
              </a:solidFill>
            </a:endParaRPr>
          </a:p>
          <a:p>
            <a:r>
              <a:rPr lang="en-US" dirty="0">
                <a:solidFill>
                  <a:srgbClr val="002060"/>
                </a:solidFill>
              </a:rPr>
              <a:t>Mid evaluation</a:t>
            </a:r>
          </a:p>
          <a:p>
            <a:endParaRPr lang="en-US" dirty="0">
              <a:solidFill>
                <a:srgbClr val="002060"/>
              </a:solidFill>
            </a:endParaRPr>
          </a:p>
          <a:p>
            <a:r>
              <a:rPr lang="en-US" dirty="0">
                <a:solidFill>
                  <a:srgbClr val="002060"/>
                </a:solidFill>
              </a:rPr>
              <a:t>Future work</a:t>
            </a:r>
          </a:p>
          <a:p>
            <a:pPr marL="857250" lvl="1" indent="-457200"/>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a:t>
            </a:fld>
            <a:endParaRPr lang="en-US"/>
          </a:p>
        </p:txBody>
      </p:sp>
    </p:spTree>
    <p:extLst>
      <p:ext uri="{BB962C8B-B14F-4D97-AF65-F5344CB8AC3E}">
        <p14:creationId xmlns:p14="http://schemas.microsoft.com/office/powerpoint/2010/main" val="406421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0DCA-B826-4C22-A993-5EF55BB7143A}"/>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83BC9421-391F-41B2-92D0-6F0E9FD8ECD4}"/>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develop a technique for detection of pneumonia in chest x-ray images which is robust to deformations caused by different body structure or different lying position.</a:t>
            </a:r>
          </a:p>
        </p:txBody>
      </p:sp>
      <p:sp>
        <p:nvSpPr>
          <p:cNvPr id="4" name="Slide Number Placeholder 3">
            <a:extLst>
              <a:ext uri="{FF2B5EF4-FFF2-40B4-BE49-F238E27FC236}">
                <a16:creationId xmlns:a16="http://schemas.microsoft.com/office/drawing/2014/main" id="{F0A68B34-07F2-480A-A797-8A80E8169E9A}"/>
              </a:ext>
            </a:extLst>
          </p:cNvPr>
          <p:cNvSpPr>
            <a:spLocks noGrp="1"/>
          </p:cNvSpPr>
          <p:nvPr>
            <p:ph type="sldNum" sz="quarter" idx="12"/>
          </p:nvPr>
        </p:nvSpPr>
        <p:spPr/>
        <p:txBody>
          <a:bodyPr/>
          <a:lstStyle/>
          <a:p>
            <a:fld id="{B01D9778-10B4-40FB-B4E4-44FA89A86639}" type="slidenum">
              <a:rPr lang="en-US" smtClean="0"/>
              <a:pPr/>
              <a:t>3</a:t>
            </a:fld>
            <a:endParaRPr lang="en-US"/>
          </a:p>
        </p:txBody>
      </p:sp>
    </p:spTree>
    <p:extLst>
      <p:ext uri="{BB962C8B-B14F-4D97-AF65-F5344CB8AC3E}">
        <p14:creationId xmlns:p14="http://schemas.microsoft.com/office/powerpoint/2010/main" val="151727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Background</a:t>
            </a:r>
            <a:endParaRPr lang="he-IL"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Pneumonia accounts for over 15% of all deaths of children under 5 years old internationally. In the United States, pneumonia accounts for over 500,000 visits to emergency departments and over 50,000 deaths in 2015,keeping the ailment on the list of top 10 causes of death in the country.</a:t>
            </a:r>
          </a:p>
          <a:p>
            <a:r>
              <a:rPr lang="en-US" dirty="0">
                <a:solidFill>
                  <a:srgbClr val="002060"/>
                </a:solidFill>
              </a:rPr>
              <a:t>accurately diagnosing pneumonia requires review of a chest radiograph by highly trained specialists and confirmation through clinical history.</a:t>
            </a:r>
          </a:p>
          <a:p>
            <a:r>
              <a:rPr lang="en-US" dirty="0">
                <a:solidFill>
                  <a:srgbClr val="002060"/>
                </a:solidFill>
              </a:rPr>
              <a:t>In recent years machine learning algorithms have improved in the diagnostics of medical diseases from x-ray images but still have much room to improve</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4</a:t>
            </a:fld>
            <a:endParaRPr lang="en-US"/>
          </a:p>
        </p:txBody>
      </p:sp>
    </p:spTree>
    <p:extLst>
      <p:ext uri="{BB962C8B-B14F-4D97-AF65-F5344CB8AC3E}">
        <p14:creationId xmlns:p14="http://schemas.microsoft.com/office/powerpoint/2010/main" val="74662902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5FA-699C-4AE6-AD44-EF3234BAD867}"/>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BF6A365C-B34C-4F9F-940E-B6C2FE697768}"/>
              </a:ext>
            </a:extLst>
          </p:cNvPr>
          <p:cNvSpPr>
            <a:spLocks noGrp="1"/>
          </p:cNvSpPr>
          <p:nvPr>
            <p:ph idx="1"/>
          </p:nvPr>
        </p:nvSpPr>
        <p:spPr>
          <a:xfrm>
            <a:off x="457200" y="1600200"/>
            <a:ext cx="8229600" cy="4983162"/>
          </a:xfrm>
        </p:spPr>
        <p:txBody>
          <a:bodyPr>
            <a:normAutofit fontScale="92500" lnSpcReduction="20000"/>
          </a:bodyPr>
          <a:lstStyle/>
          <a:p>
            <a:r>
              <a:rPr lang="en-US" dirty="0"/>
              <a:t>Kaggle X-Ray images (Pneumonia)</a:t>
            </a:r>
          </a:p>
          <a:p>
            <a:pPr lvl="1"/>
            <a:r>
              <a:rPr lang="en-US" dirty="0"/>
              <a:t>Consists of ~6k chest x-ray images</a:t>
            </a:r>
          </a:p>
          <a:p>
            <a:pPr lvl="2"/>
            <a:r>
              <a:rPr lang="en-US" dirty="0"/>
              <a:t>~4500 labeled with Pneumonia, ~1500 labeled Normal</a:t>
            </a:r>
          </a:p>
          <a:p>
            <a:pPr lvl="1"/>
            <a:r>
              <a:rPr lang="en-US" dirty="0"/>
              <a:t>Best results have 0.9 AUC</a:t>
            </a:r>
          </a:p>
          <a:p>
            <a:pPr fontAlgn="base"/>
            <a:r>
              <a:rPr lang="en-US" dirty="0"/>
              <a:t>Kaggle RSNA Pneumonia Detection Challenge</a:t>
            </a:r>
          </a:p>
          <a:p>
            <a:pPr lvl="1"/>
            <a:r>
              <a:rPr lang="en-US" dirty="0"/>
              <a:t>Consists of ~27k chest x-ray images</a:t>
            </a:r>
          </a:p>
          <a:p>
            <a:pPr lvl="2"/>
            <a:r>
              <a:rPr lang="en-US" dirty="0"/>
              <a:t>39% labeled “No Lung opacity”, 32% “Lung opacity”, 29% “No Lung Opacity / Not Normal”</a:t>
            </a:r>
          </a:p>
          <a:p>
            <a:r>
              <a:rPr lang="en-US" dirty="0" err="1"/>
              <a:t>CheXpert</a:t>
            </a:r>
            <a:r>
              <a:rPr lang="en-US" dirty="0"/>
              <a:t> challenge</a:t>
            </a:r>
          </a:p>
          <a:p>
            <a:pPr lvl="1"/>
            <a:r>
              <a:rPr lang="en-US" dirty="0"/>
              <a:t>Consists of ~300k chest x-ray images with 14 labels</a:t>
            </a:r>
          </a:p>
          <a:p>
            <a:pPr lvl="2"/>
            <a:r>
              <a:rPr lang="en-US" dirty="0"/>
              <a:t>[</a:t>
            </a:r>
            <a:r>
              <a:rPr lang="en-US" dirty="0">
                <a:solidFill>
                  <a:srgbClr val="FF0000"/>
                </a:solidFill>
              </a:rPr>
              <a:t>num</a:t>
            </a:r>
            <a:r>
              <a:rPr lang="en-US" dirty="0"/>
              <a:t>] are labeled with pneumonia, [</a:t>
            </a:r>
            <a:r>
              <a:rPr lang="en-US" dirty="0">
                <a:solidFill>
                  <a:srgbClr val="FF0000"/>
                </a:solidFill>
              </a:rPr>
              <a:t>num</a:t>
            </a:r>
            <a:r>
              <a:rPr lang="en-US" dirty="0"/>
              <a:t>] are labeled normal, [</a:t>
            </a:r>
            <a:r>
              <a:rPr lang="en-US" dirty="0">
                <a:solidFill>
                  <a:srgbClr val="FF0000"/>
                </a:solidFill>
              </a:rPr>
              <a:t>num</a:t>
            </a:r>
            <a:r>
              <a:rPr lang="en-US" dirty="0"/>
              <a:t>] are labeled with different diseases.</a:t>
            </a:r>
          </a:p>
          <a:p>
            <a:pPr lvl="1"/>
            <a:r>
              <a:rPr lang="en-US" dirty="0"/>
              <a:t>Current best results has 0.93 AUC for all classes</a:t>
            </a:r>
          </a:p>
          <a:p>
            <a:pPr lvl="1"/>
            <a:endParaRPr lang="en-US" dirty="0"/>
          </a:p>
          <a:p>
            <a:pPr lvl="1"/>
            <a:endParaRPr lang="en-US" dirty="0"/>
          </a:p>
          <a:p>
            <a:pPr lvl="2"/>
            <a:endParaRPr lang="en-US" dirty="0"/>
          </a:p>
        </p:txBody>
      </p:sp>
      <p:sp>
        <p:nvSpPr>
          <p:cNvPr id="4" name="Slide Number Placeholder 3">
            <a:extLst>
              <a:ext uri="{FF2B5EF4-FFF2-40B4-BE49-F238E27FC236}">
                <a16:creationId xmlns:a16="http://schemas.microsoft.com/office/drawing/2014/main" id="{60168D79-FA6A-4A04-8CF9-B14810206753}"/>
              </a:ext>
            </a:extLst>
          </p:cNvPr>
          <p:cNvSpPr>
            <a:spLocks noGrp="1"/>
          </p:cNvSpPr>
          <p:nvPr>
            <p:ph type="sldNum" sz="quarter" idx="12"/>
          </p:nvPr>
        </p:nvSpPr>
        <p:spPr/>
        <p:txBody>
          <a:bodyPr/>
          <a:lstStyle/>
          <a:p>
            <a:fld id="{B01D9778-10B4-40FB-B4E4-44FA89A86639}" type="slidenum">
              <a:rPr lang="en-US" smtClean="0"/>
              <a:pPr/>
              <a:t>5</a:t>
            </a:fld>
            <a:endParaRPr lang="en-US"/>
          </a:p>
        </p:txBody>
      </p:sp>
    </p:spTree>
    <p:extLst>
      <p:ext uri="{BB962C8B-B14F-4D97-AF65-F5344CB8AC3E}">
        <p14:creationId xmlns:p14="http://schemas.microsoft.com/office/powerpoint/2010/main" val="387895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Literature Survey - DCN</a:t>
            </a:r>
            <a:endParaRPr lang="he-IL" dirty="0">
              <a:solidFill>
                <a:srgbClr val="002060"/>
              </a:solidFill>
            </a:endParaRPr>
          </a:p>
        </p:txBody>
      </p:sp>
      <p:sp>
        <p:nvSpPr>
          <p:cNvPr id="3" name="Content Placeholder 2"/>
          <p:cNvSpPr>
            <a:spLocks noGrp="1"/>
          </p:cNvSpPr>
          <p:nvPr>
            <p:ph idx="1"/>
          </p:nvPr>
        </p:nvSpPr>
        <p:spPr>
          <a:xfrm>
            <a:off x="457200" y="1752600"/>
            <a:ext cx="8229600" cy="4830761"/>
          </a:xfrm>
        </p:spPr>
        <p:txBody>
          <a:bodyPr>
            <a:normAutofit/>
          </a:bodyPr>
          <a:lstStyle/>
          <a:p>
            <a:r>
              <a:rPr lang="en-US" sz="2400" dirty="0">
                <a:solidFill>
                  <a:srgbClr val="002060"/>
                </a:solidFill>
              </a:rPr>
              <a:t>  Conventional/Regular convolution operates on a pre-defined rectangular grid from an input image or a set of input feature maps. This grid can be the size of 3×3 and 5×5, etc.</a:t>
            </a:r>
          </a:p>
          <a:p>
            <a:r>
              <a:rPr lang="en-US" sz="2400" dirty="0">
                <a:solidFill>
                  <a:srgbClr val="002060"/>
                </a:solidFill>
              </a:rPr>
              <a:t>However, objects that we want to detect and classify can be deformed or occluded within the image.</a:t>
            </a:r>
          </a:p>
          <a:p>
            <a:r>
              <a:rPr lang="en-US" sz="2400" dirty="0">
                <a:solidFill>
                  <a:srgbClr val="002060"/>
                </a:solidFill>
              </a:rPr>
              <a:t>In DCN, the grid is deformable</a:t>
            </a:r>
            <a:br>
              <a:rPr lang="en-US" sz="2400" dirty="0">
                <a:solidFill>
                  <a:srgbClr val="002060"/>
                </a:solidFill>
              </a:rPr>
            </a:br>
            <a:r>
              <a:rPr lang="en-US" sz="2400" dirty="0">
                <a:solidFill>
                  <a:srgbClr val="002060"/>
                </a:solidFill>
              </a:rPr>
              <a:t> in the sense that each grid </a:t>
            </a:r>
            <a:br>
              <a:rPr lang="en-US" sz="2400" dirty="0">
                <a:solidFill>
                  <a:srgbClr val="002060"/>
                </a:solidFill>
              </a:rPr>
            </a:br>
            <a:r>
              <a:rPr lang="en-US" sz="2400" dirty="0">
                <a:solidFill>
                  <a:srgbClr val="002060"/>
                </a:solidFill>
              </a:rPr>
              <a:t>point is moved by a learnable </a:t>
            </a:r>
            <a:br>
              <a:rPr lang="en-US" sz="2400" dirty="0">
                <a:solidFill>
                  <a:srgbClr val="002060"/>
                </a:solidFill>
              </a:rPr>
            </a:br>
            <a:r>
              <a:rPr lang="en-US" sz="2400" dirty="0">
                <a:solidFill>
                  <a:srgbClr val="002060"/>
                </a:solidFill>
              </a:rPr>
              <a:t>offset. And the convolution </a:t>
            </a:r>
            <a:br>
              <a:rPr lang="en-US" sz="2400" dirty="0">
                <a:solidFill>
                  <a:srgbClr val="002060"/>
                </a:solidFill>
              </a:rPr>
            </a:br>
            <a:r>
              <a:rPr lang="en-US" sz="2400" dirty="0">
                <a:solidFill>
                  <a:srgbClr val="002060"/>
                </a:solidFill>
              </a:rPr>
              <a:t>operates on these moved grid </a:t>
            </a:r>
            <a:br>
              <a:rPr lang="en-US" sz="2400" dirty="0">
                <a:solidFill>
                  <a:srgbClr val="002060"/>
                </a:solidFill>
              </a:rPr>
            </a:br>
            <a:r>
              <a:rPr lang="en-US" sz="2400" dirty="0">
                <a:solidFill>
                  <a:srgbClr val="002060"/>
                </a:solidFill>
              </a:rPr>
              <a:t>points.</a:t>
            </a:r>
            <a:endParaRPr lang="he-IL" sz="2400"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6</a:t>
            </a:fld>
            <a:endParaRPr lang="en-US"/>
          </a:p>
        </p:txBody>
      </p:sp>
      <p:sp>
        <p:nvSpPr>
          <p:cNvPr id="4" name="TextBox 3">
            <a:extLst>
              <a:ext uri="{FF2B5EF4-FFF2-40B4-BE49-F238E27FC236}">
                <a16:creationId xmlns:a16="http://schemas.microsoft.com/office/drawing/2014/main" id="{114EBC9B-DE82-4C6A-AF04-1168189C0C32}"/>
              </a:ext>
            </a:extLst>
          </p:cNvPr>
          <p:cNvSpPr txBox="1"/>
          <p:nvPr/>
        </p:nvSpPr>
        <p:spPr>
          <a:xfrm>
            <a:off x="1219200" y="1186160"/>
            <a:ext cx="6781800" cy="646331"/>
          </a:xfrm>
          <a:prstGeom prst="rect">
            <a:avLst/>
          </a:prstGeom>
          <a:noFill/>
        </p:spPr>
        <p:txBody>
          <a:bodyPr wrap="square" rtlCol="0">
            <a:spAutoFit/>
          </a:bodyPr>
          <a:lstStyle/>
          <a:p>
            <a:r>
              <a:rPr lang="en-US" dirty="0"/>
              <a:t>Dai, </a:t>
            </a:r>
            <a:r>
              <a:rPr lang="en-US" dirty="0" err="1"/>
              <a:t>Jifeng</a:t>
            </a:r>
            <a:r>
              <a:rPr lang="en-US" dirty="0"/>
              <a:t>, et al. "Deformable convolutional networks." </a:t>
            </a:r>
            <a:r>
              <a:rPr lang="en-US" i="1" dirty="0"/>
              <a:t>Proceedings of the IEEE international conference on computer vision</a:t>
            </a:r>
            <a:r>
              <a:rPr lang="en-US" dirty="0"/>
              <a:t>. 2017.</a:t>
            </a:r>
          </a:p>
        </p:txBody>
      </p:sp>
      <p:pic>
        <p:nvPicPr>
          <p:cNvPr id="7" name="Picture 6">
            <a:extLst>
              <a:ext uri="{FF2B5EF4-FFF2-40B4-BE49-F238E27FC236}">
                <a16:creationId xmlns:a16="http://schemas.microsoft.com/office/drawing/2014/main" id="{FF55F4D5-D545-49B6-90D7-6FB849BE6DFF}"/>
              </a:ext>
            </a:extLst>
          </p:cNvPr>
          <p:cNvPicPr>
            <a:picLocks noChangeAspect="1"/>
          </p:cNvPicPr>
          <p:nvPr/>
        </p:nvPicPr>
        <p:blipFill>
          <a:blip r:embed="rId2"/>
          <a:stretch>
            <a:fillRect/>
          </a:stretch>
        </p:blipFill>
        <p:spPr>
          <a:xfrm>
            <a:off x="4962525" y="4038600"/>
            <a:ext cx="4181475" cy="2514600"/>
          </a:xfrm>
          <a:prstGeom prst="rect">
            <a:avLst/>
          </a:prstGeom>
        </p:spPr>
      </p:pic>
    </p:spTree>
    <p:extLst>
      <p:ext uri="{BB962C8B-B14F-4D97-AF65-F5344CB8AC3E}">
        <p14:creationId xmlns:p14="http://schemas.microsoft.com/office/powerpoint/2010/main" val="120208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3907-5868-491F-80F2-4633FEEAA9C1}"/>
              </a:ext>
            </a:extLst>
          </p:cNvPr>
          <p:cNvSpPr>
            <a:spLocks noGrp="1"/>
          </p:cNvSpPr>
          <p:nvPr>
            <p:ph type="title"/>
          </p:nvPr>
        </p:nvSpPr>
        <p:spPr/>
        <p:txBody>
          <a:bodyPr>
            <a:normAutofit fontScale="90000"/>
          </a:bodyPr>
          <a:lstStyle/>
          <a:p>
            <a:r>
              <a:rPr lang="en-US" dirty="0">
                <a:solidFill>
                  <a:srgbClr val="002060"/>
                </a:solidFill>
              </a:rPr>
              <a:t>Deformable Convolutional Networks</a:t>
            </a:r>
            <a:endParaRPr lang="en-US" dirty="0"/>
          </a:p>
        </p:txBody>
      </p:sp>
      <p:sp>
        <p:nvSpPr>
          <p:cNvPr id="3" name="Content Placeholder 2">
            <a:extLst>
              <a:ext uri="{FF2B5EF4-FFF2-40B4-BE49-F238E27FC236}">
                <a16:creationId xmlns:a16="http://schemas.microsoft.com/office/drawing/2014/main" id="{FD9D945D-90FF-4CB6-99B8-A86B0C6D048D}"/>
              </a:ext>
            </a:extLst>
          </p:cNvPr>
          <p:cNvSpPr>
            <a:spLocks noGrp="1"/>
          </p:cNvSpPr>
          <p:nvPr>
            <p:ph idx="1"/>
          </p:nvPr>
        </p:nvSpPr>
        <p:spPr>
          <a:xfrm>
            <a:off x="76200" y="1417638"/>
            <a:ext cx="3352800" cy="4525963"/>
          </a:xfrm>
        </p:spPr>
        <p:txBody>
          <a:bodyPr>
            <a:normAutofit/>
          </a:bodyPr>
          <a:lstStyle/>
          <a:p>
            <a:r>
              <a:rPr lang="en-US" sz="2400" dirty="0"/>
              <a:t>Each grid point is moved by a learnable offset. And the convolution operates on these moved grid points</a:t>
            </a:r>
          </a:p>
          <a:p>
            <a:pPr marL="0" indent="0">
              <a:buNone/>
            </a:pPr>
            <a:endParaRPr lang="en-US" sz="2400" dirty="0"/>
          </a:p>
          <a:p>
            <a:pPr marL="0" indent="0">
              <a:buNone/>
            </a:pPr>
            <a:endParaRPr lang="en-US" sz="2400" dirty="0"/>
          </a:p>
          <a:p>
            <a:r>
              <a:rPr lang="en-US" sz="2400" dirty="0"/>
              <a:t>similarly for the case of deformable </a:t>
            </a:r>
            <a:r>
              <a:rPr lang="en-US" sz="2400" dirty="0" err="1"/>
              <a:t>RoI</a:t>
            </a:r>
            <a:r>
              <a:rPr lang="en-US" sz="2400" dirty="0"/>
              <a:t> pooling</a:t>
            </a:r>
          </a:p>
        </p:txBody>
      </p:sp>
      <p:sp>
        <p:nvSpPr>
          <p:cNvPr id="4" name="Slide Number Placeholder 3">
            <a:extLst>
              <a:ext uri="{FF2B5EF4-FFF2-40B4-BE49-F238E27FC236}">
                <a16:creationId xmlns:a16="http://schemas.microsoft.com/office/drawing/2014/main" id="{6ED004E6-B912-45E4-A456-29799468E102}"/>
              </a:ext>
            </a:extLst>
          </p:cNvPr>
          <p:cNvSpPr>
            <a:spLocks noGrp="1"/>
          </p:cNvSpPr>
          <p:nvPr>
            <p:ph type="sldNum" sz="quarter" idx="12"/>
          </p:nvPr>
        </p:nvSpPr>
        <p:spPr/>
        <p:txBody>
          <a:bodyPr/>
          <a:lstStyle/>
          <a:p>
            <a:fld id="{B01D9778-10B4-40FB-B4E4-44FA89A86639}" type="slidenum">
              <a:rPr lang="en-US" smtClean="0"/>
              <a:pPr/>
              <a:t>7</a:t>
            </a:fld>
            <a:endParaRPr lang="en-US"/>
          </a:p>
        </p:txBody>
      </p:sp>
      <p:pic>
        <p:nvPicPr>
          <p:cNvPr id="5" name="Picture 4">
            <a:extLst>
              <a:ext uri="{FF2B5EF4-FFF2-40B4-BE49-F238E27FC236}">
                <a16:creationId xmlns:a16="http://schemas.microsoft.com/office/drawing/2014/main" id="{E08E82D0-98D4-4426-9D45-2170540D2668}"/>
              </a:ext>
            </a:extLst>
          </p:cNvPr>
          <p:cNvPicPr>
            <a:picLocks noChangeAspect="1"/>
          </p:cNvPicPr>
          <p:nvPr/>
        </p:nvPicPr>
        <p:blipFill>
          <a:blip r:embed="rId2"/>
          <a:stretch>
            <a:fillRect/>
          </a:stretch>
        </p:blipFill>
        <p:spPr>
          <a:xfrm>
            <a:off x="3657600" y="1143000"/>
            <a:ext cx="5486400" cy="2688838"/>
          </a:xfrm>
          <a:prstGeom prst="rect">
            <a:avLst/>
          </a:prstGeom>
        </p:spPr>
      </p:pic>
      <p:pic>
        <p:nvPicPr>
          <p:cNvPr id="6" name="Picture 5">
            <a:extLst>
              <a:ext uri="{FF2B5EF4-FFF2-40B4-BE49-F238E27FC236}">
                <a16:creationId xmlns:a16="http://schemas.microsoft.com/office/drawing/2014/main" id="{C85BE30B-8A07-4035-9A59-C097F001B260}"/>
              </a:ext>
            </a:extLst>
          </p:cNvPr>
          <p:cNvPicPr>
            <a:picLocks noChangeAspect="1"/>
          </p:cNvPicPr>
          <p:nvPr/>
        </p:nvPicPr>
        <p:blipFill>
          <a:blip r:embed="rId3"/>
          <a:stretch>
            <a:fillRect/>
          </a:stretch>
        </p:blipFill>
        <p:spPr>
          <a:xfrm>
            <a:off x="3352800" y="4038600"/>
            <a:ext cx="5791200" cy="2688838"/>
          </a:xfrm>
          <a:prstGeom prst="rect">
            <a:avLst/>
          </a:prstGeom>
        </p:spPr>
      </p:pic>
    </p:spTree>
    <p:extLst>
      <p:ext uri="{BB962C8B-B14F-4D97-AF65-F5344CB8AC3E}">
        <p14:creationId xmlns:p14="http://schemas.microsoft.com/office/powerpoint/2010/main" val="284270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3907-5868-491F-80F2-4633FEEAA9C1}"/>
              </a:ext>
            </a:extLst>
          </p:cNvPr>
          <p:cNvSpPr>
            <a:spLocks noGrp="1"/>
          </p:cNvSpPr>
          <p:nvPr>
            <p:ph type="title"/>
          </p:nvPr>
        </p:nvSpPr>
        <p:spPr/>
        <p:txBody>
          <a:bodyPr>
            <a:normAutofit/>
          </a:bodyPr>
          <a:lstStyle/>
          <a:p>
            <a:r>
              <a:rPr lang="en-US" dirty="0">
                <a:solidFill>
                  <a:srgbClr val="002060"/>
                </a:solidFill>
              </a:rPr>
              <a:t>DCN - results</a:t>
            </a:r>
            <a:endParaRPr lang="en-US" dirty="0"/>
          </a:p>
        </p:txBody>
      </p:sp>
      <p:sp>
        <p:nvSpPr>
          <p:cNvPr id="3" name="Content Placeholder 2">
            <a:extLst>
              <a:ext uri="{FF2B5EF4-FFF2-40B4-BE49-F238E27FC236}">
                <a16:creationId xmlns:a16="http://schemas.microsoft.com/office/drawing/2014/main" id="{FD9D945D-90FF-4CB6-99B8-A86B0C6D048D}"/>
              </a:ext>
            </a:extLst>
          </p:cNvPr>
          <p:cNvSpPr>
            <a:spLocks noGrp="1"/>
          </p:cNvSpPr>
          <p:nvPr>
            <p:ph idx="1"/>
          </p:nvPr>
        </p:nvSpPr>
        <p:spPr>
          <a:xfrm>
            <a:off x="76200" y="1417638"/>
            <a:ext cx="8610600" cy="4525963"/>
          </a:xfrm>
        </p:spPr>
        <p:txBody>
          <a:bodyPr>
            <a:normAutofit/>
          </a:bodyPr>
          <a:lstStyle/>
          <a:p>
            <a:r>
              <a:rPr lang="en-US" sz="2400" dirty="0"/>
              <a:t>By using these two new modules, DCN improves the accuracy of </a:t>
            </a:r>
            <a:r>
              <a:rPr lang="en-US" sz="2400" dirty="0" err="1"/>
              <a:t>DeepLab</a:t>
            </a:r>
            <a:r>
              <a:rPr lang="en-US" sz="2400" dirty="0"/>
              <a:t>, Faster R-CNN, R-FCN, and FPN etc.</a:t>
            </a:r>
          </a:p>
          <a:p>
            <a:r>
              <a:rPr lang="en-US" sz="2400" dirty="0"/>
              <a:t>won the 2nd Runner Up in COCO Detection Challenge and 3rd Runner Up in Segmentation Challenge.</a:t>
            </a:r>
          </a:p>
        </p:txBody>
      </p:sp>
      <p:sp>
        <p:nvSpPr>
          <p:cNvPr id="4" name="Slide Number Placeholder 3">
            <a:extLst>
              <a:ext uri="{FF2B5EF4-FFF2-40B4-BE49-F238E27FC236}">
                <a16:creationId xmlns:a16="http://schemas.microsoft.com/office/drawing/2014/main" id="{6ED004E6-B912-45E4-A456-29799468E102}"/>
              </a:ext>
            </a:extLst>
          </p:cNvPr>
          <p:cNvSpPr>
            <a:spLocks noGrp="1"/>
          </p:cNvSpPr>
          <p:nvPr>
            <p:ph type="sldNum" sz="quarter" idx="12"/>
          </p:nvPr>
        </p:nvSpPr>
        <p:spPr/>
        <p:txBody>
          <a:bodyPr/>
          <a:lstStyle/>
          <a:p>
            <a:fld id="{B01D9778-10B4-40FB-B4E4-44FA89A86639}" type="slidenum">
              <a:rPr lang="en-US" smtClean="0"/>
              <a:pPr/>
              <a:t>8</a:t>
            </a:fld>
            <a:endParaRPr lang="en-US"/>
          </a:p>
        </p:txBody>
      </p:sp>
      <p:pic>
        <p:nvPicPr>
          <p:cNvPr id="8" name="Picture 7" descr="A screenshot of a cell phone&#10;&#10;Description automatically generated">
            <a:extLst>
              <a:ext uri="{FF2B5EF4-FFF2-40B4-BE49-F238E27FC236}">
                <a16:creationId xmlns:a16="http://schemas.microsoft.com/office/drawing/2014/main" id="{792BAEE2-1C09-4F45-81F1-85124DEEFF3C}"/>
              </a:ext>
            </a:extLst>
          </p:cNvPr>
          <p:cNvPicPr>
            <a:picLocks noChangeAspect="1"/>
          </p:cNvPicPr>
          <p:nvPr/>
        </p:nvPicPr>
        <p:blipFill rotWithShape="1">
          <a:blip r:embed="rId2">
            <a:extLst>
              <a:ext uri="{28A0092B-C50C-407E-A947-70E740481C1C}">
                <a14:useLocalDpi xmlns:a14="http://schemas.microsoft.com/office/drawing/2010/main" val="0"/>
              </a:ext>
            </a:extLst>
          </a:blip>
          <a:srcRect t="7407" b="12963"/>
          <a:stretch/>
        </p:blipFill>
        <p:spPr>
          <a:xfrm>
            <a:off x="670519" y="3094038"/>
            <a:ext cx="7559081" cy="3611562"/>
          </a:xfrm>
          <a:prstGeom prst="rect">
            <a:avLst/>
          </a:prstGeom>
        </p:spPr>
      </p:pic>
    </p:spTree>
    <p:extLst>
      <p:ext uri="{BB962C8B-B14F-4D97-AF65-F5344CB8AC3E}">
        <p14:creationId xmlns:p14="http://schemas.microsoft.com/office/powerpoint/2010/main" val="294165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Chosen Solution</a:t>
            </a:r>
            <a:endParaRPr lang="he-IL"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a:solidFill>
                  <a:srgbClr val="002060"/>
                </a:solidFill>
              </a:rPr>
              <a:t>We hope to exploit DCN advantages for deformed images like in the x-ray images case.</a:t>
            </a:r>
          </a:p>
          <a:p>
            <a:r>
              <a:rPr lang="en-US" dirty="0">
                <a:solidFill>
                  <a:srgbClr val="002060"/>
                </a:solidFill>
              </a:rPr>
              <a:t>Implement known architectures such as </a:t>
            </a:r>
            <a:r>
              <a:rPr lang="en-US" dirty="0" err="1">
                <a:solidFill>
                  <a:srgbClr val="002060"/>
                </a:solidFill>
              </a:rPr>
              <a:t>AlexNet</a:t>
            </a:r>
            <a:r>
              <a:rPr lang="en-US" dirty="0">
                <a:solidFill>
                  <a:srgbClr val="002060"/>
                </a:solidFill>
              </a:rPr>
              <a:t>, </a:t>
            </a:r>
            <a:r>
              <a:rPr lang="en-US" dirty="0" err="1">
                <a:solidFill>
                  <a:srgbClr val="002060"/>
                </a:solidFill>
              </a:rPr>
              <a:t>ResNet</a:t>
            </a:r>
            <a:r>
              <a:rPr lang="en-US" dirty="0">
                <a:solidFill>
                  <a:srgbClr val="002060"/>
                </a:solidFill>
              </a:rPr>
              <a:t>, </a:t>
            </a:r>
            <a:r>
              <a:rPr lang="en-US" dirty="0" err="1">
                <a:solidFill>
                  <a:srgbClr val="002060"/>
                </a:solidFill>
              </a:rPr>
              <a:t>DenseNet</a:t>
            </a:r>
            <a:r>
              <a:rPr lang="en-US" dirty="0">
                <a:solidFill>
                  <a:srgbClr val="002060"/>
                </a:solidFill>
              </a:rPr>
              <a:t> on our datasets to classify </a:t>
            </a:r>
            <a:r>
              <a:rPr lang="en-US" dirty="0" err="1">
                <a:solidFill>
                  <a:srgbClr val="002060"/>
                </a:solidFill>
              </a:rPr>
              <a:t>pneoumonia</a:t>
            </a:r>
            <a:r>
              <a:rPr lang="en-US" dirty="0">
                <a:solidFill>
                  <a:srgbClr val="002060"/>
                </a:solidFill>
              </a:rPr>
              <a:t>.</a:t>
            </a:r>
          </a:p>
          <a:p>
            <a:r>
              <a:rPr lang="en-US" dirty="0">
                <a:solidFill>
                  <a:srgbClr val="002060"/>
                </a:solidFill>
              </a:rPr>
              <a:t>Add Deformable Convolution layers to architectures</a:t>
            </a:r>
          </a:p>
          <a:p>
            <a:r>
              <a:rPr lang="en-US" dirty="0">
                <a:solidFill>
                  <a:srgbClr val="002060"/>
                </a:solidFill>
              </a:rPr>
              <a:t>Use on datasets such as Kaggle, </a:t>
            </a:r>
            <a:r>
              <a:rPr lang="en-US" dirty="0" err="1">
                <a:solidFill>
                  <a:srgbClr val="002060"/>
                </a:solidFill>
              </a:rPr>
              <a:t>Chexpert</a:t>
            </a:r>
            <a:r>
              <a:rPr lang="en-US" dirty="0">
                <a:solidFill>
                  <a:srgbClr val="002060"/>
                </a:solidFill>
              </a:rPr>
              <a:t> and more.</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9</a:t>
            </a:fld>
            <a:endParaRPr lang="en-US"/>
          </a:p>
        </p:txBody>
      </p:sp>
    </p:spTree>
    <p:extLst>
      <p:ext uri="{BB962C8B-B14F-4D97-AF65-F5344CB8AC3E}">
        <p14:creationId xmlns:p14="http://schemas.microsoft.com/office/powerpoint/2010/main" val="3476935719"/>
      </p:ext>
    </p:extLst>
  </p:cSld>
  <p:clrMapOvr>
    <a:masterClrMapping/>
  </p:clrMapOvr>
</p:sld>
</file>

<file path=ppt/theme/theme1.xml><?xml version="1.0" encoding="utf-8"?>
<a:theme xmlns:a="http://schemas.openxmlformats.org/drawingml/2006/main" name="Office Theme">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themeOverride>
</file>

<file path=docProps/app.xml><?xml version="1.0" encoding="utf-8"?>
<Properties xmlns="http://schemas.openxmlformats.org/officeDocument/2006/extended-properties" xmlns:vt="http://schemas.openxmlformats.org/officeDocument/2006/docPropsVTypes">
  <Template/>
  <TotalTime>42998</TotalTime>
  <Words>709</Words>
  <Application>Microsoft Office PowerPoint</Application>
  <PresentationFormat>On-screen Show (4:3)</PresentationFormat>
  <Paragraphs>97</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Midterm Presentation  Pneumonia Detection from Chest X-Rays with Robustness to Deformations</vt:lpstr>
      <vt:lpstr>Outline</vt:lpstr>
      <vt:lpstr>Project goals</vt:lpstr>
      <vt:lpstr>Background</vt:lpstr>
      <vt:lpstr>Prior work</vt:lpstr>
      <vt:lpstr>Literature Survey - DCN</vt:lpstr>
      <vt:lpstr>Deformable Convolutional Networks</vt:lpstr>
      <vt:lpstr>DCN - results</vt:lpstr>
      <vt:lpstr>Chosen Solution</vt:lpstr>
      <vt:lpstr>Intermediate Results</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פרוייקט פיתוח אלגורית'ם לזיהוי אנשים בתמונות</dc:title>
  <dc:creator>Idan Burstein</dc:creator>
  <cp:lastModifiedBy>Andy R</cp:lastModifiedBy>
  <cp:revision>619</cp:revision>
  <cp:lastPrinted>2014-09-21T12:04:19Z</cp:lastPrinted>
  <dcterms:created xsi:type="dcterms:W3CDTF">2012-05-28T18:42:10Z</dcterms:created>
  <dcterms:modified xsi:type="dcterms:W3CDTF">2019-12-28T13:42:46Z</dcterms:modified>
</cp:coreProperties>
</file>