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663466-1263-40A0-8D68-6E69BA40F26C}">
  <a:tblStyle styleId="{BB663466-1263-40A0-8D68-6E69BA40F26C}"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4d07740e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4d07740e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767e88d3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767e88d3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4d07740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4d07740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4d07740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4d07740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4d07740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4d07740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4d07740e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4d07740e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0231159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0231159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0231159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0231159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767e88d3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767e88d3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959625" y="12865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AdoptAPet</a:t>
            </a:r>
            <a:endParaRPr/>
          </a:p>
        </p:txBody>
      </p:sp>
      <p:sp>
        <p:nvSpPr>
          <p:cNvPr id="73" name="Google Shape;73;p13"/>
          <p:cNvSpPr txBox="1"/>
          <p:nvPr>
            <p:ph idx="1" type="subTitle"/>
          </p:nvPr>
        </p:nvSpPr>
        <p:spPr>
          <a:xfrm>
            <a:off x="6712925" y="519975"/>
            <a:ext cx="2036100" cy="55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u="sng"/>
              <a:t>Team4u</a:t>
            </a:r>
            <a:endParaRPr b="1" sz="2400" u="sng"/>
          </a:p>
        </p:txBody>
      </p:sp>
      <p:sp>
        <p:nvSpPr>
          <p:cNvPr id="74" name="Google Shape;74;p13"/>
          <p:cNvSpPr txBox="1"/>
          <p:nvPr>
            <p:ph type="ctrTitle"/>
          </p:nvPr>
        </p:nvSpPr>
        <p:spPr>
          <a:xfrm>
            <a:off x="5561275" y="2350200"/>
            <a:ext cx="3062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WebSite</a:t>
            </a:r>
            <a:endParaRPr/>
          </a:p>
        </p:txBody>
      </p:sp>
      <p:sp>
        <p:nvSpPr>
          <p:cNvPr id="75" name="Google Shape;75;p13"/>
          <p:cNvSpPr txBox="1"/>
          <p:nvPr>
            <p:ph idx="1" type="subTitle"/>
          </p:nvPr>
        </p:nvSpPr>
        <p:spPr>
          <a:xfrm>
            <a:off x="6587275" y="4106425"/>
            <a:ext cx="2036100" cy="55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900"/>
              <a:t>08 May 2020</a:t>
            </a:r>
            <a:endParaRPr b="1"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645025" y="1367575"/>
            <a:ext cx="7907100" cy="3500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D9D9D9"/>
              </a:buClr>
              <a:buSzPts val="2400"/>
              <a:buFont typeface="Lato"/>
              <a:buChar char="-"/>
            </a:pPr>
            <a:r>
              <a:rPr b="0" lang="en" sz="2400">
                <a:solidFill>
                  <a:srgbClr val="D9D9D9"/>
                </a:solidFill>
                <a:latin typeface="Lato"/>
                <a:ea typeface="Lato"/>
                <a:cs typeface="Lato"/>
                <a:sym typeface="Lato"/>
              </a:rPr>
              <a:t>Laravle PHP Framework</a:t>
            </a:r>
            <a:endParaRPr b="0" sz="2400">
              <a:solidFill>
                <a:srgbClr val="D9D9D9"/>
              </a:solidFill>
              <a:latin typeface="Lato"/>
              <a:ea typeface="Lato"/>
              <a:cs typeface="Lato"/>
              <a:sym typeface="Lato"/>
            </a:endParaRPr>
          </a:p>
          <a:p>
            <a:pPr indent="-381000" lvl="0" marL="457200" marR="0" rtl="0" algn="l">
              <a:lnSpc>
                <a:spcPct val="100000"/>
              </a:lnSpc>
              <a:spcBef>
                <a:spcPts val="0"/>
              </a:spcBef>
              <a:spcAft>
                <a:spcPts val="0"/>
              </a:spcAft>
              <a:buClr>
                <a:srgbClr val="D9D9D9"/>
              </a:buClr>
              <a:buSzPts val="2400"/>
              <a:buFont typeface="Lato"/>
              <a:buChar char="-"/>
            </a:pPr>
            <a:r>
              <a:rPr b="0" lang="en" sz="2400">
                <a:solidFill>
                  <a:srgbClr val="D9D9D9"/>
                </a:solidFill>
                <a:latin typeface="Lato"/>
                <a:ea typeface="Lato"/>
                <a:cs typeface="Lato"/>
                <a:sym typeface="Lato"/>
              </a:rPr>
              <a:t>HTML 5</a:t>
            </a:r>
            <a:endParaRPr b="0" sz="2400">
              <a:solidFill>
                <a:srgbClr val="D9D9D9"/>
              </a:solidFill>
              <a:latin typeface="Lato"/>
              <a:ea typeface="Lato"/>
              <a:cs typeface="Lato"/>
              <a:sym typeface="Lato"/>
            </a:endParaRPr>
          </a:p>
          <a:p>
            <a:pPr indent="-381000" lvl="0" marL="457200" marR="0" rtl="0" algn="l">
              <a:lnSpc>
                <a:spcPct val="100000"/>
              </a:lnSpc>
              <a:spcBef>
                <a:spcPts val="0"/>
              </a:spcBef>
              <a:spcAft>
                <a:spcPts val="0"/>
              </a:spcAft>
              <a:buClr>
                <a:srgbClr val="D9D9D9"/>
              </a:buClr>
              <a:buSzPts val="2400"/>
              <a:buFont typeface="Lato"/>
              <a:buChar char="-"/>
            </a:pPr>
            <a:r>
              <a:rPr b="0" lang="en" sz="2400">
                <a:solidFill>
                  <a:srgbClr val="D9D9D9"/>
                </a:solidFill>
                <a:latin typeface="Lato"/>
                <a:ea typeface="Lato"/>
                <a:cs typeface="Lato"/>
                <a:sym typeface="Lato"/>
              </a:rPr>
              <a:t>CSS 3</a:t>
            </a:r>
            <a:endParaRPr b="0" sz="2400">
              <a:solidFill>
                <a:srgbClr val="D9D9D9"/>
              </a:solidFill>
              <a:latin typeface="Lato"/>
              <a:ea typeface="Lato"/>
              <a:cs typeface="Lato"/>
              <a:sym typeface="Lato"/>
            </a:endParaRPr>
          </a:p>
          <a:p>
            <a:pPr indent="-381000" lvl="0" marL="457200" marR="0" rtl="0" algn="l">
              <a:lnSpc>
                <a:spcPct val="100000"/>
              </a:lnSpc>
              <a:spcBef>
                <a:spcPts val="0"/>
              </a:spcBef>
              <a:spcAft>
                <a:spcPts val="0"/>
              </a:spcAft>
              <a:buClr>
                <a:srgbClr val="D9D9D9"/>
              </a:buClr>
              <a:buSzPts val="2400"/>
              <a:buFont typeface="Lato"/>
              <a:buChar char="-"/>
            </a:pPr>
            <a:r>
              <a:rPr b="0" lang="en" sz="2400">
                <a:solidFill>
                  <a:srgbClr val="D9D9D9"/>
                </a:solidFill>
                <a:latin typeface="Lato"/>
                <a:ea typeface="Lato"/>
                <a:cs typeface="Lato"/>
                <a:sym typeface="Lato"/>
              </a:rPr>
              <a:t>Vanila JS</a:t>
            </a:r>
            <a:endParaRPr b="0" sz="2400">
              <a:solidFill>
                <a:srgbClr val="D9D9D9"/>
              </a:solidFill>
              <a:latin typeface="Lato"/>
              <a:ea typeface="Lato"/>
              <a:cs typeface="Lato"/>
              <a:sym typeface="Lato"/>
            </a:endParaRPr>
          </a:p>
          <a:p>
            <a:pPr indent="-381000" lvl="0" marL="457200" marR="0" rtl="0" algn="l">
              <a:lnSpc>
                <a:spcPct val="100000"/>
              </a:lnSpc>
              <a:spcBef>
                <a:spcPts val="0"/>
              </a:spcBef>
              <a:spcAft>
                <a:spcPts val="0"/>
              </a:spcAft>
              <a:buClr>
                <a:srgbClr val="D9D9D9"/>
              </a:buClr>
              <a:buSzPts val="2400"/>
              <a:buFont typeface="Lato"/>
              <a:buChar char="-"/>
            </a:pPr>
            <a:r>
              <a:rPr b="0" lang="en" sz="2400">
                <a:solidFill>
                  <a:srgbClr val="D9D9D9"/>
                </a:solidFill>
                <a:latin typeface="Lato"/>
                <a:ea typeface="Lato"/>
                <a:cs typeface="Lato"/>
                <a:sym typeface="Lato"/>
              </a:rPr>
              <a:t>JQuery</a:t>
            </a:r>
            <a:endParaRPr b="0" sz="2400">
              <a:solidFill>
                <a:srgbClr val="D9D9D9"/>
              </a:solidFill>
              <a:latin typeface="Lato"/>
              <a:ea typeface="Lato"/>
              <a:cs typeface="Lato"/>
              <a:sym typeface="Lato"/>
            </a:endParaRPr>
          </a:p>
          <a:p>
            <a:pPr indent="-381000" lvl="0" marL="457200" marR="0" rtl="0" algn="l">
              <a:lnSpc>
                <a:spcPct val="100000"/>
              </a:lnSpc>
              <a:spcBef>
                <a:spcPts val="0"/>
              </a:spcBef>
              <a:spcAft>
                <a:spcPts val="0"/>
              </a:spcAft>
              <a:buClr>
                <a:srgbClr val="D9D9D9"/>
              </a:buClr>
              <a:buSzPts val="2400"/>
              <a:buFont typeface="Lato"/>
              <a:buChar char="-"/>
            </a:pPr>
            <a:r>
              <a:rPr b="0" lang="en" sz="2400">
                <a:solidFill>
                  <a:srgbClr val="D9D9D9"/>
                </a:solidFill>
                <a:latin typeface="Lato"/>
                <a:ea typeface="Lato"/>
                <a:cs typeface="Lato"/>
                <a:sym typeface="Lato"/>
              </a:rPr>
              <a:t>Stripe Implementation</a:t>
            </a:r>
            <a:endParaRPr b="0" sz="2400">
              <a:solidFill>
                <a:srgbClr val="D9D9D9"/>
              </a:solidFill>
              <a:latin typeface="Lato"/>
              <a:ea typeface="Lato"/>
              <a:cs typeface="Lato"/>
              <a:sym typeface="Lato"/>
            </a:endParaRPr>
          </a:p>
          <a:p>
            <a:pPr indent="-381000" lvl="0" marL="457200" marR="0" rtl="0" algn="l">
              <a:lnSpc>
                <a:spcPct val="100000"/>
              </a:lnSpc>
              <a:spcBef>
                <a:spcPts val="0"/>
              </a:spcBef>
              <a:spcAft>
                <a:spcPts val="0"/>
              </a:spcAft>
              <a:buClr>
                <a:srgbClr val="D9D9D9"/>
              </a:buClr>
              <a:buSzPts val="2400"/>
              <a:buFont typeface="Lato"/>
              <a:buChar char="-"/>
            </a:pPr>
            <a:r>
              <a:rPr b="0" lang="en" sz="2400">
                <a:solidFill>
                  <a:srgbClr val="D9D9D9"/>
                </a:solidFill>
                <a:latin typeface="Lato"/>
                <a:ea typeface="Lato"/>
                <a:cs typeface="Lato"/>
                <a:sym typeface="Lato"/>
              </a:rPr>
              <a:t>Bootstrap</a:t>
            </a:r>
            <a:endParaRPr b="0" sz="2400">
              <a:solidFill>
                <a:srgbClr val="D9D9D9"/>
              </a:solidFill>
              <a:latin typeface="Lato"/>
              <a:ea typeface="Lato"/>
              <a:cs typeface="Lato"/>
              <a:sym typeface="Lato"/>
            </a:endParaRPr>
          </a:p>
          <a:p>
            <a:pPr indent="0" lvl="0" marL="0" marR="0" rtl="0" algn="l">
              <a:lnSpc>
                <a:spcPct val="150000"/>
              </a:lnSpc>
              <a:spcBef>
                <a:spcPts val="0"/>
              </a:spcBef>
              <a:spcAft>
                <a:spcPts val="0"/>
              </a:spcAft>
              <a:buNone/>
            </a:pPr>
            <a:r>
              <a:t/>
            </a:r>
            <a:endParaRPr b="0" sz="2400">
              <a:solidFill>
                <a:srgbClr val="D9D9D9"/>
              </a:solidFill>
              <a:latin typeface="Lato"/>
              <a:ea typeface="Lato"/>
              <a:cs typeface="Lato"/>
              <a:sym typeface="Lato"/>
            </a:endParaRPr>
          </a:p>
        </p:txBody>
      </p:sp>
      <p:sp>
        <p:nvSpPr>
          <p:cNvPr id="133" name="Google Shape;133;p22"/>
          <p:cNvSpPr txBox="1"/>
          <p:nvPr>
            <p:ph type="title"/>
          </p:nvPr>
        </p:nvSpPr>
        <p:spPr>
          <a:xfrm>
            <a:off x="256200" y="483225"/>
            <a:ext cx="8631600" cy="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Technology Used</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3"/>
          <p:cNvSpPr txBox="1"/>
          <p:nvPr>
            <p:ph idx="4294967295" type="title"/>
          </p:nvPr>
        </p:nvSpPr>
        <p:spPr>
          <a:xfrm>
            <a:off x="535650" y="422175"/>
            <a:ext cx="8072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DB Design</a:t>
            </a:r>
            <a:endParaRPr sz="2400"/>
          </a:p>
        </p:txBody>
      </p:sp>
      <p:sp>
        <p:nvSpPr>
          <p:cNvPr id="139" name="Google Shape;139;p23"/>
          <p:cNvSpPr txBox="1"/>
          <p:nvPr>
            <p:ph idx="4294967295" type="title"/>
          </p:nvPr>
        </p:nvSpPr>
        <p:spPr>
          <a:xfrm>
            <a:off x="152850" y="1190175"/>
            <a:ext cx="3968400" cy="2306100"/>
          </a:xfrm>
          <a:prstGeom prst="rect">
            <a:avLst/>
          </a:prstGeom>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0" lang="en" sz="1600">
                <a:solidFill>
                  <a:srgbClr val="666666"/>
                </a:solidFill>
                <a:latin typeface="Lato"/>
                <a:ea typeface="Lato"/>
                <a:cs typeface="Lato"/>
                <a:sym typeface="Lato"/>
              </a:rPr>
              <a:t>A well-structured database:</a:t>
            </a:r>
            <a:endParaRPr b="0" sz="1600">
              <a:solidFill>
                <a:srgbClr val="666666"/>
              </a:solidFill>
              <a:latin typeface="Lato"/>
              <a:ea typeface="Lato"/>
              <a:cs typeface="Lato"/>
              <a:sym typeface="Lato"/>
            </a:endParaRPr>
          </a:p>
          <a:p>
            <a:pPr indent="-330200" lvl="0" marL="457200" marR="0" rtl="0" algn="l">
              <a:lnSpc>
                <a:spcPct val="150000"/>
              </a:lnSpc>
              <a:spcBef>
                <a:spcPts val="0"/>
              </a:spcBef>
              <a:spcAft>
                <a:spcPts val="0"/>
              </a:spcAft>
              <a:buClr>
                <a:srgbClr val="666666"/>
              </a:buClr>
              <a:buSzPts val="1600"/>
              <a:buFont typeface="Lato"/>
              <a:buChar char="-"/>
            </a:pPr>
            <a:r>
              <a:rPr b="0" lang="en" sz="1600">
                <a:solidFill>
                  <a:srgbClr val="666666"/>
                </a:solidFill>
                <a:latin typeface="Lato"/>
                <a:ea typeface="Lato"/>
                <a:cs typeface="Lato"/>
                <a:sym typeface="Lato"/>
              </a:rPr>
              <a:t>Saves disk space by eliminating redundant data.</a:t>
            </a:r>
            <a:endParaRPr b="0" sz="1600">
              <a:solidFill>
                <a:srgbClr val="666666"/>
              </a:solidFill>
              <a:latin typeface="Lato"/>
              <a:ea typeface="Lato"/>
              <a:cs typeface="Lato"/>
              <a:sym typeface="Lato"/>
            </a:endParaRPr>
          </a:p>
          <a:p>
            <a:pPr indent="-330200" lvl="0" marL="457200" marR="0" rtl="0" algn="l">
              <a:lnSpc>
                <a:spcPct val="150000"/>
              </a:lnSpc>
              <a:spcBef>
                <a:spcPts val="0"/>
              </a:spcBef>
              <a:spcAft>
                <a:spcPts val="0"/>
              </a:spcAft>
              <a:buClr>
                <a:srgbClr val="666666"/>
              </a:buClr>
              <a:buSzPts val="1600"/>
              <a:buFont typeface="Lato"/>
              <a:buChar char="-"/>
            </a:pPr>
            <a:r>
              <a:rPr b="0" lang="en" sz="1600">
                <a:solidFill>
                  <a:srgbClr val="666666"/>
                </a:solidFill>
                <a:latin typeface="Lato"/>
                <a:ea typeface="Lato"/>
                <a:cs typeface="Lato"/>
                <a:sym typeface="Lato"/>
              </a:rPr>
              <a:t>Maintains data accuracy and integrity.</a:t>
            </a:r>
            <a:endParaRPr b="0" sz="1600">
              <a:solidFill>
                <a:srgbClr val="666666"/>
              </a:solidFill>
              <a:latin typeface="Lato"/>
              <a:ea typeface="Lato"/>
              <a:cs typeface="Lato"/>
              <a:sym typeface="Lato"/>
            </a:endParaRPr>
          </a:p>
          <a:p>
            <a:pPr indent="-330200" lvl="0" marL="457200" marR="0" rtl="0" algn="l">
              <a:lnSpc>
                <a:spcPct val="150000"/>
              </a:lnSpc>
              <a:spcBef>
                <a:spcPts val="0"/>
              </a:spcBef>
              <a:spcAft>
                <a:spcPts val="0"/>
              </a:spcAft>
              <a:buClr>
                <a:srgbClr val="666666"/>
              </a:buClr>
              <a:buSzPts val="1600"/>
              <a:buFont typeface="Lato"/>
              <a:buChar char="-"/>
            </a:pPr>
            <a:r>
              <a:rPr b="0" lang="en" sz="1600">
                <a:solidFill>
                  <a:srgbClr val="666666"/>
                </a:solidFill>
                <a:latin typeface="Lato"/>
                <a:ea typeface="Lato"/>
                <a:cs typeface="Lato"/>
                <a:sym typeface="Lato"/>
              </a:rPr>
              <a:t>Provides access to the data in useful ways.</a:t>
            </a:r>
            <a:endParaRPr b="0" sz="1200">
              <a:solidFill>
                <a:srgbClr val="666666"/>
              </a:solidFill>
              <a:highlight>
                <a:srgbClr val="FFFFFF"/>
              </a:highlight>
              <a:latin typeface="Arial"/>
              <a:ea typeface="Arial"/>
              <a:cs typeface="Arial"/>
              <a:sym typeface="Arial"/>
            </a:endParaRPr>
          </a:p>
          <a:p>
            <a:pPr indent="0" lvl="0" marL="0" rtl="0" algn="l">
              <a:lnSpc>
                <a:spcPct val="115000"/>
              </a:lnSpc>
              <a:spcBef>
                <a:spcPts val="0"/>
              </a:spcBef>
              <a:spcAft>
                <a:spcPts val="1600"/>
              </a:spcAft>
              <a:buNone/>
            </a:pPr>
            <a:r>
              <a:t/>
            </a:r>
            <a:endParaRPr b="0" sz="2000">
              <a:solidFill>
                <a:srgbClr val="666666"/>
              </a:solidFill>
              <a:latin typeface="Roboto"/>
              <a:ea typeface="Roboto"/>
              <a:cs typeface="Roboto"/>
              <a:sym typeface="Roboto"/>
            </a:endParaRPr>
          </a:p>
        </p:txBody>
      </p:sp>
      <p:pic>
        <p:nvPicPr>
          <p:cNvPr id="140" name="Google Shape;140;p23"/>
          <p:cNvPicPr preferRelativeResize="0"/>
          <p:nvPr/>
        </p:nvPicPr>
        <p:blipFill>
          <a:blip r:embed="rId3">
            <a:alphaModFix/>
          </a:blip>
          <a:stretch>
            <a:fillRect/>
          </a:stretch>
        </p:blipFill>
        <p:spPr>
          <a:xfrm>
            <a:off x="4098087" y="1479700"/>
            <a:ext cx="4847939" cy="201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1042925" y="1242725"/>
            <a:ext cx="6634124" cy="3779075"/>
          </a:xfrm>
          <a:prstGeom prst="rect">
            <a:avLst/>
          </a:prstGeom>
          <a:noFill/>
          <a:ln>
            <a:noFill/>
          </a:ln>
        </p:spPr>
      </p:pic>
      <p:sp>
        <p:nvSpPr>
          <p:cNvPr id="146" name="Google Shape;146;p24"/>
          <p:cNvSpPr txBox="1"/>
          <p:nvPr>
            <p:ph idx="4294967295" type="title"/>
          </p:nvPr>
        </p:nvSpPr>
        <p:spPr>
          <a:xfrm>
            <a:off x="535650" y="422175"/>
            <a:ext cx="8072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Entity Relationship Diagram</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5"/>
          <p:cNvSpPr txBox="1"/>
          <p:nvPr>
            <p:ph idx="4294967295" type="title"/>
          </p:nvPr>
        </p:nvSpPr>
        <p:spPr>
          <a:xfrm>
            <a:off x="535650" y="422175"/>
            <a:ext cx="8072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Logical Design</a:t>
            </a:r>
            <a:endParaRPr sz="2400"/>
          </a:p>
        </p:txBody>
      </p:sp>
      <p:pic>
        <p:nvPicPr>
          <p:cNvPr id="152" name="Google Shape;152;p25"/>
          <p:cNvPicPr preferRelativeResize="0"/>
          <p:nvPr/>
        </p:nvPicPr>
        <p:blipFill>
          <a:blip r:embed="rId3">
            <a:alphaModFix/>
          </a:blip>
          <a:stretch>
            <a:fillRect/>
          </a:stretch>
        </p:blipFill>
        <p:spPr>
          <a:xfrm>
            <a:off x="1129200" y="1190175"/>
            <a:ext cx="6240776" cy="38918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idx="4294967295" type="title"/>
          </p:nvPr>
        </p:nvSpPr>
        <p:spPr>
          <a:xfrm>
            <a:off x="535650" y="1725500"/>
            <a:ext cx="8072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Live Project Demonstration</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522200" y="2012425"/>
            <a:ext cx="7722900" cy="2855700"/>
          </a:xfrm>
          <a:prstGeom prst="rect">
            <a:avLst/>
          </a:prstGeom>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D9D9D9"/>
              </a:buClr>
              <a:buSzPts val="2100"/>
              <a:buFont typeface="Lato"/>
              <a:buChar char="-"/>
            </a:pPr>
            <a:r>
              <a:rPr b="0" lang="en" sz="2100">
                <a:solidFill>
                  <a:srgbClr val="D9D9D9"/>
                </a:solidFill>
                <a:latin typeface="Lato"/>
                <a:ea typeface="Lato"/>
                <a:cs typeface="Lato"/>
                <a:sym typeface="Lato"/>
              </a:rPr>
              <a:t>To have a common agreement on styling</a:t>
            </a:r>
            <a:endParaRPr b="0" sz="2100">
              <a:solidFill>
                <a:srgbClr val="D9D9D9"/>
              </a:solidFill>
              <a:latin typeface="Lato"/>
              <a:ea typeface="Lato"/>
              <a:cs typeface="Lato"/>
              <a:sym typeface="Lato"/>
            </a:endParaRPr>
          </a:p>
          <a:p>
            <a:pPr indent="-361950" lvl="0" marL="457200" marR="0" rtl="0" algn="l">
              <a:lnSpc>
                <a:spcPct val="100000"/>
              </a:lnSpc>
              <a:spcBef>
                <a:spcPts val="0"/>
              </a:spcBef>
              <a:spcAft>
                <a:spcPts val="0"/>
              </a:spcAft>
              <a:buClr>
                <a:srgbClr val="D9D9D9"/>
              </a:buClr>
              <a:buSzPts val="2100"/>
              <a:buFont typeface="Lato"/>
              <a:buChar char="-"/>
            </a:pPr>
            <a:r>
              <a:rPr b="0" lang="en" sz="2100">
                <a:solidFill>
                  <a:srgbClr val="D9D9D9"/>
                </a:solidFill>
                <a:latin typeface="Lato"/>
                <a:ea typeface="Lato"/>
                <a:cs typeface="Lato"/>
                <a:sym typeface="Lato"/>
              </a:rPr>
              <a:t>Coding</a:t>
            </a:r>
            <a:r>
              <a:rPr b="0" lang="en" sz="2100">
                <a:solidFill>
                  <a:srgbClr val="D9D9D9"/>
                </a:solidFill>
                <a:latin typeface="Lato"/>
                <a:ea typeface="Lato"/>
                <a:cs typeface="Lato"/>
                <a:sym typeface="Lato"/>
              </a:rPr>
              <a:t> </a:t>
            </a:r>
            <a:r>
              <a:rPr b="0" lang="en" sz="2100">
                <a:solidFill>
                  <a:srgbClr val="D9D9D9"/>
                </a:solidFill>
                <a:latin typeface="Lato"/>
                <a:ea typeface="Lato"/>
                <a:cs typeface="Lato"/>
                <a:sym typeface="Lato"/>
              </a:rPr>
              <a:t>alignment</a:t>
            </a:r>
            <a:r>
              <a:rPr b="0" lang="en" sz="2100">
                <a:solidFill>
                  <a:srgbClr val="D9D9D9"/>
                </a:solidFill>
                <a:latin typeface="Lato"/>
                <a:ea typeface="Lato"/>
                <a:cs typeface="Lato"/>
                <a:sym typeface="Lato"/>
              </a:rPr>
              <a:t> expectation (to keep code neat and clean)</a:t>
            </a:r>
            <a:endParaRPr b="0" sz="2100">
              <a:solidFill>
                <a:srgbClr val="D9D9D9"/>
              </a:solidFill>
              <a:latin typeface="Lato"/>
              <a:ea typeface="Lato"/>
              <a:cs typeface="Lato"/>
              <a:sym typeface="Lato"/>
            </a:endParaRPr>
          </a:p>
          <a:p>
            <a:pPr indent="-361950" lvl="0" marL="457200" marR="0" rtl="0" algn="l">
              <a:lnSpc>
                <a:spcPct val="100000"/>
              </a:lnSpc>
              <a:spcBef>
                <a:spcPts val="0"/>
              </a:spcBef>
              <a:spcAft>
                <a:spcPts val="0"/>
              </a:spcAft>
              <a:buClr>
                <a:srgbClr val="D9D9D9"/>
              </a:buClr>
              <a:buSzPts val="2100"/>
              <a:buFont typeface="Lato"/>
              <a:buChar char="-"/>
            </a:pPr>
            <a:r>
              <a:rPr b="0" lang="en" sz="2100">
                <a:solidFill>
                  <a:srgbClr val="D9D9D9"/>
                </a:solidFill>
                <a:latin typeface="Lato"/>
                <a:ea typeface="Lato"/>
                <a:cs typeface="Lato"/>
                <a:sym typeface="Lato"/>
              </a:rPr>
              <a:t>Code Versioning on GitHub -&gt; resolving code conflicts</a:t>
            </a:r>
            <a:endParaRPr b="0" sz="2100">
              <a:solidFill>
                <a:srgbClr val="D9D9D9"/>
              </a:solidFill>
              <a:latin typeface="Lato"/>
              <a:ea typeface="Lato"/>
              <a:cs typeface="Lato"/>
              <a:sym typeface="Lato"/>
            </a:endParaRPr>
          </a:p>
          <a:p>
            <a:pPr indent="-361950" lvl="0" marL="457200" marR="0" rtl="0" algn="l">
              <a:lnSpc>
                <a:spcPct val="100000"/>
              </a:lnSpc>
              <a:spcBef>
                <a:spcPts val="0"/>
              </a:spcBef>
              <a:spcAft>
                <a:spcPts val="0"/>
              </a:spcAft>
              <a:buClr>
                <a:srgbClr val="D9D9D9"/>
              </a:buClr>
              <a:buSzPts val="2100"/>
              <a:buFont typeface="Lato"/>
              <a:buChar char="-"/>
            </a:pPr>
            <a:r>
              <a:rPr b="0" lang="en" sz="2100">
                <a:solidFill>
                  <a:srgbClr val="D9D9D9"/>
                </a:solidFill>
                <a:latin typeface="Lato"/>
                <a:ea typeface="Lato"/>
                <a:cs typeface="Lato"/>
                <a:sym typeface="Lato"/>
              </a:rPr>
              <a:t>Learning how to implement features never used before - STRIPE</a:t>
            </a:r>
            <a:endParaRPr b="0" sz="2100">
              <a:solidFill>
                <a:srgbClr val="D9D9D9"/>
              </a:solidFill>
              <a:latin typeface="Lato"/>
              <a:ea typeface="Lato"/>
              <a:cs typeface="Lato"/>
              <a:sym typeface="Lato"/>
            </a:endParaRPr>
          </a:p>
          <a:p>
            <a:pPr indent="-361950" lvl="0" marL="457200" marR="0" rtl="0" algn="l">
              <a:lnSpc>
                <a:spcPct val="100000"/>
              </a:lnSpc>
              <a:spcBef>
                <a:spcPts val="0"/>
              </a:spcBef>
              <a:spcAft>
                <a:spcPts val="0"/>
              </a:spcAft>
              <a:buClr>
                <a:srgbClr val="D9D9D9"/>
              </a:buClr>
              <a:buSzPts val="2100"/>
              <a:buFont typeface="Lato"/>
              <a:buChar char="-"/>
            </a:pPr>
            <a:r>
              <a:t/>
            </a:r>
            <a:endParaRPr b="0" sz="2100">
              <a:solidFill>
                <a:srgbClr val="D9D9D9"/>
              </a:solidFill>
              <a:latin typeface="Lato"/>
              <a:ea typeface="Lato"/>
              <a:cs typeface="Lato"/>
              <a:sym typeface="Lato"/>
            </a:endParaRPr>
          </a:p>
          <a:p>
            <a:pPr indent="0" lvl="0" marL="0" marR="0" rtl="0" algn="l">
              <a:lnSpc>
                <a:spcPct val="150000"/>
              </a:lnSpc>
              <a:spcBef>
                <a:spcPts val="0"/>
              </a:spcBef>
              <a:spcAft>
                <a:spcPts val="0"/>
              </a:spcAft>
              <a:buNone/>
            </a:pPr>
            <a:r>
              <a:t/>
            </a:r>
            <a:endParaRPr b="0" sz="2100">
              <a:solidFill>
                <a:srgbClr val="D9D9D9"/>
              </a:solidFill>
              <a:latin typeface="Lato"/>
              <a:ea typeface="Lato"/>
              <a:cs typeface="Lato"/>
              <a:sym typeface="Lato"/>
            </a:endParaRPr>
          </a:p>
        </p:txBody>
      </p:sp>
      <p:sp>
        <p:nvSpPr>
          <p:cNvPr id="163" name="Google Shape;163;p27"/>
          <p:cNvSpPr txBox="1"/>
          <p:nvPr>
            <p:ph type="title"/>
          </p:nvPr>
        </p:nvSpPr>
        <p:spPr>
          <a:xfrm>
            <a:off x="256200" y="483225"/>
            <a:ext cx="8631600" cy="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Difficulties Encountered</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9" name="Shape 79"/>
        <p:cNvGrpSpPr/>
        <p:nvPr/>
      </p:nvGrpSpPr>
      <p:grpSpPr>
        <a:xfrm>
          <a:off x="0" y="0"/>
          <a:ext cx="0" cy="0"/>
          <a:chOff x="0" y="0"/>
          <a:chExt cx="0" cy="0"/>
        </a:xfrm>
      </p:grpSpPr>
      <p:pic>
        <p:nvPicPr>
          <p:cNvPr id="80" name="Google Shape;80;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1" name="Google Shape;81;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2" name="Google Shape;82;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Agenda</a:t>
            </a:r>
            <a:endParaRPr b="1" sz="3000">
              <a:solidFill>
                <a:schemeClr val="lt2"/>
              </a:solidFill>
              <a:latin typeface="Raleway"/>
              <a:ea typeface="Raleway"/>
              <a:cs typeface="Raleway"/>
              <a:sym typeface="Raleway"/>
            </a:endParaRPr>
          </a:p>
        </p:txBody>
      </p:sp>
      <p:sp>
        <p:nvSpPr>
          <p:cNvPr id="83" name="Google Shape;83;p14"/>
          <p:cNvSpPr txBox="1"/>
          <p:nvPr>
            <p:ph idx="4294967295" type="body"/>
          </p:nvPr>
        </p:nvSpPr>
        <p:spPr>
          <a:xfrm>
            <a:off x="2855550" y="1377475"/>
            <a:ext cx="3432900" cy="343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Team</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Overview</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Business Case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Goal</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Scope</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Roles and Responsibilities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Technical Specification</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Live Presentation</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sz="14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5"/>
          <p:cNvSpPr txBox="1"/>
          <p:nvPr>
            <p:ph idx="4294967295" type="title"/>
          </p:nvPr>
        </p:nvSpPr>
        <p:spPr>
          <a:xfrm>
            <a:off x="535775" y="712150"/>
            <a:ext cx="8072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Team4u</a:t>
            </a:r>
            <a:endParaRPr sz="2400"/>
          </a:p>
        </p:txBody>
      </p:sp>
      <p:sp>
        <p:nvSpPr>
          <p:cNvPr id="89" name="Google Shape;89;p15"/>
          <p:cNvSpPr txBox="1"/>
          <p:nvPr>
            <p:ph idx="4294967295" type="title"/>
          </p:nvPr>
        </p:nvSpPr>
        <p:spPr>
          <a:xfrm>
            <a:off x="1199775" y="1618125"/>
            <a:ext cx="5798400" cy="3067500"/>
          </a:xfrm>
          <a:prstGeom prst="rect">
            <a:avLst/>
          </a:prstGeom>
        </p:spPr>
        <p:txBody>
          <a:bodyPr anchorCtr="0" anchor="t" bIns="91425" lIns="91425" spcFirstLastPara="1" rIns="91425" wrap="square" tIns="91425">
            <a:noAutofit/>
          </a:bodyPr>
          <a:lstStyle/>
          <a:p>
            <a:pPr indent="-425450" lvl="0" marL="457200" rtl="0" algn="l">
              <a:spcBef>
                <a:spcPts val="0"/>
              </a:spcBef>
              <a:spcAft>
                <a:spcPts val="0"/>
              </a:spcAft>
              <a:buClr>
                <a:srgbClr val="666666"/>
              </a:buClr>
              <a:buSzPts val="3100"/>
              <a:buFont typeface="Roboto"/>
              <a:buChar char="-"/>
            </a:pPr>
            <a:r>
              <a:rPr b="0" lang="en" sz="3100">
                <a:solidFill>
                  <a:srgbClr val="666666"/>
                </a:solidFill>
                <a:latin typeface="Roboto"/>
                <a:ea typeface="Roboto"/>
                <a:cs typeface="Roboto"/>
                <a:sym typeface="Roboto"/>
              </a:rPr>
              <a:t>Neelima Pallanti</a:t>
            </a:r>
            <a:endParaRPr b="0" sz="3100">
              <a:solidFill>
                <a:srgbClr val="666666"/>
              </a:solidFill>
              <a:latin typeface="Roboto"/>
              <a:ea typeface="Roboto"/>
              <a:cs typeface="Roboto"/>
              <a:sym typeface="Roboto"/>
            </a:endParaRPr>
          </a:p>
          <a:p>
            <a:pPr indent="-425450" lvl="0" marL="457200" rtl="0" algn="l">
              <a:spcBef>
                <a:spcPts val="0"/>
              </a:spcBef>
              <a:spcAft>
                <a:spcPts val="0"/>
              </a:spcAft>
              <a:buClr>
                <a:srgbClr val="666666"/>
              </a:buClr>
              <a:buSzPts val="3100"/>
              <a:buFont typeface="Roboto"/>
              <a:buChar char="-"/>
            </a:pPr>
            <a:r>
              <a:rPr b="0" lang="en" sz="3100">
                <a:solidFill>
                  <a:srgbClr val="666666"/>
                </a:solidFill>
                <a:latin typeface="Roboto"/>
                <a:ea typeface="Roboto"/>
                <a:cs typeface="Roboto"/>
                <a:sym typeface="Roboto"/>
              </a:rPr>
              <a:t>Andrés Sanz Buezo</a:t>
            </a:r>
            <a:endParaRPr b="0" sz="3100">
              <a:solidFill>
                <a:srgbClr val="666666"/>
              </a:solidFill>
              <a:latin typeface="Roboto"/>
              <a:ea typeface="Roboto"/>
              <a:cs typeface="Roboto"/>
              <a:sym typeface="Roboto"/>
            </a:endParaRPr>
          </a:p>
          <a:p>
            <a:pPr indent="-425450" lvl="0" marL="457200" rtl="0" algn="l">
              <a:spcBef>
                <a:spcPts val="0"/>
              </a:spcBef>
              <a:spcAft>
                <a:spcPts val="0"/>
              </a:spcAft>
              <a:buClr>
                <a:srgbClr val="666666"/>
              </a:buClr>
              <a:buSzPts val="3100"/>
              <a:buFont typeface="Roboto"/>
              <a:buChar char="-"/>
            </a:pPr>
            <a:r>
              <a:rPr b="0" lang="en" sz="3100">
                <a:solidFill>
                  <a:srgbClr val="666666"/>
                </a:solidFill>
                <a:latin typeface="Roboto"/>
                <a:ea typeface="Roboto"/>
                <a:cs typeface="Roboto"/>
                <a:sym typeface="Roboto"/>
              </a:rPr>
              <a:t>Ilia Mazourine</a:t>
            </a:r>
            <a:endParaRPr b="0" sz="3100">
              <a:solidFill>
                <a:srgbClr val="666666"/>
              </a:solidFill>
              <a:latin typeface="Roboto"/>
              <a:ea typeface="Roboto"/>
              <a:cs typeface="Roboto"/>
              <a:sym typeface="Roboto"/>
            </a:endParaRPr>
          </a:p>
          <a:p>
            <a:pPr indent="-425450" lvl="0" marL="457200" rtl="0" algn="l">
              <a:spcBef>
                <a:spcPts val="0"/>
              </a:spcBef>
              <a:spcAft>
                <a:spcPts val="0"/>
              </a:spcAft>
              <a:buClr>
                <a:srgbClr val="666666"/>
              </a:buClr>
              <a:buSzPts val="3100"/>
              <a:buFont typeface="Roboto"/>
              <a:buChar char="-"/>
            </a:pPr>
            <a:r>
              <a:rPr b="0" lang="en" sz="3100">
                <a:solidFill>
                  <a:srgbClr val="666666"/>
                </a:solidFill>
                <a:latin typeface="Roboto"/>
                <a:ea typeface="Roboto"/>
                <a:cs typeface="Roboto"/>
                <a:sym typeface="Roboto"/>
              </a:rPr>
              <a:t>Oleg Szytmaniuk</a:t>
            </a:r>
            <a:endParaRPr b="0" sz="3900">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sz="4100">
              <a:latin typeface="Lato"/>
              <a:ea typeface="Lato"/>
              <a:cs typeface="Lato"/>
              <a:sym typeface="Lato"/>
            </a:endParaRPr>
          </a:p>
          <a:p>
            <a:pPr indent="0" lvl="0" marL="0" rtl="0" algn="l">
              <a:lnSpc>
                <a:spcPct val="115000"/>
              </a:lnSpc>
              <a:spcBef>
                <a:spcPts val="1600"/>
              </a:spcBef>
              <a:spcAft>
                <a:spcPts val="1600"/>
              </a:spcAft>
              <a:buNone/>
            </a:pPr>
            <a:r>
              <a:t/>
            </a:r>
            <a:endParaRPr sz="38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Overview</a:t>
            </a:r>
            <a:endParaRPr sz="2400"/>
          </a:p>
        </p:txBody>
      </p:sp>
      <p:sp>
        <p:nvSpPr>
          <p:cNvPr id="95" name="Google Shape;95;p16"/>
          <p:cNvSpPr txBox="1"/>
          <p:nvPr>
            <p:ph idx="4294967295" type="title"/>
          </p:nvPr>
        </p:nvSpPr>
        <p:spPr>
          <a:xfrm>
            <a:off x="535775" y="1480150"/>
            <a:ext cx="5798400" cy="2249100"/>
          </a:xfrm>
          <a:prstGeom prst="rect">
            <a:avLst/>
          </a:prstGeom>
        </p:spPr>
        <p:txBody>
          <a:bodyPr anchorCtr="0" anchor="t" bIns="91425" lIns="91425" spcFirstLastPara="1" rIns="91425" wrap="square" tIns="91425">
            <a:noAutofit/>
          </a:bodyPr>
          <a:lstStyle/>
          <a:p>
            <a:pPr indent="0" lvl="0" marL="0" rtl="0" algn="l">
              <a:lnSpc>
                <a:spcPct val="140000"/>
              </a:lnSpc>
              <a:spcBef>
                <a:spcPts val="1000"/>
              </a:spcBef>
              <a:spcAft>
                <a:spcPts val="0"/>
              </a:spcAft>
              <a:buNone/>
            </a:pPr>
            <a:r>
              <a:rPr b="0" lang="en" sz="1700">
                <a:solidFill>
                  <a:srgbClr val="666666"/>
                </a:solidFill>
                <a:latin typeface="Roboto"/>
                <a:ea typeface="Roboto"/>
                <a:cs typeface="Roboto"/>
                <a:sym typeface="Roboto"/>
              </a:rPr>
              <a:t>There are many homeless cats and dogs around that deserve to have a home. The idea is to support polish foundation “A Place Good For Animals”  by </a:t>
            </a:r>
            <a:r>
              <a:rPr b="0" lang="en" sz="1700">
                <a:solidFill>
                  <a:srgbClr val="666666"/>
                </a:solidFill>
                <a:latin typeface="Roboto"/>
                <a:ea typeface="Roboto"/>
                <a:cs typeface="Roboto"/>
                <a:sym typeface="Roboto"/>
              </a:rPr>
              <a:t>building</a:t>
            </a:r>
            <a:r>
              <a:rPr b="0" lang="en" sz="1700">
                <a:solidFill>
                  <a:srgbClr val="666666"/>
                </a:solidFill>
                <a:latin typeface="Roboto"/>
                <a:ea typeface="Roboto"/>
                <a:cs typeface="Roboto"/>
                <a:sym typeface="Roboto"/>
              </a:rPr>
              <a:t> up WebSite. This should help find a new home for our furry friends.  </a:t>
            </a:r>
            <a:endParaRPr b="0" sz="1700">
              <a:solidFill>
                <a:srgbClr val="666666"/>
              </a:solidFill>
              <a:latin typeface="Roboto"/>
              <a:ea typeface="Roboto"/>
              <a:cs typeface="Roboto"/>
              <a:sym typeface="Roboto"/>
            </a:endParaRPr>
          </a:p>
          <a:p>
            <a:pPr indent="0" lvl="0" marL="0" rtl="0" algn="l">
              <a:lnSpc>
                <a:spcPct val="140000"/>
              </a:lnSpc>
              <a:spcBef>
                <a:spcPts val="1000"/>
              </a:spcBef>
              <a:spcAft>
                <a:spcPts val="0"/>
              </a:spcAft>
              <a:buNone/>
            </a:pPr>
            <a:r>
              <a:t/>
            </a:r>
            <a:endParaRPr sz="2300">
              <a:latin typeface="Lato"/>
              <a:ea typeface="Lato"/>
              <a:cs typeface="Lato"/>
              <a:sym typeface="Lato"/>
            </a:endParaRPr>
          </a:p>
          <a:p>
            <a:pPr indent="0" lvl="0" marL="0" rtl="0" algn="l">
              <a:lnSpc>
                <a:spcPct val="115000"/>
              </a:lnSpc>
              <a:spcBef>
                <a:spcPts val="0"/>
              </a:spcBef>
              <a:spcAft>
                <a:spcPts val="0"/>
              </a:spcAft>
              <a:buNone/>
            </a:pPr>
            <a:r>
              <a:t/>
            </a:r>
            <a:endParaRPr sz="1700">
              <a:latin typeface="Lato"/>
              <a:ea typeface="Lato"/>
              <a:cs typeface="Lato"/>
              <a:sym typeface="Lato"/>
            </a:endParaRPr>
          </a:p>
          <a:p>
            <a:pPr indent="0" lvl="0" marL="0" rtl="0" algn="l">
              <a:lnSpc>
                <a:spcPct val="115000"/>
              </a:lnSpc>
              <a:spcBef>
                <a:spcPts val="1600"/>
              </a:spcBef>
              <a:spcAft>
                <a:spcPts val="1600"/>
              </a:spcAft>
              <a:buNone/>
            </a:pPr>
            <a:r>
              <a:t/>
            </a:r>
            <a:endParaRPr sz="17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256200" y="483225"/>
            <a:ext cx="8631600" cy="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Business Case</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
        <p:nvSpPr>
          <p:cNvPr id="101" name="Google Shape;101;p17"/>
          <p:cNvSpPr txBox="1"/>
          <p:nvPr/>
        </p:nvSpPr>
        <p:spPr>
          <a:xfrm>
            <a:off x="107050" y="1283025"/>
            <a:ext cx="8982600" cy="37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D9D9D9"/>
                </a:solidFill>
                <a:latin typeface="Lato"/>
                <a:ea typeface="Lato"/>
                <a:cs typeface="Lato"/>
                <a:sym typeface="Lato"/>
              </a:rPr>
              <a:t>Current solution of handling all details regarding homeless pets are managed by means of facebook. Meaning there’s no centralized system keeping track on how many pets currently available for adoption and which are placed in temporary homes. </a:t>
            </a:r>
            <a:endParaRPr sz="1600">
              <a:solidFill>
                <a:srgbClr val="D9D9D9"/>
              </a:solidFill>
              <a:latin typeface="Lato"/>
              <a:ea typeface="Lato"/>
              <a:cs typeface="Lato"/>
              <a:sym typeface="Lato"/>
            </a:endParaRPr>
          </a:p>
          <a:p>
            <a:pPr indent="0" lvl="0" marL="0" rtl="0" algn="l">
              <a:spcBef>
                <a:spcPts val="0"/>
              </a:spcBef>
              <a:spcAft>
                <a:spcPts val="0"/>
              </a:spcAft>
              <a:buNone/>
            </a:pPr>
            <a:r>
              <a:t/>
            </a:r>
            <a:endParaRPr sz="1600">
              <a:solidFill>
                <a:srgbClr val="D9D9D9"/>
              </a:solidFill>
              <a:latin typeface="Lato"/>
              <a:ea typeface="Lato"/>
              <a:cs typeface="Lato"/>
              <a:sym typeface="Lato"/>
            </a:endParaRPr>
          </a:p>
          <a:p>
            <a:pPr indent="0" lvl="0" marL="0" rtl="0" algn="l">
              <a:spcBef>
                <a:spcPts val="0"/>
              </a:spcBef>
              <a:spcAft>
                <a:spcPts val="0"/>
              </a:spcAft>
              <a:buNone/>
            </a:pPr>
            <a:r>
              <a:rPr lang="en" sz="1600">
                <a:solidFill>
                  <a:srgbClr val="D9D9D9"/>
                </a:solidFill>
                <a:latin typeface="Lato"/>
                <a:ea typeface="Lato"/>
                <a:cs typeface="Lato"/>
                <a:sym typeface="Lato"/>
              </a:rPr>
              <a:t>Also, there’s lack of persons’ details who adopted pets and where they live. </a:t>
            </a:r>
            <a:endParaRPr sz="1600">
              <a:solidFill>
                <a:srgbClr val="D9D9D9"/>
              </a:solidFill>
              <a:latin typeface="Lato"/>
              <a:ea typeface="Lato"/>
              <a:cs typeface="Lato"/>
              <a:sym typeface="Lato"/>
            </a:endParaRPr>
          </a:p>
          <a:p>
            <a:pPr indent="0" lvl="0" marL="0" rtl="0" algn="l">
              <a:spcBef>
                <a:spcPts val="0"/>
              </a:spcBef>
              <a:spcAft>
                <a:spcPts val="0"/>
              </a:spcAft>
              <a:buNone/>
            </a:pPr>
            <a:r>
              <a:t/>
            </a:r>
            <a:endParaRPr sz="1600">
              <a:solidFill>
                <a:srgbClr val="D9D9D9"/>
              </a:solidFill>
              <a:latin typeface="Lato"/>
              <a:ea typeface="Lato"/>
              <a:cs typeface="Lato"/>
              <a:sym typeface="Lato"/>
            </a:endParaRPr>
          </a:p>
          <a:p>
            <a:pPr indent="0" lvl="0" marL="0" rtl="0" algn="l">
              <a:spcBef>
                <a:spcPts val="0"/>
              </a:spcBef>
              <a:spcAft>
                <a:spcPts val="0"/>
              </a:spcAft>
              <a:buNone/>
            </a:pPr>
            <a:r>
              <a:rPr lang="en" sz="1600">
                <a:solidFill>
                  <a:srgbClr val="D9D9D9"/>
                </a:solidFill>
                <a:latin typeface="Lato"/>
                <a:ea typeface="Lato"/>
                <a:cs typeface="Lato"/>
                <a:sym typeface="Lato"/>
              </a:rPr>
              <a:t>Since, the </a:t>
            </a:r>
            <a:r>
              <a:rPr lang="en" sz="1600">
                <a:solidFill>
                  <a:srgbClr val="D9D9D9"/>
                </a:solidFill>
                <a:latin typeface="Lato"/>
                <a:ea typeface="Lato"/>
                <a:cs typeface="Lato"/>
                <a:sym typeface="Lato"/>
              </a:rPr>
              <a:t>organization</a:t>
            </a:r>
            <a:r>
              <a:rPr lang="en" sz="1600">
                <a:solidFill>
                  <a:srgbClr val="D9D9D9"/>
                </a:solidFill>
                <a:latin typeface="Lato"/>
                <a:ea typeface="Lato"/>
                <a:cs typeface="Lato"/>
                <a:sym typeface="Lato"/>
              </a:rPr>
              <a:t> is </a:t>
            </a:r>
            <a:r>
              <a:rPr lang="en" sz="1600">
                <a:solidFill>
                  <a:srgbClr val="D9D9D9"/>
                </a:solidFill>
                <a:latin typeface="Lato"/>
                <a:ea typeface="Lato"/>
                <a:cs typeface="Lato"/>
                <a:sym typeface="Lato"/>
              </a:rPr>
              <a:t>nonprofit</a:t>
            </a:r>
            <a:r>
              <a:rPr lang="en" sz="1600">
                <a:solidFill>
                  <a:srgbClr val="D9D9D9"/>
                </a:solidFill>
                <a:latin typeface="Lato"/>
                <a:ea typeface="Lato"/>
                <a:cs typeface="Lato"/>
                <a:sym typeface="Lato"/>
              </a:rPr>
              <a:t>, there’s also need in collecting means for helping those pets. </a:t>
            </a:r>
            <a:endParaRPr sz="1600">
              <a:solidFill>
                <a:srgbClr val="D9D9D9"/>
              </a:solidFill>
              <a:latin typeface="Lato"/>
              <a:ea typeface="Lato"/>
              <a:cs typeface="Lato"/>
              <a:sym typeface="Lato"/>
            </a:endParaRPr>
          </a:p>
          <a:p>
            <a:pPr indent="0" lvl="0" marL="0" rtl="0" algn="l">
              <a:spcBef>
                <a:spcPts val="0"/>
              </a:spcBef>
              <a:spcAft>
                <a:spcPts val="0"/>
              </a:spcAft>
              <a:buNone/>
            </a:pPr>
            <a:r>
              <a:rPr lang="en" sz="1600">
                <a:solidFill>
                  <a:srgbClr val="D9D9D9"/>
                </a:solidFill>
                <a:latin typeface="Lato"/>
                <a:ea typeface="Lato"/>
                <a:cs typeface="Lato"/>
                <a:sym typeface="Lato"/>
              </a:rPr>
              <a:t>A single </a:t>
            </a:r>
            <a:r>
              <a:rPr lang="en" sz="1600">
                <a:solidFill>
                  <a:srgbClr val="D9D9D9"/>
                </a:solidFill>
                <a:latin typeface="Lato"/>
                <a:ea typeface="Lato"/>
                <a:cs typeface="Lato"/>
                <a:sym typeface="Lato"/>
              </a:rPr>
              <a:t>centralized</a:t>
            </a:r>
            <a:r>
              <a:rPr lang="en" sz="1600">
                <a:solidFill>
                  <a:srgbClr val="D9D9D9"/>
                </a:solidFill>
                <a:latin typeface="Lato"/>
                <a:ea typeface="Lato"/>
                <a:cs typeface="Lato"/>
                <a:sym typeface="Lato"/>
              </a:rPr>
              <a:t> system for pets handling with donation feature is to be considered as a solution for this organization. </a:t>
            </a:r>
            <a:endParaRPr sz="1500">
              <a:solidFill>
                <a:srgbClr val="D9D9D9"/>
              </a:solidFill>
              <a:latin typeface="Lato"/>
              <a:ea typeface="Lato"/>
              <a:cs typeface="Lato"/>
              <a:sym typeface="Lato"/>
            </a:endParaRPr>
          </a:p>
          <a:p>
            <a:pPr indent="0" lvl="0" marL="0" rtl="0" algn="l">
              <a:spcBef>
                <a:spcPts val="0"/>
              </a:spcBef>
              <a:spcAft>
                <a:spcPts val="0"/>
              </a:spcAft>
              <a:buNone/>
            </a:pPr>
            <a:r>
              <a:rPr lang="en" sz="1600">
                <a:solidFill>
                  <a:srgbClr val="D9D9D9"/>
                </a:solidFill>
                <a:latin typeface="Lato"/>
                <a:ea typeface="Lato"/>
                <a:cs typeface="Lato"/>
                <a:sym typeface="Lato"/>
              </a:rPr>
              <a:t>Benefits: </a:t>
            </a:r>
            <a:endParaRPr sz="1600">
              <a:solidFill>
                <a:srgbClr val="D9D9D9"/>
              </a:solidFill>
              <a:latin typeface="Lato"/>
              <a:ea typeface="Lato"/>
              <a:cs typeface="Lato"/>
              <a:sym typeface="Lato"/>
            </a:endParaRPr>
          </a:p>
          <a:p>
            <a:pPr indent="-330200" lvl="0" marL="457200" rtl="0" algn="l">
              <a:spcBef>
                <a:spcPts val="0"/>
              </a:spcBef>
              <a:spcAft>
                <a:spcPts val="0"/>
              </a:spcAft>
              <a:buClr>
                <a:srgbClr val="D9D9D9"/>
              </a:buClr>
              <a:buSzPts val="1600"/>
              <a:buFont typeface="Lato"/>
              <a:buChar char="-"/>
            </a:pPr>
            <a:r>
              <a:rPr lang="en" sz="1600">
                <a:solidFill>
                  <a:srgbClr val="D9D9D9"/>
                </a:solidFill>
                <a:latin typeface="Lato"/>
                <a:ea typeface="Lato"/>
                <a:cs typeface="Lato"/>
                <a:sym typeface="Lato"/>
              </a:rPr>
              <a:t>Number of adopted pets increase by 25%  (animals might be adopted beyond Poland)</a:t>
            </a:r>
            <a:endParaRPr sz="1600">
              <a:solidFill>
                <a:srgbClr val="D9D9D9"/>
              </a:solidFill>
              <a:latin typeface="Lato"/>
              <a:ea typeface="Lato"/>
              <a:cs typeface="Lato"/>
              <a:sym typeface="Lato"/>
            </a:endParaRPr>
          </a:p>
          <a:p>
            <a:pPr indent="-330200" lvl="0" marL="457200" rtl="0" algn="l">
              <a:spcBef>
                <a:spcPts val="0"/>
              </a:spcBef>
              <a:spcAft>
                <a:spcPts val="0"/>
              </a:spcAft>
              <a:buClr>
                <a:srgbClr val="D9D9D9"/>
              </a:buClr>
              <a:buSzPts val="1600"/>
              <a:buFont typeface="Lato"/>
              <a:buChar char="-"/>
            </a:pPr>
            <a:r>
              <a:rPr lang="en" sz="1600">
                <a:solidFill>
                  <a:srgbClr val="D9D9D9"/>
                </a:solidFill>
                <a:latin typeface="Lato"/>
                <a:ea typeface="Lato"/>
                <a:cs typeface="Lato"/>
                <a:sym typeface="Lato"/>
              </a:rPr>
              <a:t>Means to help animals to be increased by 25%</a:t>
            </a:r>
            <a:endParaRPr sz="1600">
              <a:solidFill>
                <a:srgbClr val="D9D9D9"/>
              </a:solidFill>
              <a:latin typeface="Lato"/>
              <a:ea typeface="Lato"/>
              <a:cs typeface="Lato"/>
              <a:sym typeface="Lato"/>
            </a:endParaRPr>
          </a:p>
          <a:p>
            <a:pPr indent="-330200" lvl="0" marL="457200" rtl="0" algn="l">
              <a:spcBef>
                <a:spcPts val="0"/>
              </a:spcBef>
              <a:spcAft>
                <a:spcPts val="0"/>
              </a:spcAft>
              <a:buClr>
                <a:srgbClr val="D9D9D9"/>
              </a:buClr>
              <a:buSzPts val="1600"/>
              <a:buFont typeface="Lato"/>
              <a:buChar char="-"/>
            </a:pPr>
            <a:r>
              <a:rPr lang="en" sz="1600">
                <a:solidFill>
                  <a:srgbClr val="D9D9D9"/>
                </a:solidFill>
                <a:latin typeface="Lato"/>
                <a:ea typeface="Lato"/>
                <a:cs typeface="Lato"/>
                <a:sym typeface="Lato"/>
              </a:rPr>
              <a:t>Tracking all pets owners</a:t>
            </a:r>
            <a:endParaRPr sz="1600">
              <a:solidFill>
                <a:srgbClr val="D9D9D9"/>
              </a:solidFill>
              <a:latin typeface="Lato"/>
              <a:ea typeface="Lato"/>
              <a:cs typeface="Lato"/>
              <a:sym typeface="Lato"/>
            </a:endParaRPr>
          </a:p>
          <a:p>
            <a:pPr indent="-330200" lvl="0" marL="457200" rtl="0" algn="l">
              <a:spcBef>
                <a:spcPts val="0"/>
              </a:spcBef>
              <a:spcAft>
                <a:spcPts val="0"/>
              </a:spcAft>
              <a:buClr>
                <a:srgbClr val="D9D9D9"/>
              </a:buClr>
              <a:buSzPts val="1600"/>
              <a:buFont typeface="Lato"/>
              <a:buChar char="-"/>
            </a:pPr>
            <a:r>
              <a:rPr lang="en" sz="1600">
                <a:solidFill>
                  <a:srgbClr val="D9D9D9"/>
                </a:solidFill>
                <a:latin typeface="Lato"/>
                <a:ea typeface="Lato"/>
                <a:cs typeface="Lato"/>
                <a:sym typeface="Lato"/>
              </a:rPr>
              <a:t>Numbers of volunteers to be increased by 15%</a:t>
            </a:r>
            <a:endParaRPr sz="1600">
              <a:solidFill>
                <a:srgbClr val="D9D9D9"/>
              </a:solidFill>
              <a:latin typeface="Lato"/>
              <a:ea typeface="Lato"/>
              <a:cs typeface="Lato"/>
              <a:sym typeface="Lato"/>
            </a:endParaRPr>
          </a:p>
          <a:p>
            <a:pPr indent="0" lvl="0" marL="0" rtl="0" algn="l">
              <a:spcBef>
                <a:spcPts val="0"/>
              </a:spcBef>
              <a:spcAft>
                <a:spcPts val="0"/>
              </a:spcAft>
              <a:buNone/>
            </a:pPr>
            <a:r>
              <a:t/>
            </a:r>
            <a:endParaRPr sz="1600">
              <a:solidFill>
                <a:srgbClr val="D9D9D9"/>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1137800" y="1725675"/>
            <a:ext cx="6234300" cy="3142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sz="1600">
              <a:solidFill>
                <a:srgbClr val="D9D9D9"/>
              </a:solidFill>
              <a:latin typeface="Lato"/>
              <a:ea typeface="Lato"/>
              <a:cs typeface="Lato"/>
              <a:sym typeface="Lato"/>
            </a:endParaRPr>
          </a:p>
          <a:p>
            <a:pPr indent="0" lvl="0" marL="0" marR="0" rtl="0" algn="l">
              <a:lnSpc>
                <a:spcPct val="150000"/>
              </a:lnSpc>
              <a:spcBef>
                <a:spcPts val="0"/>
              </a:spcBef>
              <a:spcAft>
                <a:spcPts val="0"/>
              </a:spcAft>
              <a:buNone/>
            </a:pPr>
            <a:r>
              <a:rPr b="0" lang="en" sz="1600">
                <a:solidFill>
                  <a:srgbClr val="D9D9D9"/>
                </a:solidFill>
                <a:latin typeface="Lato"/>
                <a:ea typeface="Lato"/>
                <a:cs typeface="Lato"/>
                <a:sym typeface="Lato"/>
              </a:rPr>
              <a:t>Handling online requests  for Pets Adoption.</a:t>
            </a:r>
            <a:endParaRPr b="0" sz="1600">
              <a:solidFill>
                <a:srgbClr val="D9D9D9"/>
              </a:solidFill>
              <a:latin typeface="Lato"/>
              <a:ea typeface="Lato"/>
              <a:cs typeface="Lato"/>
              <a:sym typeface="Lato"/>
            </a:endParaRPr>
          </a:p>
          <a:p>
            <a:pPr indent="0" lvl="0" marL="0" marR="0" rtl="0" algn="l">
              <a:lnSpc>
                <a:spcPct val="150000"/>
              </a:lnSpc>
              <a:spcBef>
                <a:spcPts val="0"/>
              </a:spcBef>
              <a:spcAft>
                <a:spcPts val="0"/>
              </a:spcAft>
              <a:buNone/>
            </a:pPr>
            <a:r>
              <a:rPr b="0" lang="en" sz="1600">
                <a:solidFill>
                  <a:srgbClr val="D9D9D9"/>
                </a:solidFill>
                <a:latin typeface="Lato"/>
                <a:ea typeface="Lato"/>
                <a:cs typeface="Lato"/>
                <a:sym typeface="Lato"/>
              </a:rPr>
              <a:t>Displaying all pets available for adoption </a:t>
            </a:r>
            <a:endParaRPr b="0" sz="1600">
              <a:solidFill>
                <a:srgbClr val="D9D9D9"/>
              </a:solidFill>
              <a:latin typeface="Lato"/>
              <a:ea typeface="Lato"/>
              <a:cs typeface="Lato"/>
              <a:sym typeface="Lato"/>
            </a:endParaRPr>
          </a:p>
          <a:p>
            <a:pPr indent="0" lvl="0" marL="0" marR="0" rtl="0" algn="l">
              <a:lnSpc>
                <a:spcPct val="150000"/>
              </a:lnSpc>
              <a:spcBef>
                <a:spcPts val="0"/>
              </a:spcBef>
              <a:spcAft>
                <a:spcPts val="0"/>
              </a:spcAft>
              <a:buNone/>
            </a:pPr>
            <a:r>
              <a:rPr b="0" lang="en" sz="1600">
                <a:solidFill>
                  <a:srgbClr val="D9D9D9"/>
                </a:solidFill>
                <a:latin typeface="Lato"/>
                <a:ea typeface="Lato"/>
                <a:cs typeface="Lato"/>
                <a:sym typeface="Lato"/>
              </a:rPr>
              <a:t>Donation availability.</a:t>
            </a:r>
            <a:endParaRPr b="0" sz="1600">
              <a:solidFill>
                <a:srgbClr val="D9D9D9"/>
              </a:solidFill>
              <a:latin typeface="Lato"/>
              <a:ea typeface="Lato"/>
              <a:cs typeface="Lato"/>
              <a:sym typeface="Lato"/>
            </a:endParaRPr>
          </a:p>
          <a:p>
            <a:pPr indent="0" lvl="0" marL="0" marR="0" rtl="0" algn="l">
              <a:lnSpc>
                <a:spcPct val="150000"/>
              </a:lnSpc>
              <a:spcBef>
                <a:spcPts val="0"/>
              </a:spcBef>
              <a:spcAft>
                <a:spcPts val="0"/>
              </a:spcAft>
              <a:buNone/>
            </a:pPr>
            <a:r>
              <a:rPr b="0" lang="en" sz="1600">
                <a:solidFill>
                  <a:srgbClr val="D9D9D9"/>
                </a:solidFill>
                <a:latin typeface="Lato"/>
                <a:ea typeface="Lato"/>
                <a:cs typeface="Lato"/>
                <a:sym typeface="Lato"/>
              </a:rPr>
              <a:t>Volunteers involvement.</a:t>
            </a:r>
            <a:endParaRPr b="0" sz="1600">
              <a:solidFill>
                <a:srgbClr val="D9D9D9"/>
              </a:solidFill>
              <a:latin typeface="Lato"/>
              <a:ea typeface="Lato"/>
              <a:cs typeface="Lato"/>
              <a:sym typeface="Lato"/>
            </a:endParaRPr>
          </a:p>
        </p:txBody>
      </p:sp>
      <p:sp>
        <p:nvSpPr>
          <p:cNvPr id="107" name="Google Shape;107;p18"/>
          <p:cNvSpPr txBox="1"/>
          <p:nvPr>
            <p:ph type="title"/>
          </p:nvPr>
        </p:nvSpPr>
        <p:spPr>
          <a:xfrm>
            <a:off x="256200" y="483225"/>
            <a:ext cx="8631600" cy="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Goals</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27575" y="1588300"/>
            <a:ext cx="8226300" cy="3203700"/>
          </a:xfrm>
          <a:prstGeom prst="rect">
            <a:avLst/>
          </a:prstGeom>
        </p:spPr>
        <p:txBody>
          <a:bodyPr anchorCtr="0" anchor="t" bIns="91425" lIns="91425" spcFirstLastPara="1" rIns="91425" wrap="square" tIns="91425">
            <a:noAutofit/>
          </a:bodyPr>
          <a:lstStyle/>
          <a:p>
            <a:pPr indent="-330200" lvl="0" marL="457200" rtl="0" algn="l">
              <a:lnSpc>
                <a:spcPct val="140000"/>
              </a:lnSpc>
              <a:spcBef>
                <a:spcPts val="1000"/>
              </a:spcBef>
              <a:spcAft>
                <a:spcPts val="0"/>
              </a:spcAft>
              <a:buClr>
                <a:srgbClr val="D9D9D9"/>
              </a:buClr>
              <a:buSzPts val="1600"/>
              <a:buFont typeface="Roboto"/>
              <a:buChar char="-"/>
            </a:pPr>
            <a:r>
              <a:rPr b="0" lang="en" sz="1600">
                <a:solidFill>
                  <a:srgbClr val="D9D9D9"/>
                </a:solidFill>
                <a:latin typeface="Roboto"/>
                <a:ea typeface="Roboto"/>
                <a:cs typeface="Roboto"/>
                <a:sym typeface="Roboto"/>
              </a:rPr>
              <a:t>Feature for the Pet Adoption -&gt; FORM to fill in</a:t>
            </a:r>
            <a:endParaRPr b="0" sz="1600">
              <a:solidFill>
                <a:srgbClr val="D9D9D9"/>
              </a:solidFill>
              <a:latin typeface="Roboto"/>
              <a:ea typeface="Roboto"/>
              <a:cs typeface="Roboto"/>
              <a:sym typeface="Roboto"/>
            </a:endParaRPr>
          </a:p>
          <a:p>
            <a:pPr indent="-330200" lvl="0" marL="457200" rtl="0" algn="l">
              <a:lnSpc>
                <a:spcPct val="140000"/>
              </a:lnSpc>
              <a:spcBef>
                <a:spcPts val="0"/>
              </a:spcBef>
              <a:spcAft>
                <a:spcPts val="0"/>
              </a:spcAft>
              <a:buClr>
                <a:srgbClr val="D9D9D9"/>
              </a:buClr>
              <a:buSzPts val="1600"/>
              <a:buFont typeface="Roboto"/>
              <a:buChar char="-"/>
            </a:pPr>
            <a:r>
              <a:rPr b="0" lang="en" sz="1600">
                <a:solidFill>
                  <a:srgbClr val="D9D9D9"/>
                </a:solidFill>
                <a:latin typeface="Roboto"/>
                <a:ea typeface="Roboto"/>
                <a:cs typeface="Roboto"/>
                <a:sym typeface="Roboto"/>
              </a:rPr>
              <a:t>Feature for Donation</a:t>
            </a:r>
            <a:endParaRPr b="0" sz="1600">
              <a:solidFill>
                <a:srgbClr val="D9D9D9"/>
              </a:solidFill>
              <a:latin typeface="Roboto"/>
              <a:ea typeface="Roboto"/>
              <a:cs typeface="Roboto"/>
              <a:sym typeface="Roboto"/>
            </a:endParaRPr>
          </a:p>
          <a:p>
            <a:pPr indent="-330200" lvl="0" marL="457200" rtl="0" algn="l">
              <a:lnSpc>
                <a:spcPct val="140000"/>
              </a:lnSpc>
              <a:spcBef>
                <a:spcPts val="0"/>
              </a:spcBef>
              <a:spcAft>
                <a:spcPts val="0"/>
              </a:spcAft>
              <a:buClr>
                <a:srgbClr val="D9D9D9"/>
              </a:buClr>
              <a:buSzPts val="1600"/>
              <a:buFont typeface="Roboto"/>
              <a:buChar char="-"/>
            </a:pPr>
            <a:r>
              <a:rPr b="0" lang="en" sz="1600">
                <a:solidFill>
                  <a:srgbClr val="D9D9D9"/>
                </a:solidFill>
                <a:latin typeface="Roboto"/>
                <a:ea typeface="Roboto"/>
                <a:cs typeface="Roboto"/>
                <a:sym typeface="Roboto"/>
              </a:rPr>
              <a:t>Feature for Volunteers to get involved to help pets</a:t>
            </a:r>
            <a:endParaRPr b="0" sz="1600">
              <a:solidFill>
                <a:srgbClr val="D9D9D9"/>
              </a:solidFill>
              <a:latin typeface="Roboto"/>
              <a:ea typeface="Roboto"/>
              <a:cs typeface="Roboto"/>
              <a:sym typeface="Roboto"/>
            </a:endParaRPr>
          </a:p>
          <a:p>
            <a:pPr indent="-330200" lvl="0" marL="457200" rtl="0" algn="l">
              <a:lnSpc>
                <a:spcPct val="140000"/>
              </a:lnSpc>
              <a:spcBef>
                <a:spcPts val="0"/>
              </a:spcBef>
              <a:spcAft>
                <a:spcPts val="0"/>
              </a:spcAft>
              <a:buClr>
                <a:srgbClr val="D9D9D9"/>
              </a:buClr>
              <a:buSzPts val="1600"/>
              <a:buFont typeface="Roboto"/>
              <a:buChar char="-"/>
            </a:pPr>
            <a:r>
              <a:rPr b="0" lang="en" sz="1600">
                <a:solidFill>
                  <a:srgbClr val="D9D9D9"/>
                </a:solidFill>
                <a:latin typeface="Roboto"/>
                <a:ea typeface="Roboto"/>
                <a:cs typeface="Roboto"/>
                <a:sym typeface="Roboto"/>
              </a:rPr>
              <a:t>Feature to show Available Pets.</a:t>
            </a:r>
            <a:endParaRPr b="0" sz="1600">
              <a:solidFill>
                <a:srgbClr val="D9D9D9"/>
              </a:solidFill>
              <a:latin typeface="Roboto"/>
              <a:ea typeface="Roboto"/>
              <a:cs typeface="Roboto"/>
              <a:sym typeface="Roboto"/>
            </a:endParaRPr>
          </a:p>
          <a:p>
            <a:pPr indent="-298450" lvl="0" marL="457200" rtl="0" algn="l">
              <a:lnSpc>
                <a:spcPct val="140000"/>
              </a:lnSpc>
              <a:spcBef>
                <a:spcPts val="0"/>
              </a:spcBef>
              <a:spcAft>
                <a:spcPts val="0"/>
              </a:spcAft>
              <a:buClr>
                <a:srgbClr val="D9D9D9"/>
              </a:buClr>
              <a:buSzPts val="1100"/>
              <a:buFont typeface="Roboto"/>
              <a:buChar char="-"/>
            </a:pPr>
            <a:r>
              <a:rPr b="0" lang="en" sz="1600">
                <a:solidFill>
                  <a:srgbClr val="D9D9D9"/>
                </a:solidFill>
                <a:latin typeface="Roboto"/>
                <a:ea typeface="Roboto"/>
                <a:cs typeface="Roboto"/>
                <a:sym typeface="Roboto"/>
              </a:rPr>
              <a:t>Feature for Admin -&gt; CRUD.</a:t>
            </a:r>
            <a:endParaRPr b="0" sz="1600">
              <a:solidFill>
                <a:srgbClr val="D9D9D9"/>
              </a:solidFill>
              <a:latin typeface="Roboto"/>
              <a:ea typeface="Roboto"/>
              <a:cs typeface="Roboto"/>
              <a:sym typeface="Roboto"/>
            </a:endParaRPr>
          </a:p>
          <a:p>
            <a:pPr indent="-330200" lvl="0" marL="457200" rtl="0" algn="l">
              <a:lnSpc>
                <a:spcPct val="140000"/>
              </a:lnSpc>
              <a:spcBef>
                <a:spcPts val="0"/>
              </a:spcBef>
              <a:spcAft>
                <a:spcPts val="0"/>
              </a:spcAft>
              <a:buClr>
                <a:srgbClr val="D9D9D9"/>
              </a:buClr>
              <a:buSzPts val="1600"/>
              <a:buFont typeface="Roboto"/>
              <a:buChar char="-"/>
            </a:pPr>
            <a:r>
              <a:rPr b="0" lang="en" sz="1600">
                <a:solidFill>
                  <a:srgbClr val="D9D9D9"/>
                </a:solidFill>
                <a:latin typeface="Roboto"/>
                <a:ea typeface="Roboto"/>
                <a:cs typeface="Roboto"/>
                <a:sym typeface="Roboto"/>
              </a:rPr>
              <a:t>Search a pet (dog/cat).</a:t>
            </a:r>
            <a:endParaRPr b="0" sz="1600">
              <a:solidFill>
                <a:srgbClr val="D9D9D9"/>
              </a:solidFill>
              <a:latin typeface="Roboto"/>
              <a:ea typeface="Roboto"/>
              <a:cs typeface="Roboto"/>
              <a:sym typeface="Roboto"/>
            </a:endParaRPr>
          </a:p>
        </p:txBody>
      </p:sp>
      <p:sp>
        <p:nvSpPr>
          <p:cNvPr id="113" name="Google Shape;113;p19"/>
          <p:cNvSpPr txBox="1"/>
          <p:nvPr>
            <p:ph type="title"/>
          </p:nvPr>
        </p:nvSpPr>
        <p:spPr>
          <a:xfrm>
            <a:off x="256200" y="483225"/>
            <a:ext cx="8631600" cy="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Scope</a:t>
            </a:r>
            <a:endParaRPr>
              <a:solidFill>
                <a:schemeClr val="accent5"/>
              </a:solidFill>
            </a:endParaRPr>
          </a:p>
          <a:p>
            <a:pPr indent="-330200" lvl="0" marL="457200" marR="0" rtl="0" algn="l">
              <a:lnSpc>
                <a:spcPct val="140000"/>
              </a:lnSpc>
              <a:spcBef>
                <a:spcPts val="1000"/>
              </a:spcBef>
              <a:spcAft>
                <a:spcPts val="0"/>
              </a:spcAft>
              <a:buClr>
                <a:srgbClr val="666666"/>
              </a:buClr>
              <a:buSzPts val="1600"/>
              <a:buFont typeface="Roboto"/>
              <a:buChar char="-"/>
            </a:pPr>
            <a:r>
              <a:t/>
            </a:r>
            <a:endParaRPr b="0" sz="1600">
              <a:solidFill>
                <a:srgbClr val="666666"/>
              </a:solidFill>
              <a:latin typeface="Roboto"/>
              <a:ea typeface="Roboto"/>
              <a:cs typeface="Roboto"/>
              <a:sym typeface="Roboto"/>
            </a:endParaRPr>
          </a:p>
          <a:p>
            <a:pPr indent="0" lvl="0" marL="0" rtl="0" algn="l">
              <a:spcBef>
                <a:spcPts val="0"/>
              </a:spcBef>
              <a:spcAft>
                <a:spcPts val="0"/>
              </a:spcAft>
              <a:buNone/>
            </a:pPr>
            <a:r>
              <a:t/>
            </a:r>
            <a:endParaRPr b="0" sz="1600">
              <a:solidFill>
                <a:srgbClr val="66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1552925" y="498475"/>
            <a:ext cx="7299000" cy="79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5"/>
                </a:solidFill>
              </a:rPr>
              <a:t>Roles and </a:t>
            </a:r>
            <a:r>
              <a:rPr lang="en">
                <a:solidFill>
                  <a:srgbClr val="EFEFEF"/>
                </a:solidFill>
              </a:rPr>
              <a:t>Responsibilities</a:t>
            </a:r>
            <a:endParaRPr>
              <a:solidFill>
                <a:srgbClr val="EFEFEF"/>
              </a:solidFill>
            </a:endParaRPr>
          </a:p>
          <a:p>
            <a:pPr indent="0" lvl="0" marL="0" rtl="0" algn="ctr">
              <a:spcBef>
                <a:spcPts val="0"/>
              </a:spcBef>
              <a:spcAft>
                <a:spcPts val="0"/>
              </a:spcAft>
              <a:buNone/>
            </a:pPr>
            <a:r>
              <a:t/>
            </a:r>
            <a:endParaRPr>
              <a:solidFill>
                <a:schemeClr val="accent5"/>
              </a:solidFill>
            </a:endParaRPr>
          </a:p>
        </p:txBody>
      </p:sp>
      <p:sp>
        <p:nvSpPr>
          <p:cNvPr id="119" name="Google Shape;119;p20"/>
          <p:cNvSpPr txBox="1"/>
          <p:nvPr/>
        </p:nvSpPr>
        <p:spPr>
          <a:xfrm>
            <a:off x="625975" y="1405150"/>
            <a:ext cx="8013000" cy="29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graphicFrame>
        <p:nvGraphicFramePr>
          <p:cNvPr id="120" name="Google Shape;120;p20"/>
          <p:cNvGraphicFramePr/>
          <p:nvPr/>
        </p:nvGraphicFramePr>
        <p:xfrm>
          <a:off x="779700" y="1562888"/>
          <a:ext cx="3000000" cy="3000000"/>
        </p:xfrm>
        <a:graphic>
          <a:graphicData uri="http://schemas.openxmlformats.org/drawingml/2006/table">
            <a:tbl>
              <a:tblPr>
                <a:noFill/>
                <a:tableStyleId>{BB663466-1263-40A0-8D68-6E69BA40F26C}</a:tableStyleId>
              </a:tblPr>
              <a:tblGrid>
                <a:gridCol w="3792300"/>
                <a:gridCol w="4441125"/>
              </a:tblGrid>
              <a:tr h="535225">
                <a:tc>
                  <a:txBody>
                    <a:bodyPr/>
                    <a:lstStyle/>
                    <a:p>
                      <a:pPr indent="0" lvl="0" marL="0" rtl="0" algn="ctr">
                        <a:spcBef>
                          <a:spcPts val="0"/>
                        </a:spcBef>
                        <a:spcAft>
                          <a:spcPts val="0"/>
                        </a:spcAft>
                        <a:buNone/>
                      </a:pPr>
                      <a:r>
                        <a:rPr b="1" lang="en" sz="1900">
                          <a:latin typeface="Roboto"/>
                          <a:ea typeface="Roboto"/>
                          <a:cs typeface="Roboto"/>
                          <a:sym typeface="Roboto"/>
                        </a:rPr>
                        <a:t>Name</a:t>
                      </a:r>
                      <a:endParaRPr b="1" sz="1900">
                        <a:latin typeface="Roboto"/>
                        <a:ea typeface="Roboto"/>
                        <a:cs typeface="Roboto"/>
                        <a:sym typeface="Roboto"/>
                      </a:endParaRPr>
                    </a:p>
                  </a:txBody>
                  <a:tcPr marT="63500" marB="63500" marR="63500" marL="63500"/>
                </a:tc>
                <a:tc>
                  <a:txBody>
                    <a:bodyPr/>
                    <a:lstStyle/>
                    <a:p>
                      <a:pPr indent="0" lvl="0" marL="0" rtl="0" algn="ctr">
                        <a:spcBef>
                          <a:spcPts val="0"/>
                        </a:spcBef>
                        <a:spcAft>
                          <a:spcPts val="0"/>
                        </a:spcAft>
                        <a:buNone/>
                      </a:pPr>
                      <a:r>
                        <a:rPr b="1" lang="en" sz="1900">
                          <a:solidFill>
                            <a:srgbClr val="EFEFEF"/>
                          </a:solidFill>
                          <a:latin typeface="Roboto"/>
                          <a:ea typeface="Roboto"/>
                          <a:cs typeface="Roboto"/>
                          <a:sym typeface="Roboto"/>
                        </a:rPr>
                        <a:t>Responsibilities</a:t>
                      </a:r>
                      <a:endParaRPr b="1" sz="1900">
                        <a:solidFill>
                          <a:srgbClr val="EFEFEF"/>
                        </a:solidFill>
                        <a:latin typeface="Roboto"/>
                        <a:ea typeface="Roboto"/>
                        <a:cs typeface="Roboto"/>
                        <a:sym typeface="Roboto"/>
                      </a:endParaRPr>
                    </a:p>
                  </a:txBody>
                  <a:tcPr marT="63500" marB="63500" marR="63500" marL="63500"/>
                </a:tc>
              </a:tr>
              <a:tr h="535225">
                <a:tc>
                  <a:txBody>
                    <a:bodyPr/>
                    <a:lstStyle/>
                    <a:p>
                      <a:pPr indent="0" lvl="0" marL="0" rtl="0" algn="ctr">
                        <a:spcBef>
                          <a:spcPts val="0"/>
                        </a:spcBef>
                        <a:spcAft>
                          <a:spcPts val="0"/>
                        </a:spcAft>
                        <a:buNone/>
                      </a:pPr>
                      <a:r>
                        <a:rPr lang="en" sz="2100">
                          <a:solidFill>
                            <a:srgbClr val="666666"/>
                          </a:solidFill>
                          <a:latin typeface="Roboto"/>
                          <a:ea typeface="Roboto"/>
                          <a:cs typeface="Roboto"/>
                          <a:sym typeface="Roboto"/>
                        </a:rPr>
                        <a:t>Neelima</a:t>
                      </a:r>
                      <a:endParaRPr sz="2100">
                        <a:solidFill>
                          <a:srgbClr val="666666"/>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800">
                          <a:solidFill>
                            <a:srgbClr val="EFEFEF"/>
                          </a:solidFill>
                        </a:rPr>
                        <a:t>Nav / Footer / Volunteers</a:t>
                      </a:r>
                      <a:endParaRPr sz="1800">
                        <a:solidFill>
                          <a:srgbClr val="EFEFEF"/>
                        </a:solidFill>
                      </a:endParaRPr>
                    </a:p>
                  </a:txBody>
                  <a:tcPr marT="63500" marB="63500" marR="63500" marL="63500"/>
                </a:tc>
              </a:tr>
              <a:tr h="535225">
                <a:tc>
                  <a:txBody>
                    <a:bodyPr/>
                    <a:lstStyle/>
                    <a:p>
                      <a:pPr indent="0" lvl="0" marL="0" rtl="0" algn="ctr">
                        <a:spcBef>
                          <a:spcPts val="0"/>
                        </a:spcBef>
                        <a:spcAft>
                          <a:spcPts val="0"/>
                        </a:spcAft>
                        <a:buNone/>
                      </a:pPr>
                      <a:r>
                        <a:rPr lang="en" sz="2000">
                          <a:solidFill>
                            <a:srgbClr val="666666"/>
                          </a:solidFill>
                          <a:latin typeface="Roboto"/>
                          <a:ea typeface="Roboto"/>
                          <a:cs typeface="Roboto"/>
                          <a:sym typeface="Roboto"/>
                        </a:rPr>
                        <a:t>Andrés</a:t>
                      </a:r>
                      <a:endParaRPr sz="2100">
                        <a:solidFill>
                          <a:srgbClr val="666666"/>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800">
                          <a:solidFill>
                            <a:srgbClr val="EFEFEF"/>
                          </a:solidFill>
                        </a:rPr>
                        <a:t>DB design / Pets Adoption</a:t>
                      </a:r>
                      <a:endParaRPr sz="1800">
                        <a:solidFill>
                          <a:srgbClr val="EFEFEF"/>
                        </a:solidFill>
                      </a:endParaRPr>
                    </a:p>
                  </a:txBody>
                  <a:tcPr marT="63500" marB="63500" marR="63500" marL="63500"/>
                </a:tc>
              </a:tr>
              <a:tr h="535225">
                <a:tc>
                  <a:txBody>
                    <a:bodyPr/>
                    <a:lstStyle/>
                    <a:p>
                      <a:pPr indent="0" lvl="0" marL="0" rtl="0" algn="ctr">
                        <a:spcBef>
                          <a:spcPts val="0"/>
                        </a:spcBef>
                        <a:spcAft>
                          <a:spcPts val="0"/>
                        </a:spcAft>
                        <a:buNone/>
                      </a:pPr>
                      <a:r>
                        <a:rPr lang="en" sz="2100">
                          <a:solidFill>
                            <a:srgbClr val="666666"/>
                          </a:solidFill>
                          <a:latin typeface="Roboto"/>
                          <a:ea typeface="Roboto"/>
                          <a:cs typeface="Roboto"/>
                          <a:sym typeface="Roboto"/>
                        </a:rPr>
                        <a:t>Ilia</a:t>
                      </a:r>
                      <a:endParaRPr sz="2100">
                        <a:solidFill>
                          <a:srgbClr val="666666"/>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800">
                          <a:solidFill>
                            <a:srgbClr val="EFEFEF"/>
                          </a:solidFill>
                        </a:rPr>
                        <a:t>Donation - Paypal / Stripe</a:t>
                      </a:r>
                      <a:endParaRPr sz="1800">
                        <a:solidFill>
                          <a:srgbClr val="EFEFEF"/>
                        </a:solidFill>
                      </a:endParaRPr>
                    </a:p>
                  </a:txBody>
                  <a:tcPr marT="63500" marB="63500" marR="63500" marL="63500"/>
                </a:tc>
              </a:tr>
              <a:tr h="535225">
                <a:tc>
                  <a:txBody>
                    <a:bodyPr/>
                    <a:lstStyle/>
                    <a:p>
                      <a:pPr indent="0" lvl="0" marL="0" rtl="0" algn="ctr">
                        <a:spcBef>
                          <a:spcPts val="0"/>
                        </a:spcBef>
                        <a:spcAft>
                          <a:spcPts val="0"/>
                        </a:spcAft>
                        <a:buNone/>
                      </a:pPr>
                      <a:r>
                        <a:rPr lang="en" sz="2100">
                          <a:solidFill>
                            <a:srgbClr val="666666"/>
                          </a:solidFill>
                          <a:latin typeface="Roboto"/>
                          <a:ea typeface="Roboto"/>
                          <a:cs typeface="Roboto"/>
                          <a:sym typeface="Roboto"/>
                        </a:rPr>
                        <a:t>Oleg</a:t>
                      </a:r>
                      <a:endParaRPr sz="2100">
                        <a:solidFill>
                          <a:srgbClr val="666666"/>
                        </a:solidFill>
                        <a:latin typeface="Roboto"/>
                        <a:ea typeface="Roboto"/>
                        <a:cs typeface="Roboto"/>
                        <a:sym typeface="Roboto"/>
                      </a:endParaRPr>
                    </a:p>
                  </a:txBody>
                  <a:tcPr marT="63500" marB="63500" marR="63500" marL="63500"/>
                </a:tc>
                <a:tc>
                  <a:txBody>
                    <a:bodyPr/>
                    <a:lstStyle/>
                    <a:p>
                      <a:pPr indent="0" lvl="0" marL="0" rtl="0" algn="l">
                        <a:spcBef>
                          <a:spcPts val="0"/>
                        </a:spcBef>
                        <a:spcAft>
                          <a:spcPts val="0"/>
                        </a:spcAft>
                        <a:buNone/>
                      </a:pPr>
                      <a:r>
                        <a:rPr lang="en" sz="1600">
                          <a:solidFill>
                            <a:srgbClr val="EFEFEF"/>
                          </a:solidFill>
                        </a:rPr>
                        <a:t>Home / About Us / Contact Us / Personal Area</a:t>
                      </a:r>
                      <a:endParaRPr sz="1600">
                        <a:solidFill>
                          <a:srgbClr val="EFEFEF"/>
                        </a:solidFill>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1"/>
          <p:cNvSpPr txBox="1"/>
          <p:nvPr>
            <p:ph idx="4294967295" type="title"/>
          </p:nvPr>
        </p:nvSpPr>
        <p:spPr>
          <a:xfrm>
            <a:off x="535650" y="422175"/>
            <a:ext cx="80727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dk1"/>
                </a:solidFill>
              </a:rPr>
              <a:t>Technical Specification</a:t>
            </a:r>
            <a:endParaRPr sz="2400"/>
          </a:p>
        </p:txBody>
      </p:sp>
      <p:sp>
        <p:nvSpPr>
          <p:cNvPr id="126" name="Google Shape;126;p21"/>
          <p:cNvSpPr txBox="1"/>
          <p:nvPr>
            <p:ph idx="4294967295" type="title"/>
          </p:nvPr>
        </p:nvSpPr>
        <p:spPr>
          <a:xfrm>
            <a:off x="152850" y="1190175"/>
            <a:ext cx="3608400" cy="383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rgbClr val="666666"/>
                </a:solidFill>
                <a:latin typeface="Roboto"/>
                <a:ea typeface="Roboto"/>
                <a:cs typeface="Roboto"/>
                <a:sym typeface="Roboto"/>
              </a:rPr>
              <a:t>Trello</a:t>
            </a:r>
            <a:r>
              <a:rPr b="0" lang="en" sz="2000">
                <a:solidFill>
                  <a:srgbClr val="666666"/>
                </a:solidFill>
                <a:latin typeface="Roboto"/>
                <a:ea typeface="Roboto"/>
                <a:cs typeface="Roboto"/>
                <a:sym typeface="Roboto"/>
              </a:rPr>
              <a:t> - Project Management</a:t>
            </a:r>
            <a:endParaRPr b="0" sz="2000">
              <a:solidFill>
                <a:srgbClr val="666666"/>
              </a:solidFill>
              <a:latin typeface="Roboto"/>
              <a:ea typeface="Roboto"/>
              <a:cs typeface="Roboto"/>
              <a:sym typeface="Roboto"/>
            </a:endParaRPr>
          </a:p>
          <a:p>
            <a:pPr indent="0" lvl="0" marL="0" rtl="0" algn="l">
              <a:lnSpc>
                <a:spcPct val="115000"/>
              </a:lnSpc>
              <a:spcBef>
                <a:spcPts val="1600"/>
              </a:spcBef>
              <a:spcAft>
                <a:spcPts val="0"/>
              </a:spcAft>
              <a:buNone/>
            </a:pPr>
            <a:r>
              <a:rPr lang="en" sz="2000">
                <a:solidFill>
                  <a:srgbClr val="666666"/>
                </a:solidFill>
                <a:latin typeface="Roboto"/>
                <a:ea typeface="Roboto"/>
                <a:cs typeface="Roboto"/>
                <a:sym typeface="Roboto"/>
              </a:rPr>
              <a:t>GitHub</a:t>
            </a:r>
            <a:r>
              <a:rPr b="0" lang="en" sz="2000">
                <a:solidFill>
                  <a:srgbClr val="666666"/>
                </a:solidFill>
                <a:latin typeface="Roboto"/>
                <a:ea typeface="Roboto"/>
                <a:cs typeface="Roboto"/>
                <a:sym typeface="Roboto"/>
              </a:rPr>
              <a:t> - Soft Dev tool</a:t>
            </a:r>
            <a:endParaRPr b="0" sz="2000">
              <a:solidFill>
                <a:srgbClr val="666666"/>
              </a:solidFill>
              <a:latin typeface="Roboto"/>
              <a:ea typeface="Roboto"/>
              <a:cs typeface="Roboto"/>
              <a:sym typeface="Roboto"/>
            </a:endParaRPr>
          </a:p>
          <a:p>
            <a:pPr indent="0" lvl="0" marL="0" rtl="0" algn="l">
              <a:lnSpc>
                <a:spcPct val="115000"/>
              </a:lnSpc>
              <a:spcBef>
                <a:spcPts val="1600"/>
              </a:spcBef>
              <a:spcAft>
                <a:spcPts val="0"/>
              </a:spcAft>
              <a:buNone/>
            </a:pPr>
            <a:r>
              <a:rPr lang="en" sz="2000">
                <a:solidFill>
                  <a:srgbClr val="666666"/>
                </a:solidFill>
                <a:latin typeface="Roboto"/>
                <a:ea typeface="Roboto"/>
                <a:cs typeface="Roboto"/>
                <a:sym typeface="Roboto"/>
              </a:rPr>
              <a:t>VS Code</a:t>
            </a:r>
            <a:r>
              <a:rPr b="0" lang="en" sz="2000">
                <a:solidFill>
                  <a:srgbClr val="666666"/>
                </a:solidFill>
                <a:latin typeface="Roboto"/>
                <a:ea typeface="Roboto"/>
                <a:cs typeface="Roboto"/>
                <a:sym typeface="Roboto"/>
              </a:rPr>
              <a:t> - source-code editor</a:t>
            </a:r>
            <a:endParaRPr b="0" sz="2000">
              <a:solidFill>
                <a:srgbClr val="666666"/>
              </a:solidFill>
              <a:latin typeface="Roboto"/>
              <a:ea typeface="Roboto"/>
              <a:cs typeface="Roboto"/>
              <a:sym typeface="Roboto"/>
            </a:endParaRPr>
          </a:p>
          <a:p>
            <a:pPr indent="0" lvl="0" marL="0" rtl="0" algn="l">
              <a:lnSpc>
                <a:spcPct val="115000"/>
              </a:lnSpc>
              <a:spcBef>
                <a:spcPts val="1600"/>
              </a:spcBef>
              <a:spcAft>
                <a:spcPts val="0"/>
              </a:spcAft>
              <a:buNone/>
            </a:pPr>
            <a:r>
              <a:rPr lang="en" sz="2000">
                <a:solidFill>
                  <a:srgbClr val="666666"/>
                </a:solidFill>
                <a:latin typeface="Roboto"/>
                <a:ea typeface="Roboto"/>
                <a:cs typeface="Roboto"/>
                <a:sym typeface="Roboto"/>
              </a:rPr>
              <a:t>DISCORD</a:t>
            </a:r>
            <a:r>
              <a:rPr b="0" lang="en" sz="2000">
                <a:solidFill>
                  <a:srgbClr val="666666"/>
                </a:solidFill>
                <a:latin typeface="Roboto"/>
                <a:ea typeface="Roboto"/>
                <a:cs typeface="Roboto"/>
                <a:sym typeface="Roboto"/>
              </a:rPr>
              <a:t> - Team Communication tool</a:t>
            </a:r>
            <a:endParaRPr b="0" sz="2000">
              <a:solidFill>
                <a:srgbClr val="666666"/>
              </a:solidFill>
              <a:latin typeface="Roboto"/>
              <a:ea typeface="Roboto"/>
              <a:cs typeface="Roboto"/>
              <a:sym typeface="Roboto"/>
            </a:endParaRPr>
          </a:p>
          <a:p>
            <a:pPr indent="0" lvl="0" marL="0" rtl="0" algn="l">
              <a:lnSpc>
                <a:spcPct val="115000"/>
              </a:lnSpc>
              <a:spcBef>
                <a:spcPts val="1600"/>
              </a:spcBef>
              <a:spcAft>
                <a:spcPts val="0"/>
              </a:spcAft>
              <a:buNone/>
            </a:pPr>
            <a:r>
              <a:rPr lang="en" sz="2000">
                <a:solidFill>
                  <a:srgbClr val="666666"/>
                </a:solidFill>
                <a:latin typeface="Roboto"/>
                <a:ea typeface="Roboto"/>
                <a:cs typeface="Roboto"/>
                <a:sym typeface="Roboto"/>
              </a:rPr>
              <a:t>DB host provider </a:t>
            </a:r>
            <a:r>
              <a:rPr b="0" lang="en" sz="2000">
                <a:solidFill>
                  <a:srgbClr val="666666"/>
                </a:solidFill>
                <a:latin typeface="Roboto"/>
                <a:ea typeface="Roboto"/>
                <a:cs typeface="Roboto"/>
                <a:sym typeface="Roboto"/>
              </a:rPr>
              <a:t>- </a:t>
            </a:r>
            <a:r>
              <a:rPr b="0" lang="en" sz="1050">
                <a:solidFill>
                  <a:srgbClr val="B9BBBE"/>
                </a:solidFill>
                <a:highlight>
                  <a:srgbClr val="2F3136"/>
                </a:highlight>
                <a:latin typeface="Courier New"/>
                <a:ea typeface="Courier New"/>
                <a:cs typeface="Courier New"/>
                <a:sym typeface="Courier New"/>
              </a:rPr>
              <a:t>www.freemysqlhosting.net</a:t>
            </a:r>
            <a:endParaRPr b="0" sz="2000">
              <a:solidFill>
                <a:srgbClr val="666666"/>
              </a:solidFill>
              <a:latin typeface="Roboto"/>
              <a:ea typeface="Roboto"/>
              <a:cs typeface="Roboto"/>
              <a:sym typeface="Roboto"/>
            </a:endParaRPr>
          </a:p>
          <a:p>
            <a:pPr indent="0" lvl="0" marL="0" rtl="0" algn="l">
              <a:lnSpc>
                <a:spcPct val="115000"/>
              </a:lnSpc>
              <a:spcBef>
                <a:spcPts val="1600"/>
              </a:spcBef>
              <a:spcAft>
                <a:spcPts val="1600"/>
              </a:spcAft>
              <a:buNone/>
            </a:pPr>
            <a:r>
              <a:rPr lang="en" sz="2000">
                <a:solidFill>
                  <a:srgbClr val="666666"/>
                </a:solidFill>
                <a:latin typeface="Roboto"/>
                <a:ea typeface="Roboto"/>
                <a:cs typeface="Roboto"/>
                <a:sym typeface="Roboto"/>
              </a:rPr>
              <a:t>WebSite Hosting</a:t>
            </a:r>
            <a:r>
              <a:rPr b="0" lang="en" sz="2000">
                <a:solidFill>
                  <a:srgbClr val="666666"/>
                </a:solidFill>
                <a:latin typeface="Roboto"/>
                <a:ea typeface="Roboto"/>
                <a:cs typeface="Roboto"/>
                <a:sym typeface="Roboto"/>
              </a:rPr>
              <a:t> - HEROKU</a:t>
            </a:r>
            <a:endParaRPr b="0" sz="2000">
              <a:solidFill>
                <a:srgbClr val="666666"/>
              </a:solidFill>
              <a:latin typeface="Roboto"/>
              <a:ea typeface="Roboto"/>
              <a:cs typeface="Roboto"/>
              <a:sym typeface="Roboto"/>
            </a:endParaRPr>
          </a:p>
        </p:txBody>
      </p:sp>
      <p:pic>
        <p:nvPicPr>
          <p:cNvPr id="127" name="Google Shape;127;p21"/>
          <p:cNvPicPr preferRelativeResize="0"/>
          <p:nvPr/>
        </p:nvPicPr>
        <p:blipFill>
          <a:blip r:embed="rId3">
            <a:alphaModFix/>
          </a:blip>
          <a:stretch>
            <a:fillRect/>
          </a:stretch>
        </p:blipFill>
        <p:spPr>
          <a:xfrm>
            <a:off x="3761252" y="1068075"/>
            <a:ext cx="5228674" cy="2396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