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1" r:id="rId7"/>
    <p:sldId id="262" r:id="rId8"/>
    <p:sldId id="264" r:id="rId9"/>
    <p:sldId id="267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3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D3980-98A9-40AD-91EB-A05F7299BD9C}" type="datetimeFigureOut">
              <a:rPr lang="es-CO" smtClean="0"/>
              <a:t>31/03/2020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AC24-6C9C-4BA4-84F1-E0DDF1BE32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42900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D3980-98A9-40AD-91EB-A05F7299BD9C}" type="datetimeFigureOut">
              <a:rPr lang="es-CO" smtClean="0"/>
              <a:t>31/03/2020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AC24-6C9C-4BA4-84F1-E0DDF1BE32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7150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D3980-98A9-40AD-91EB-A05F7299BD9C}" type="datetimeFigureOut">
              <a:rPr lang="es-CO" smtClean="0"/>
              <a:t>31/03/2020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AC24-6C9C-4BA4-84F1-E0DDF1BE32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9049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D3980-98A9-40AD-91EB-A05F7299BD9C}" type="datetimeFigureOut">
              <a:rPr lang="es-CO" smtClean="0"/>
              <a:t>31/03/2020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AC24-6C9C-4BA4-84F1-E0DDF1BE32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3643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D3980-98A9-40AD-91EB-A05F7299BD9C}" type="datetimeFigureOut">
              <a:rPr lang="es-CO" smtClean="0"/>
              <a:t>31/03/2020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AC24-6C9C-4BA4-84F1-E0DDF1BE32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6810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D3980-98A9-40AD-91EB-A05F7299BD9C}" type="datetimeFigureOut">
              <a:rPr lang="es-CO" smtClean="0"/>
              <a:t>31/03/2020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AC24-6C9C-4BA4-84F1-E0DDF1BE32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970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D3980-98A9-40AD-91EB-A05F7299BD9C}" type="datetimeFigureOut">
              <a:rPr lang="es-CO" smtClean="0"/>
              <a:t>31/03/2020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AC24-6C9C-4BA4-84F1-E0DDF1BE32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9692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D3980-98A9-40AD-91EB-A05F7299BD9C}" type="datetimeFigureOut">
              <a:rPr lang="es-CO" smtClean="0"/>
              <a:t>31/03/2020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AC24-6C9C-4BA4-84F1-E0DDF1BE32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515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D3980-98A9-40AD-91EB-A05F7299BD9C}" type="datetimeFigureOut">
              <a:rPr lang="es-CO" smtClean="0"/>
              <a:t>31/03/2020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AC24-6C9C-4BA4-84F1-E0DDF1BE32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0927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D3980-98A9-40AD-91EB-A05F7299BD9C}" type="datetimeFigureOut">
              <a:rPr lang="es-CO" smtClean="0"/>
              <a:t>31/03/2020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AC24-6C9C-4BA4-84F1-E0DDF1BE32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559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D3980-98A9-40AD-91EB-A05F7299BD9C}" type="datetimeFigureOut">
              <a:rPr lang="es-CO" smtClean="0"/>
              <a:t>31/03/2020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2AC24-6C9C-4BA4-84F1-E0DDF1BE32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6207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D3980-98A9-40AD-91EB-A05F7299BD9C}" type="datetimeFigureOut">
              <a:rPr lang="es-CO" smtClean="0"/>
              <a:t>31/03/2020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2AC24-6C9C-4BA4-84F1-E0DDF1BE32F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740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6407" y="32795"/>
            <a:ext cx="10515600" cy="83973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s-CO" dirty="0" smtClean="0"/>
              <a:t>Vejez Anticipada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165847" y="1172581"/>
            <a:ext cx="1301675" cy="5163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inicio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Elipse 82"/>
          <p:cNvSpPr/>
          <p:nvPr/>
        </p:nvSpPr>
        <p:spPr>
          <a:xfrm>
            <a:off x="165847" y="1172581"/>
            <a:ext cx="1301675" cy="5163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inicio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Rectángulo 83"/>
          <p:cNvSpPr/>
          <p:nvPr/>
        </p:nvSpPr>
        <p:spPr>
          <a:xfrm>
            <a:off x="1823424" y="973562"/>
            <a:ext cx="1995542" cy="914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Tus Datos Personales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5" name="Conector recto de flecha 84"/>
          <p:cNvCxnSpPr>
            <a:stCxn id="83" idx="6"/>
            <a:endCxn id="84" idx="1"/>
          </p:cNvCxnSpPr>
          <p:nvPr/>
        </p:nvCxnSpPr>
        <p:spPr>
          <a:xfrm flipV="1">
            <a:off x="1467522" y="1430764"/>
            <a:ext cx="35590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6" name="Rectángulo 85"/>
          <p:cNvSpPr/>
          <p:nvPr/>
        </p:nvSpPr>
        <p:spPr>
          <a:xfrm>
            <a:off x="4262067" y="1001034"/>
            <a:ext cx="1678193" cy="914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Historia laboral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8" name="Rectángulo 87"/>
          <p:cNvSpPr/>
          <p:nvPr/>
        </p:nvSpPr>
        <p:spPr>
          <a:xfrm>
            <a:off x="7242585" y="2132699"/>
            <a:ext cx="2259106" cy="73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Adjunta documentos de Historia laboral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89" name="Conector recto de flecha 88"/>
          <p:cNvCxnSpPr/>
          <p:nvPr/>
        </p:nvCxnSpPr>
        <p:spPr>
          <a:xfrm flipV="1">
            <a:off x="9501691" y="2208677"/>
            <a:ext cx="1062318" cy="22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0" name="Rectángulo 89"/>
          <p:cNvSpPr/>
          <p:nvPr/>
        </p:nvSpPr>
        <p:spPr>
          <a:xfrm>
            <a:off x="10564009" y="2008092"/>
            <a:ext cx="1516827" cy="914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Firma electrónica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91" name="Conector recto de flecha 90"/>
          <p:cNvCxnSpPr/>
          <p:nvPr/>
        </p:nvCxnSpPr>
        <p:spPr>
          <a:xfrm flipH="1">
            <a:off x="9501691" y="2606375"/>
            <a:ext cx="1073074" cy="29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Rectángulo 94"/>
          <p:cNvSpPr/>
          <p:nvPr/>
        </p:nvSpPr>
        <p:spPr>
          <a:xfrm>
            <a:off x="7272167" y="973562"/>
            <a:ext cx="2229524" cy="946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Estado civil y beneficiarios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4395843" y="3248357"/>
            <a:ext cx="1769633" cy="1248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Beneficio alcanzado modalidad Pensión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8" name="Rectángulo 97"/>
          <p:cNvSpPr/>
          <p:nvPr/>
        </p:nvSpPr>
        <p:spPr>
          <a:xfrm>
            <a:off x="1700613" y="3383728"/>
            <a:ext cx="1925618" cy="946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Forma de pago y EPS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99" name="Conector recto de flecha 98"/>
          <p:cNvCxnSpPr>
            <a:stCxn id="96" idx="1"/>
            <a:endCxn id="98" idx="3"/>
          </p:cNvCxnSpPr>
          <p:nvPr/>
        </p:nvCxnSpPr>
        <p:spPr>
          <a:xfrm flipH="1" flipV="1">
            <a:off x="3626231" y="3857065"/>
            <a:ext cx="769612" cy="15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0" name="Rectángulo 99"/>
          <p:cNvSpPr/>
          <p:nvPr/>
        </p:nvSpPr>
        <p:spPr>
          <a:xfrm>
            <a:off x="1873855" y="5131399"/>
            <a:ext cx="1579133" cy="849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Adjunta documentos 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01" name="Conector recto de flecha 100"/>
          <p:cNvCxnSpPr>
            <a:stCxn id="98" idx="2"/>
            <a:endCxn id="100" idx="0"/>
          </p:cNvCxnSpPr>
          <p:nvPr/>
        </p:nvCxnSpPr>
        <p:spPr>
          <a:xfrm>
            <a:off x="2663422" y="4330401"/>
            <a:ext cx="0" cy="800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" name="Rectángulo 101"/>
          <p:cNvSpPr/>
          <p:nvPr/>
        </p:nvSpPr>
        <p:spPr>
          <a:xfrm>
            <a:off x="4241205" y="5099125"/>
            <a:ext cx="1976718" cy="914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Firma electrónica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03" name="Conector recto de flecha 102"/>
          <p:cNvCxnSpPr/>
          <p:nvPr/>
        </p:nvCxnSpPr>
        <p:spPr>
          <a:xfrm>
            <a:off x="3500495" y="5319658"/>
            <a:ext cx="7407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Rectángulo 103"/>
          <p:cNvSpPr/>
          <p:nvPr/>
        </p:nvSpPr>
        <p:spPr>
          <a:xfrm>
            <a:off x="6820348" y="5099125"/>
            <a:ext cx="2259106" cy="914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Finalizar Solicitud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05" name="Conector recto de flecha 104"/>
          <p:cNvCxnSpPr>
            <a:stCxn id="102" idx="3"/>
            <a:endCxn id="104" idx="1"/>
          </p:cNvCxnSpPr>
          <p:nvPr/>
        </p:nvCxnSpPr>
        <p:spPr>
          <a:xfrm>
            <a:off x="6217923" y="5556327"/>
            <a:ext cx="6024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6" name="Conector recto de flecha 105"/>
          <p:cNvCxnSpPr/>
          <p:nvPr/>
        </p:nvCxnSpPr>
        <p:spPr>
          <a:xfrm flipH="1">
            <a:off x="3500495" y="5749965"/>
            <a:ext cx="7407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" name="Conector recto de flecha 3"/>
          <p:cNvCxnSpPr>
            <a:stCxn id="84" idx="3"/>
          </p:cNvCxnSpPr>
          <p:nvPr/>
        </p:nvCxnSpPr>
        <p:spPr>
          <a:xfrm>
            <a:off x="3818966" y="1430764"/>
            <a:ext cx="4222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>
            <a:stCxn id="86" idx="3"/>
            <a:endCxn id="95" idx="1"/>
          </p:cNvCxnSpPr>
          <p:nvPr/>
        </p:nvCxnSpPr>
        <p:spPr>
          <a:xfrm flipV="1">
            <a:off x="5940260" y="1446899"/>
            <a:ext cx="1331907" cy="1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/>
          <p:cNvCxnSpPr>
            <a:stCxn id="95" idx="2"/>
            <a:endCxn id="88" idx="0"/>
          </p:cNvCxnSpPr>
          <p:nvPr/>
        </p:nvCxnSpPr>
        <p:spPr>
          <a:xfrm flipH="1">
            <a:off x="8372138" y="1920235"/>
            <a:ext cx="14791" cy="212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ángulo 35"/>
          <p:cNvSpPr/>
          <p:nvPr/>
        </p:nvSpPr>
        <p:spPr>
          <a:xfrm>
            <a:off x="7024743" y="3367943"/>
            <a:ext cx="2476947" cy="116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Validaciones Del motor (360)</a:t>
            </a:r>
            <a:endParaRPr lang="es-CO" dirty="0"/>
          </a:p>
        </p:txBody>
      </p:sp>
      <p:cxnSp>
        <p:nvCxnSpPr>
          <p:cNvPr id="13" name="Conector recto de flecha 12"/>
          <p:cNvCxnSpPr>
            <a:stCxn id="36" idx="1"/>
            <a:endCxn id="96" idx="3"/>
          </p:cNvCxnSpPr>
          <p:nvPr/>
        </p:nvCxnSpPr>
        <p:spPr>
          <a:xfrm flipH="1" flipV="1">
            <a:off x="6165476" y="3872752"/>
            <a:ext cx="859267" cy="79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/>
          <p:cNvCxnSpPr>
            <a:stCxn id="88" idx="2"/>
            <a:endCxn id="36" idx="3"/>
          </p:cNvCxnSpPr>
          <p:nvPr/>
        </p:nvCxnSpPr>
        <p:spPr>
          <a:xfrm rot="16200000" flipH="1">
            <a:off x="8395731" y="2846006"/>
            <a:ext cx="1082366" cy="1129552"/>
          </a:xfrm>
          <a:prstGeom prst="bentConnector4">
            <a:avLst>
              <a:gd name="adj1" fmla="val 23021"/>
              <a:gd name="adj2" fmla="val 1202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4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4"/>
          <p:cNvSpPr txBox="1">
            <a:spLocks/>
          </p:cNvSpPr>
          <p:nvPr/>
        </p:nvSpPr>
        <p:spPr>
          <a:xfrm>
            <a:off x="884819" y="112002"/>
            <a:ext cx="10515600" cy="839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 smtClean="0"/>
              <a:t>Vejez GPM</a:t>
            </a:r>
            <a:endParaRPr lang="es-CO" dirty="0"/>
          </a:p>
        </p:txBody>
      </p:sp>
      <p:sp>
        <p:nvSpPr>
          <p:cNvPr id="4" name="Elipse 3"/>
          <p:cNvSpPr/>
          <p:nvPr/>
        </p:nvSpPr>
        <p:spPr>
          <a:xfrm>
            <a:off x="85164" y="1237126"/>
            <a:ext cx="1301675" cy="5163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inicio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755952" y="1025838"/>
            <a:ext cx="1995542" cy="914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Tus Datos Personales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Conector recto de flecha 5"/>
          <p:cNvCxnSpPr>
            <a:endCxn id="5" idx="1"/>
          </p:cNvCxnSpPr>
          <p:nvPr/>
        </p:nvCxnSpPr>
        <p:spPr>
          <a:xfrm flipV="1">
            <a:off x="1400050" y="1483040"/>
            <a:ext cx="35590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Rectángulo 6"/>
          <p:cNvSpPr/>
          <p:nvPr/>
        </p:nvSpPr>
        <p:spPr>
          <a:xfrm>
            <a:off x="4476509" y="1025838"/>
            <a:ext cx="1835862" cy="914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Historia laboral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7167281" y="2197246"/>
            <a:ext cx="2259106" cy="73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Adjunta documentos de Historia laboral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9426387" y="2273224"/>
            <a:ext cx="1062318" cy="22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Rectángulo 11"/>
          <p:cNvSpPr/>
          <p:nvPr/>
        </p:nvSpPr>
        <p:spPr>
          <a:xfrm>
            <a:off x="10488705" y="2072639"/>
            <a:ext cx="1516827" cy="914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Firma electrónica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9426387" y="2670922"/>
            <a:ext cx="1073074" cy="29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Rectángulo 16"/>
          <p:cNvSpPr/>
          <p:nvPr/>
        </p:nvSpPr>
        <p:spPr>
          <a:xfrm>
            <a:off x="7196863" y="1041686"/>
            <a:ext cx="2229524" cy="946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Estado civil y beneficiarios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4354157" y="3432580"/>
            <a:ext cx="1769633" cy="946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Beneficio alcanzado vejez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0" name="Rectángulo 19"/>
          <p:cNvSpPr/>
          <p:nvPr/>
        </p:nvSpPr>
        <p:spPr>
          <a:xfrm>
            <a:off x="909021" y="5176209"/>
            <a:ext cx="1925618" cy="946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Forma de pago y EPS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22" name="Rectángulo 21"/>
          <p:cNvSpPr/>
          <p:nvPr/>
        </p:nvSpPr>
        <p:spPr>
          <a:xfrm>
            <a:off x="4085439" y="5224619"/>
            <a:ext cx="1579133" cy="849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Adjunta documentos 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3" name="Conector recto de flecha 22"/>
          <p:cNvCxnSpPr>
            <a:stCxn id="20" idx="3"/>
            <a:endCxn id="22" idx="1"/>
          </p:cNvCxnSpPr>
          <p:nvPr/>
        </p:nvCxnSpPr>
        <p:spPr>
          <a:xfrm>
            <a:off x="2834639" y="5649546"/>
            <a:ext cx="1250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4" name="Rectángulo 23"/>
          <p:cNvSpPr/>
          <p:nvPr/>
        </p:nvSpPr>
        <p:spPr>
          <a:xfrm>
            <a:off x="6652931" y="5160070"/>
            <a:ext cx="1976718" cy="914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Firma electrónica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5" name="Conector recto de flecha 24"/>
          <p:cNvCxnSpPr/>
          <p:nvPr/>
        </p:nvCxnSpPr>
        <p:spPr>
          <a:xfrm flipV="1">
            <a:off x="5663343" y="5440227"/>
            <a:ext cx="989588" cy="4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6" name="Rectángulo 25"/>
          <p:cNvSpPr/>
          <p:nvPr/>
        </p:nvSpPr>
        <p:spPr>
          <a:xfrm>
            <a:off x="9472106" y="5120642"/>
            <a:ext cx="2259106" cy="914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Finalizar Solicitud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7" name="Conector recto de flecha 26"/>
          <p:cNvCxnSpPr>
            <a:stCxn id="24" idx="3"/>
            <a:endCxn id="26" idx="1"/>
          </p:cNvCxnSpPr>
          <p:nvPr/>
        </p:nvCxnSpPr>
        <p:spPr>
          <a:xfrm flipV="1">
            <a:off x="8629649" y="5577844"/>
            <a:ext cx="842457" cy="39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Conector recto de flecha 27"/>
          <p:cNvCxnSpPr/>
          <p:nvPr/>
        </p:nvCxnSpPr>
        <p:spPr>
          <a:xfrm flipH="1">
            <a:off x="5671072" y="5897429"/>
            <a:ext cx="968858" cy="16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7" name="Rectángulo 36"/>
          <p:cNvSpPr/>
          <p:nvPr/>
        </p:nvSpPr>
        <p:spPr>
          <a:xfrm>
            <a:off x="274319" y="3647285"/>
            <a:ext cx="3195022" cy="517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Situación Económica a Hoy</a:t>
            </a:r>
          </a:p>
        </p:txBody>
      </p:sp>
      <p:cxnSp>
        <p:nvCxnSpPr>
          <p:cNvPr id="45" name="Conector recto de flecha 44"/>
          <p:cNvCxnSpPr>
            <a:stCxn id="18" idx="1"/>
            <a:endCxn id="37" idx="3"/>
          </p:cNvCxnSpPr>
          <p:nvPr/>
        </p:nvCxnSpPr>
        <p:spPr>
          <a:xfrm flipH="1" flipV="1">
            <a:off x="3469341" y="3905916"/>
            <a:ext cx="88481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>
            <a:stCxn id="37" idx="2"/>
            <a:endCxn id="20" idx="0"/>
          </p:cNvCxnSpPr>
          <p:nvPr/>
        </p:nvCxnSpPr>
        <p:spPr>
          <a:xfrm>
            <a:off x="1871830" y="4164547"/>
            <a:ext cx="0" cy="10116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ángulo 52"/>
          <p:cNvSpPr/>
          <p:nvPr/>
        </p:nvSpPr>
        <p:spPr>
          <a:xfrm>
            <a:off x="7108114" y="3329617"/>
            <a:ext cx="2377440" cy="116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Validaciones Del motor</a:t>
            </a:r>
            <a:endParaRPr lang="es-CO" dirty="0"/>
          </a:p>
        </p:txBody>
      </p:sp>
      <p:cxnSp>
        <p:nvCxnSpPr>
          <p:cNvPr id="60" name="Conector recto de flecha 59"/>
          <p:cNvCxnSpPr>
            <a:stCxn id="53" idx="1"/>
            <a:endCxn id="18" idx="3"/>
          </p:cNvCxnSpPr>
          <p:nvPr/>
        </p:nvCxnSpPr>
        <p:spPr>
          <a:xfrm flipH="1" flipV="1">
            <a:off x="6123790" y="3905917"/>
            <a:ext cx="984324" cy="77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de flecha 63"/>
          <p:cNvCxnSpPr>
            <a:stCxn id="5" idx="3"/>
            <a:endCxn id="7" idx="1"/>
          </p:cNvCxnSpPr>
          <p:nvPr/>
        </p:nvCxnSpPr>
        <p:spPr>
          <a:xfrm>
            <a:off x="3751494" y="1483040"/>
            <a:ext cx="7250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de flecha 66"/>
          <p:cNvCxnSpPr>
            <a:stCxn id="7" idx="3"/>
            <a:endCxn id="17" idx="1"/>
          </p:cNvCxnSpPr>
          <p:nvPr/>
        </p:nvCxnSpPr>
        <p:spPr>
          <a:xfrm>
            <a:off x="6312371" y="1483040"/>
            <a:ext cx="884492" cy="31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>
            <a:stCxn id="17" idx="2"/>
            <a:endCxn id="9" idx="0"/>
          </p:cNvCxnSpPr>
          <p:nvPr/>
        </p:nvCxnSpPr>
        <p:spPr>
          <a:xfrm flipH="1">
            <a:off x="8296834" y="1988359"/>
            <a:ext cx="14791" cy="208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angular 82"/>
          <p:cNvCxnSpPr>
            <a:stCxn id="9" idx="2"/>
            <a:endCxn id="53" idx="3"/>
          </p:cNvCxnSpPr>
          <p:nvPr/>
        </p:nvCxnSpPr>
        <p:spPr>
          <a:xfrm rot="16200000" flipH="1">
            <a:off x="8401448" y="2829532"/>
            <a:ext cx="979493" cy="1188720"/>
          </a:xfrm>
          <a:prstGeom prst="bentConnector4">
            <a:avLst>
              <a:gd name="adj1" fmla="val 20187"/>
              <a:gd name="adj2" fmla="val 1192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8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6407" y="32795"/>
            <a:ext cx="10515600" cy="83973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s-CO" dirty="0" smtClean="0"/>
              <a:t>Vejez Normal</a:t>
            </a:r>
            <a:endParaRPr lang="es-CO" dirty="0"/>
          </a:p>
        </p:txBody>
      </p:sp>
      <p:sp>
        <p:nvSpPr>
          <p:cNvPr id="6" name="Elipse 5"/>
          <p:cNvSpPr/>
          <p:nvPr/>
        </p:nvSpPr>
        <p:spPr>
          <a:xfrm>
            <a:off x="165847" y="1172581"/>
            <a:ext cx="1301675" cy="5163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inicio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Elipse 82"/>
          <p:cNvSpPr/>
          <p:nvPr/>
        </p:nvSpPr>
        <p:spPr>
          <a:xfrm>
            <a:off x="185569" y="1140573"/>
            <a:ext cx="1301675" cy="5163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inicio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Rectángulo 83"/>
          <p:cNvSpPr/>
          <p:nvPr/>
        </p:nvSpPr>
        <p:spPr>
          <a:xfrm>
            <a:off x="1794214" y="941556"/>
            <a:ext cx="1995542" cy="914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Tus Datos Personales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5" name="Conector recto de flecha 84"/>
          <p:cNvCxnSpPr>
            <a:stCxn id="83" idx="6"/>
            <a:endCxn id="84" idx="1"/>
          </p:cNvCxnSpPr>
          <p:nvPr/>
        </p:nvCxnSpPr>
        <p:spPr>
          <a:xfrm>
            <a:off x="1487244" y="1398757"/>
            <a:ext cx="30697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6" name="Rectángulo 85"/>
          <p:cNvSpPr/>
          <p:nvPr/>
        </p:nvSpPr>
        <p:spPr>
          <a:xfrm>
            <a:off x="4479212" y="957692"/>
            <a:ext cx="1678193" cy="914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Historia laboral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88" name="Rectángulo 87"/>
          <p:cNvSpPr/>
          <p:nvPr/>
        </p:nvSpPr>
        <p:spPr>
          <a:xfrm>
            <a:off x="7242585" y="2132699"/>
            <a:ext cx="2259106" cy="73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Adjunta documentos de Historia laboral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89" name="Conector recto de flecha 88"/>
          <p:cNvCxnSpPr/>
          <p:nvPr/>
        </p:nvCxnSpPr>
        <p:spPr>
          <a:xfrm flipV="1">
            <a:off x="9501691" y="2208677"/>
            <a:ext cx="1062318" cy="22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0" name="Rectángulo 89"/>
          <p:cNvSpPr/>
          <p:nvPr/>
        </p:nvSpPr>
        <p:spPr>
          <a:xfrm>
            <a:off x="10564009" y="2008092"/>
            <a:ext cx="1516827" cy="914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Firma electrónica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91" name="Conector recto de flecha 90"/>
          <p:cNvCxnSpPr/>
          <p:nvPr/>
        </p:nvCxnSpPr>
        <p:spPr>
          <a:xfrm flipH="1">
            <a:off x="9501691" y="2606375"/>
            <a:ext cx="1073074" cy="29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5" name="Rectángulo 94"/>
          <p:cNvSpPr/>
          <p:nvPr/>
        </p:nvSpPr>
        <p:spPr>
          <a:xfrm>
            <a:off x="7272167" y="925422"/>
            <a:ext cx="2229524" cy="946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Estado civil y beneficiarios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6" name="Rectángulo 95"/>
          <p:cNvSpPr/>
          <p:nvPr/>
        </p:nvSpPr>
        <p:spPr>
          <a:xfrm>
            <a:off x="4405260" y="3357546"/>
            <a:ext cx="1769633" cy="946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Beneficio alcanzado renta vitalicia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8" name="Rectángulo 97"/>
          <p:cNvSpPr/>
          <p:nvPr/>
        </p:nvSpPr>
        <p:spPr>
          <a:xfrm>
            <a:off x="1748119" y="3357546"/>
            <a:ext cx="1925618" cy="946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Forma de pago y EPS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99" name="Conector recto de flecha 98"/>
          <p:cNvCxnSpPr>
            <a:stCxn id="96" idx="1"/>
            <a:endCxn id="98" idx="3"/>
          </p:cNvCxnSpPr>
          <p:nvPr/>
        </p:nvCxnSpPr>
        <p:spPr>
          <a:xfrm flipH="1">
            <a:off x="3673737" y="3830883"/>
            <a:ext cx="7315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0" name="Rectángulo 99"/>
          <p:cNvSpPr/>
          <p:nvPr/>
        </p:nvSpPr>
        <p:spPr>
          <a:xfrm>
            <a:off x="1921362" y="5131400"/>
            <a:ext cx="1579133" cy="849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Adjunta documentos 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01" name="Conector recto de flecha 100"/>
          <p:cNvCxnSpPr>
            <a:stCxn id="98" idx="2"/>
            <a:endCxn id="100" idx="0"/>
          </p:cNvCxnSpPr>
          <p:nvPr/>
        </p:nvCxnSpPr>
        <p:spPr>
          <a:xfrm>
            <a:off x="2710928" y="4304219"/>
            <a:ext cx="1" cy="8271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2" name="Rectángulo 101"/>
          <p:cNvSpPr/>
          <p:nvPr/>
        </p:nvSpPr>
        <p:spPr>
          <a:xfrm>
            <a:off x="4241205" y="5099125"/>
            <a:ext cx="1976718" cy="914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Firma electrónica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03" name="Conector recto de flecha 102"/>
          <p:cNvCxnSpPr/>
          <p:nvPr/>
        </p:nvCxnSpPr>
        <p:spPr>
          <a:xfrm>
            <a:off x="3500495" y="5319658"/>
            <a:ext cx="7407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Rectángulo 103"/>
          <p:cNvSpPr/>
          <p:nvPr/>
        </p:nvSpPr>
        <p:spPr>
          <a:xfrm>
            <a:off x="6820348" y="5099125"/>
            <a:ext cx="2259106" cy="914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Finalizar Solicitud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05" name="Conector recto de flecha 104"/>
          <p:cNvCxnSpPr>
            <a:stCxn id="102" idx="3"/>
            <a:endCxn id="104" idx="1"/>
          </p:cNvCxnSpPr>
          <p:nvPr/>
        </p:nvCxnSpPr>
        <p:spPr>
          <a:xfrm>
            <a:off x="6217923" y="5556327"/>
            <a:ext cx="6024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6" name="Conector recto de flecha 105"/>
          <p:cNvCxnSpPr/>
          <p:nvPr/>
        </p:nvCxnSpPr>
        <p:spPr>
          <a:xfrm flipH="1">
            <a:off x="3500495" y="5749965"/>
            <a:ext cx="7407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" name="Conector recto de flecha 2"/>
          <p:cNvCxnSpPr>
            <a:stCxn id="84" idx="3"/>
            <a:endCxn id="86" idx="1"/>
          </p:cNvCxnSpPr>
          <p:nvPr/>
        </p:nvCxnSpPr>
        <p:spPr>
          <a:xfrm>
            <a:off x="3789756" y="1398758"/>
            <a:ext cx="689456" cy="1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>
            <a:stCxn id="86" idx="3"/>
            <a:endCxn id="95" idx="1"/>
          </p:cNvCxnSpPr>
          <p:nvPr/>
        </p:nvCxnSpPr>
        <p:spPr>
          <a:xfrm flipV="1">
            <a:off x="6157405" y="1398759"/>
            <a:ext cx="1114762" cy="16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>
            <a:stCxn id="95" idx="2"/>
            <a:endCxn id="88" idx="0"/>
          </p:cNvCxnSpPr>
          <p:nvPr/>
        </p:nvCxnSpPr>
        <p:spPr>
          <a:xfrm flipH="1">
            <a:off x="8372138" y="1872095"/>
            <a:ext cx="14791" cy="260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/>
          <p:cNvSpPr/>
          <p:nvPr/>
        </p:nvSpPr>
        <p:spPr>
          <a:xfrm>
            <a:off x="7108114" y="3329617"/>
            <a:ext cx="2377440" cy="116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Validaciones Del motor</a:t>
            </a:r>
            <a:endParaRPr lang="es-CO" dirty="0"/>
          </a:p>
        </p:txBody>
      </p:sp>
      <p:cxnSp>
        <p:nvCxnSpPr>
          <p:cNvPr id="36" name="Conector recto de flecha 35"/>
          <p:cNvCxnSpPr>
            <a:stCxn id="35" idx="1"/>
          </p:cNvCxnSpPr>
          <p:nvPr/>
        </p:nvCxnSpPr>
        <p:spPr>
          <a:xfrm flipH="1">
            <a:off x="6174893" y="3913639"/>
            <a:ext cx="933221" cy="14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angular 10"/>
          <p:cNvCxnSpPr>
            <a:stCxn id="88" idx="2"/>
            <a:endCxn id="35" idx="3"/>
          </p:cNvCxnSpPr>
          <p:nvPr/>
        </p:nvCxnSpPr>
        <p:spPr>
          <a:xfrm rot="16200000" flipH="1">
            <a:off x="8406826" y="2834911"/>
            <a:ext cx="1044040" cy="1113416"/>
          </a:xfrm>
          <a:prstGeom prst="bentConnector4">
            <a:avLst>
              <a:gd name="adj1" fmla="val 22031"/>
              <a:gd name="adj2" fmla="val 121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737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4"/>
          <p:cNvSpPr txBox="1">
            <a:spLocks/>
          </p:cNvSpPr>
          <p:nvPr/>
        </p:nvSpPr>
        <p:spPr>
          <a:xfrm>
            <a:off x="884819" y="319849"/>
            <a:ext cx="10515600" cy="839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CO" dirty="0" smtClean="0"/>
              <a:t>Vejez Proactiva</a:t>
            </a:r>
            <a:endParaRPr lang="es-CO" dirty="0"/>
          </a:p>
        </p:txBody>
      </p:sp>
      <p:sp>
        <p:nvSpPr>
          <p:cNvPr id="4" name="Elipse 3"/>
          <p:cNvSpPr/>
          <p:nvPr/>
        </p:nvSpPr>
        <p:spPr>
          <a:xfrm>
            <a:off x="0" y="2259103"/>
            <a:ext cx="1301675" cy="5163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inicio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678193" y="2060086"/>
            <a:ext cx="1995542" cy="914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Tus Datos Personales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" name="Conector recto de flecha 5"/>
          <p:cNvCxnSpPr>
            <a:endCxn id="5" idx="1"/>
          </p:cNvCxnSpPr>
          <p:nvPr/>
        </p:nvCxnSpPr>
        <p:spPr>
          <a:xfrm flipV="1">
            <a:off x="1322291" y="2517288"/>
            <a:ext cx="35590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" name="Rectángulo 6"/>
          <p:cNvSpPr/>
          <p:nvPr/>
        </p:nvSpPr>
        <p:spPr>
          <a:xfrm>
            <a:off x="4329951" y="2060086"/>
            <a:ext cx="1678193" cy="914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Historia laboral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8" name="Conector recto de flecha 7"/>
          <p:cNvCxnSpPr>
            <a:stCxn id="5" idx="3"/>
            <a:endCxn id="7" idx="1"/>
          </p:cNvCxnSpPr>
          <p:nvPr/>
        </p:nvCxnSpPr>
        <p:spPr>
          <a:xfrm>
            <a:off x="3673735" y="2517288"/>
            <a:ext cx="6562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" name="Rectángulo 8"/>
          <p:cNvSpPr/>
          <p:nvPr/>
        </p:nvSpPr>
        <p:spPr>
          <a:xfrm>
            <a:off x="7097354" y="3219222"/>
            <a:ext cx="2259106" cy="1137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Adjunta documentos de Historia laboral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>
            <a:off x="9356460" y="3448442"/>
            <a:ext cx="1126858" cy="25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2" name="Rectángulo 11"/>
          <p:cNvSpPr/>
          <p:nvPr/>
        </p:nvSpPr>
        <p:spPr>
          <a:xfrm>
            <a:off x="10483318" y="3219222"/>
            <a:ext cx="1516827" cy="1137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Firma electrónica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3" name="Conector recto de flecha 12"/>
          <p:cNvCxnSpPr/>
          <p:nvPr/>
        </p:nvCxnSpPr>
        <p:spPr>
          <a:xfrm flipH="1">
            <a:off x="9356460" y="4113961"/>
            <a:ext cx="1099966" cy="62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0" name="Conector angular 29"/>
          <p:cNvCxnSpPr>
            <a:stCxn id="7" idx="3"/>
            <a:endCxn id="9" idx="0"/>
          </p:cNvCxnSpPr>
          <p:nvPr/>
        </p:nvCxnSpPr>
        <p:spPr>
          <a:xfrm>
            <a:off x="6008144" y="2517288"/>
            <a:ext cx="2218763" cy="70193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ángulo 30"/>
          <p:cNvSpPr/>
          <p:nvPr/>
        </p:nvSpPr>
        <p:spPr>
          <a:xfrm>
            <a:off x="4177999" y="5281302"/>
            <a:ext cx="1680881" cy="723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Te esperamos </a:t>
            </a:r>
            <a:endParaRPr lang="es-CO" dirty="0"/>
          </a:p>
        </p:txBody>
      </p:sp>
      <p:sp>
        <p:nvSpPr>
          <p:cNvPr id="15" name="Rectángulo 14"/>
          <p:cNvSpPr/>
          <p:nvPr/>
        </p:nvSpPr>
        <p:spPr>
          <a:xfrm>
            <a:off x="7038187" y="5068122"/>
            <a:ext cx="2377440" cy="116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Validaciones Del motor</a:t>
            </a:r>
            <a:endParaRPr lang="es-CO" dirty="0"/>
          </a:p>
        </p:txBody>
      </p:sp>
      <p:cxnSp>
        <p:nvCxnSpPr>
          <p:cNvPr id="21" name="Conector recto de flecha 20"/>
          <p:cNvCxnSpPr>
            <a:stCxn id="15" idx="1"/>
            <a:endCxn id="31" idx="3"/>
          </p:cNvCxnSpPr>
          <p:nvPr/>
        </p:nvCxnSpPr>
        <p:spPr>
          <a:xfrm flipH="1" flipV="1">
            <a:off x="5858880" y="5642803"/>
            <a:ext cx="1179307" cy="9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r 22"/>
          <p:cNvCxnSpPr>
            <a:stCxn id="12" idx="2"/>
          </p:cNvCxnSpPr>
          <p:nvPr/>
        </p:nvCxnSpPr>
        <p:spPr>
          <a:xfrm rot="5400000">
            <a:off x="9593209" y="4120098"/>
            <a:ext cx="1411775" cy="18852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angular 9"/>
          <p:cNvCxnSpPr>
            <a:stCxn id="31" idx="1"/>
            <a:endCxn id="4" idx="4"/>
          </p:cNvCxnSpPr>
          <p:nvPr/>
        </p:nvCxnSpPr>
        <p:spPr>
          <a:xfrm rot="10800000">
            <a:off x="650839" y="2775471"/>
            <a:ext cx="3527161" cy="28673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86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4"/>
          <p:cNvSpPr>
            <a:spLocks noGrp="1"/>
          </p:cNvSpPr>
          <p:nvPr>
            <p:ph type="title"/>
          </p:nvPr>
        </p:nvSpPr>
        <p:spPr>
          <a:xfrm>
            <a:off x="836407" y="32795"/>
            <a:ext cx="10515600" cy="839731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s-CO" dirty="0" smtClean="0"/>
              <a:t>Devolución de saldos con problemas</a:t>
            </a:r>
            <a:endParaRPr lang="es-CO" dirty="0"/>
          </a:p>
        </p:txBody>
      </p:sp>
      <p:sp>
        <p:nvSpPr>
          <p:cNvPr id="4" name="Elipse 3"/>
          <p:cNvSpPr/>
          <p:nvPr/>
        </p:nvSpPr>
        <p:spPr>
          <a:xfrm>
            <a:off x="165847" y="1172581"/>
            <a:ext cx="1301675" cy="5163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inicio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Elipse 4"/>
          <p:cNvSpPr/>
          <p:nvPr/>
        </p:nvSpPr>
        <p:spPr>
          <a:xfrm>
            <a:off x="165847" y="1172581"/>
            <a:ext cx="1301675" cy="516367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inicio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1800136" y="994678"/>
            <a:ext cx="1995542" cy="914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Tus Datos Personales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Conector recto de flecha 6"/>
          <p:cNvCxnSpPr>
            <a:stCxn id="5" idx="6"/>
            <a:endCxn id="6" idx="1"/>
          </p:cNvCxnSpPr>
          <p:nvPr/>
        </p:nvCxnSpPr>
        <p:spPr>
          <a:xfrm>
            <a:off x="1467522" y="1430765"/>
            <a:ext cx="332614" cy="21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" name="Rectángulo 7"/>
          <p:cNvSpPr/>
          <p:nvPr/>
        </p:nvSpPr>
        <p:spPr>
          <a:xfrm>
            <a:off x="6834240" y="1021550"/>
            <a:ext cx="1678193" cy="914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Historia laboral (Vejez)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712007" y="2824514"/>
            <a:ext cx="2259106" cy="736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Adjunta documentos de Historia laboral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0" name="Conector recto de flecha 9"/>
          <p:cNvCxnSpPr/>
          <p:nvPr/>
        </p:nvCxnSpPr>
        <p:spPr>
          <a:xfrm flipV="1">
            <a:off x="8971113" y="2900492"/>
            <a:ext cx="1062318" cy="22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1" name="Rectángulo 10"/>
          <p:cNvSpPr/>
          <p:nvPr/>
        </p:nvSpPr>
        <p:spPr>
          <a:xfrm>
            <a:off x="10044187" y="2647011"/>
            <a:ext cx="1516827" cy="914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Firma electrónica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2" name="Conector recto de flecha 11"/>
          <p:cNvCxnSpPr/>
          <p:nvPr/>
        </p:nvCxnSpPr>
        <p:spPr>
          <a:xfrm flipH="1">
            <a:off x="8971113" y="3298190"/>
            <a:ext cx="1073074" cy="292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Rectángulo 12"/>
          <p:cNvSpPr/>
          <p:nvPr/>
        </p:nvSpPr>
        <p:spPr>
          <a:xfrm>
            <a:off x="9813959" y="1039471"/>
            <a:ext cx="1977282" cy="946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Estado civil y beneficiarios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3995916" y="5540457"/>
            <a:ext cx="1769633" cy="946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Beneficio alcanzado 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338775" y="5540457"/>
            <a:ext cx="1925618" cy="946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Forma de pago y EPS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6" name="Conector recto de flecha 15"/>
          <p:cNvCxnSpPr>
            <a:stCxn id="14" idx="1"/>
            <a:endCxn id="15" idx="3"/>
          </p:cNvCxnSpPr>
          <p:nvPr/>
        </p:nvCxnSpPr>
        <p:spPr>
          <a:xfrm flipH="1">
            <a:off x="3264393" y="6013794"/>
            <a:ext cx="7315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7" name="Rectángulo 16"/>
          <p:cNvSpPr/>
          <p:nvPr/>
        </p:nvSpPr>
        <p:spPr>
          <a:xfrm>
            <a:off x="2924871" y="3946057"/>
            <a:ext cx="1579133" cy="8498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Adjunta documentos 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5262417" y="3913783"/>
            <a:ext cx="1976718" cy="914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Firma electrónica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0" name="Conector recto de flecha 19"/>
          <p:cNvCxnSpPr/>
          <p:nvPr/>
        </p:nvCxnSpPr>
        <p:spPr>
          <a:xfrm>
            <a:off x="4521707" y="4134316"/>
            <a:ext cx="7407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Rectángulo 20"/>
          <p:cNvSpPr/>
          <p:nvPr/>
        </p:nvSpPr>
        <p:spPr>
          <a:xfrm>
            <a:off x="7841560" y="3913783"/>
            <a:ext cx="2259106" cy="914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Finalizar Solicitud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22" name="Conector recto de flecha 21"/>
          <p:cNvCxnSpPr>
            <a:stCxn id="19" idx="3"/>
            <a:endCxn id="21" idx="1"/>
          </p:cNvCxnSpPr>
          <p:nvPr/>
        </p:nvCxnSpPr>
        <p:spPr>
          <a:xfrm>
            <a:off x="7239135" y="4370985"/>
            <a:ext cx="6024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3" name="Conector recto de flecha 22"/>
          <p:cNvCxnSpPr/>
          <p:nvPr/>
        </p:nvCxnSpPr>
        <p:spPr>
          <a:xfrm flipH="1">
            <a:off x="4521707" y="4564623"/>
            <a:ext cx="7407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Conector recto de flecha 24"/>
          <p:cNvCxnSpPr>
            <a:stCxn id="8" idx="3"/>
            <a:endCxn id="13" idx="1"/>
          </p:cNvCxnSpPr>
          <p:nvPr/>
        </p:nvCxnSpPr>
        <p:spPr>
          <a:xfrm>
            <a:off x="8512433" y="1478752"/>
            <a:ext cx="1301526" cy="340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 26"/>
          <p:cNvSpPr/>
          <p:nvPr/>
        </p:nvSpPr>
        <p:spPr>
          <a:xfrm>
            <a:off x="6698770" y="5512528"/>
            <a:ext cx="2377440" cy="1168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Validaciones Del motor</a:t>
            </a:r>
            <a:endParaRPr lang="es-CO" dirty="0"/>
          </a:p>
        </p:txBody>
      </p:sp>
      <p:cxnSp>
        <p:nvCxnSpPr>
          <p:cNvPr id="28" name="Conector recto de flecha 27"/>
          <p:cNvCxnSpPr>
            <a:stCxn id="27" idx="1"/>
          </p:cNvCxnSpPr>
          <p:nvPr/>
        </p:nvCxnSpPr>
        <p:spPr>
          <a:xfrm flipH="1">
            <a:off x="5765550" y="6096550"/>
            <a:ext cx="933220" cy="14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r 29"/>
          <p:cNvCxnSpPr>
            <a:stCxn id="11" idx="2"/>
            <a:endCxn id="27" idx="3"/>
          </p:cNvCxnSpPr>
          <p:nvPr/>
        </p:nvCxnSpPr>
        <p:spPr>
          <a:xfrm rot="5400000">
            <a:off x="8671838" y="3965787"/>
            <a:ext cx="2535136" cy="17263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/>
          <p:cNvSpPr/>
          <p:nvPr/>
        </p:nvSpPr>
        <p:spPr>
          <a:xfrm>
            <a:off x="4230018" y="1011571"/>
            <a:ext cx="1678193" cy="914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Historia laboral DV (Se generan problemas)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42" name="Conector recto de flecha 41"/>
          <p:cNvCxnSpPr>
            <a:stCxn id="6" idx="3"/>
            <a:endCxn id="38" idx="1"/>
          </p:cNvCxnSpPr>
          <p:nvPr/>
        </p:nvCxnSpPr>
        <p:spPr>
          <a:xfrm>
            <a:off x="3795678" y="1451880"/>
            <a:ext cx="434340" cy="168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>
            <a:stCxn id="38" idx="3"/>
            <a:endCxn id="8" idx="1"/>
          </p:cNvCxnSpPr>
          <p:nvPr/>
        </p:nvCxnSpPr>
        <p:spPr>
          <a:xfrm>
            <a:off x="5908211" y="1468773"/>
            <a:ext cx="926029" cy="99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angular 49"/>
          <p:cNvCxnSpPr>
            <a:stCxn id="13" idx="2"/>
            <a:endCxn id="9" idx="0"/>
          </p:cNvCxnSpPr>
          <p:nvPr/>
        </p:nvCxnSpPr>
        <p:spPr>
          <a:xfrm rot="5400000">
            <a:off x="8902895" y="924809"/>
            <a:ext cx="838370" cy="29610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angular 57"/>
          <p:cNvCxnSpPr>
            <a:stCxn id="15" idx="1"/>
            <a:endCxn id="17" idx="1"/>
          </p:cNvCxnSpPr>
          <p:nvPr/>
        </p:nvCxnSpPr>
        <p:spPr>
          <a:xfrm rot="10800000" flipH="1">
            <a:off x="1338775" y="4370984"/>
            <a:ext cx="1586096" cy="1642810"/>
          </a:xfrm>
          <a:prstGeom prst="bentConnector3">
            <a:avLst>
              <a:gd name="adj1" fmla="val -144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49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Elipse 82"/>
          <p:cNvSpPr/>
          <p:nvPr/>
        </p:nvSpPr>
        <p:spPr>
          <a:xfrm>
            <a:off x="0" y="402974"/>
            <a:ext cx="1301675" cy="5163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inicio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4" name="Rectángulo 83"/>
          <p:cNvSpPr/>
          <p:nvPr/>
        </p:nvSpPr>
        <p:spPr>
          <a:xfrm>
            <a:off x="1845246" y="227814"/>
            <a:ext cx="1995542" cy="9144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Tus Datos Personales</a:t>
            </a:r>
            <a:endParaRPr lang="es-CO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5" name="Conector recto de flecha 84"/>
          <p:cNvCxnSpPr>
            <a:endCxn id="84" idx="1"/>
          </p:cNvCxnSpPr>
          <p:nvPr/>
        </p:nvCxnSpPr>
        <p:spPr>
          <a:xfrm>
            <a:off x="1336699" y="667980"/>
            <a:ext cx="508547" cy="17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86" name="Rectángulo 85"/>
          <p:cNvSpPr/>
          <p:nvPr/>
        </p:nvSpPr>
        <p:spPr>
          <a:xfrm>
            <a:off x="5080839" y="140627"/>
            <a:ext cx="1725259" cy="104675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Historia laboral : </a:t>
            </a:r>
            <a:r>
              <a:rPr lang="es-CO" sz="900" dirty="0" smtClean="0">
                <a:solidFill>
                  <a:schemeClr val="tx1"/>
                </a:solidFill>
              </a:rPr>
              <a:t>las preguntas no son las mismas  para todas las modalidades</a:t>
            </a:r>
            <a:endParaRPr lang="es-CO" sz="900" dirty="0">
              <a:solidFill>
                <a:schemeClr val="tx1"/>
              </a:solidFill>
            </a:endParaRPr>
          </a:p>
        </p:txBody>
      </p:sp>
      <p:sp>
        <p:nvSpPr>
          <p:cNvPr id="88" name="Rectángulo 87"/>
          <p:cNvSpPr/>
          <p:nvPr/>
        </p:nvSpPr>
        <p:spPr>
          <a:xfrm>
            <a:off x="7929017" y="2194929"/>
            <a:ext cx="2259106" cy="7369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Adjunta documentos de Historia laboral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89" name="Conector recto de flecha 88"/>
          <p:cNvCxnSpPr/>
          <p:nvPr/>
        </p:nvCxnSpPr>
        <p:spPr>
          <a:xfrm flipV="1">
            <a:off x="10181782" y="2426293"/>
            <a:ext cx="707648" cy="4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0" name="Rectángulo 89"/>
          <p:cNvSpPr/>
          <p:nvPr/>
        </p:nvSpPr>
        <p:spPr>
          <a:xfrm>
            <a:off x="10889430" y="2123906"/>
            <a:ext cx="1220990" cy="9144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Firma electrónica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91" name="Conector recto de flecha 90"/>
          <p:cNvCxnSpPr/>
          <p:nvPr/>
        </p:nvCxnSpPr>
        <p:spPr>
          <a:xfrm flipH="1" flipV="1">
            <a:off x="10181782" y="2675645"/>
            <a:ext cx="707648" cy="274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98" name="Rectángulo 97"/>
          <p:cNvSpPr/>
          <p:nvPr/>
        </p:nvSpPr>
        <p:spPr>
          <a:xfrm>
            <a:off x="188759" y="4008339"/>
            <a:ext cx="1427923" cy="13652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Forma de pago y EPS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0" name="Rectángulo 99"/>
          <p:cNvSpPr/>
          <p:nvPr/>
        </p:nvSpPr>
        <p:spPr>
          <a:xfrm>
            <a:off x="113155" y="2086807"/>
            <a:ext cx="1579133" cy="84985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Adjunta documentos Radicación </a:t>
            </a:r>
            <a:endParaRPr lang="es-CO" dirty="0">
              <a:solidFill>
                <a:schemeClr val="tx1"/>
              </a:solidFill>
            </a:endParaRPr>
          </a:p>
        </p:txBody>
      </p:sp>
      <p:sp>
        <p:nvSpPr>
          <p:cNvPr id="102" name="Rectángulo 101"/>
          <p:cNvSpPr/>
          <p:nvPr/>
        </p:nvSpPr>
        <p:spPr>
          <a:xfrm>
            <a:off x="2675983" y="2059916"/>
            <a:ext cx="1976718" cy="9144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Firma electrónica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03" name="Conector recto de flecha 102"/>
          <p:cNvCxnSpPr/>
          <p:nvPr/>
        </p:nvCxnSpPr>
        <p:spPr>
          <a:xfrm>
            <a:off x="1692288" y="2269864"/>
            <a:ext cx="983695" cy="10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4" name="Rectángulo 103"/>
          <p:cNvSpPr/>
          <p:nvPr/>
        </p:nvSpPr>
        <p:spPr>
          <a:xfrm>
            <a:off x="5250057" y="2069484"/>
            <a:ext cx="1556041" cy="91440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Cierre Transacción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105" name="Conector recto de flecha 104"/>
          <p:cNvCxnSpPr>
            <a:stCxn id="102" idx="3"/>
          </p:cNvCxnSpPr>
          <p:nvPr/>
        </p:nvCxnSpPr>
        <p:spPr>
          <a:xfrm>
            <a:off x="4652701" y="2517118"/>
            <a:ext cx="6024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6" name="Conector recto de flecha 105"/>
          <p:cNvCxnSpPr/>
          <p:nvPr/>
        </p:nvCxnSpPr>
        <p:spPr>
          <a:xfrm flipH="1" flipV="1">
            <a:off x="1692288" y="2703053"/>
            <a:ext cx="983695" cy="7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4" name="Rectángulo 73"/>
          <p:cNvSpPr/>
          <p:nvPr/>
        </p:nvSpPr>
        <p:spPr>
          <a:xfrm>
            <a:off x="10181782" y="5819181"/>
            <a:ext cx="1680881" cy="7230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Te esperamos </a:t>
            </a:r>
            <a:endParaRPr lang="es-CO" dirty="0"/>
          </a:p>
        </p:txBody>
      </p:sp>
      <p:sp>
        <p:nvSpPr>
          <p:cNvPr id="49" name="Rombo 48"/>
          <p:cNvSpPr/>
          <p:nvPr/>
        </p:nvSpPr>
        <p:spPr>
          <a:xfrm>
            <a:off x="8293597" y="3534464"/>
            <a:ext cx="2206666" cy="6082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Proactivo</a:t>
            </a:r>
            <a:endParaRPr lang="es-CO" dirty="0"/>
          </a:p>
        </p:txBody>
      </p:sp>
      <p:sp>
        <p:nvSpPr>
          <p:cNvPr id="114" name="CuadroTexto 113"/>
          <p:cNvSpPr txBox="1"/>
          <p:nvPr/>
        </p:nvSpPr>
        <p:spPr>
          <a:xfrm>
            <a:off x="11156561" y="369249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Si</a:t>
            </a:r>
            <a:endParaRPr lang="es-CO" dirty="0"/>
          </a:p>
        </p:txBody>
      </p:sp>
      <p:sp>
        <p:nvSpPr>
          <p:cNvPr id="221" name="Elipse 220"/>
          <p:cNvSpPr/>
          <p:nvPr/>
        </p:nvSpPr>
        <p:spPr>
          <a:xfrm>
            <a:off x="6679869" y="3379505"/>
            <a:ext cx="957430" cy="36082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Fin</a:t>
            </a:r>
            <a:endParaRPr lang="es-CO" dirty="0"/>
          </a:p>
        </p:txBody>
      </p:sp>
      <p:sp>
        <p:nvSpPr>
          <p:cNvPr id="57" name="Rectángulo 56"/>
          <p:cNvSpPr/>
          <p:nvPr/>
        </p:nvSpPr>
        <p:spPr>
          <a:xfrm>
            <a:off x="8105886" y="187822"/>
            <a:ext cx="1907358" cy="94667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tx1"/>
                </a:solidFill>
              </a:rPr>
              <a:t>Estado civil y beneficiarios</a:t>
            </a:r>
            <a:endParaRPr lang="es-CO" dirty="0">
              <a:solidFill>
                <a:schemeClr val="tx1"/>
              </a:solidFill>
            </a:endParaRPr>
          </a:p>
        </p:txBody>
      </p:sp>
      <p:cxnSp>
        <p:nvCxnSpPr>
          <p:cNvPr id="9" name="Conector recto de flecha 8"/>
          <p:cNvCxnSpPr>
            <a:stCxn id="84" idx="3"/>
            <a:endCxn id="86" idx="1"/>
          </p:cNvCxnSpPr>
          <p:nvPr/>
        </p:nvCxnSpPr>
        <p:spPr>
          <a:xfrm flipV="1">
            <a:off x="3840788" y="664007"/>
            <a:ext cx="1240051" cy="210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86" idx="3"/>
            <a:endCxn id="57" idx="1"/>
          </p:cNvCxnSpPr>
          <p:nvPr/>
        </p:nvCxnSpPr>
        <p:spPr>
          <a:xfrm flipV="1">
            <a:off x="6806098" y="661159"/>
            <a:ext cx="1299788" cy="2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57" idx="2"/>
            <a:endCxn id="88" idx="0"/>
          </p:cNvCxnSpPr>
          <p:nvPr/>
        </p:nvCxnSpPr>
        <p:spPr>
          <a:xfrm flipH="1">
            <a:off x="9058570" y="1134495"/>
            <a:ext cx="995" cy="10604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ángulo 70"/>
          <p:cNvSpPr/>
          <p:nvPr/>
        </p:nvSpPr>
        <p:spPr>
          <a:xfrm>
            <a:off x="10181782" y="4496716"/>
            <a:ext cx="1606696" cy="9410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Validaciones Del motor</a:t>
            </a:r>
            <a:endParaRPr lang="es-CO" dirty="0"/>
          </a:p>
        </p:txBody>
      </p:sp>
      <p:sp>
        <p:nvSpPr>
          <p:cNvPr id="32" name="Rectángulo 31"/>
          <p:cNvSpPr/>
          <p:nvPr/>
        </p:nvSpPr>
        <p:spPr>
          <a:xfrm>
            <a:off x="6237221" y="5273731"/>
            <a:ext cx="1868665" cy="1272254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smtClean="0">
                <a:solidFill>
                  <a:schemeClr val="bg1"/>
                </a:solidFill>
              </a:rPr>
              <a:t>Espera radicación</a:t>
            </a:r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36" name="Conector angular 35"/>
          <p:cNvCxnSpPr>
            <a:stCxn id="49" idx="2"/>
            <a:endCxn id="32" idx="3"/>
          </p:cNvCxnSpPr>
          <p:nvPr/>
        </p:nvCxnSpPr>
        <p:spPr>
          <a:xfrm rot="5400000">
            <a:off x="7867839" y="4380767"/>
            <a:ext cx="1767138" cy="12910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angular 37"/>
          <p:cNvCxnSpPr>
            <a:stCxn id="49" idx="3"/>
            <a:endCxn id="71" idx="0"/>
          </p:cNvCxnSpPr>
          <p:nvPr/>
        </p:nvCxnSpPr>
        <p:spPr>
          <a:xfrm>
            <a:off x="10500263" y="3838592"/>
            <a:ext cx="484867" cy="6581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>
            <a:stCxn id="71" idx="2"/>
            <a:endCxn id="74" idx="0"/>
          </p:cNvCxnSpPr>
          <p:nvPr/>
        </p:nvCxnSpPr>
        <p:spPr>
          <a:xfrm>
            <a:off x="10985130" y="5437806"/>
            <a:ext cx="37093" cy="3813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ángulo 106"/>
          <p:cNvSpPr/>
          <p:nvPr/>
        </p:nvSpPr>
        <p:spPr>
          <a:xfrm>
            <a:off x="3626835" y="3426903"/>
            <a:ext cx="2430259" cy="51726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600" dirty="0" smtClean="0">
                <a:solidFill>
                  <a:schemeClr val="tx1"/>
                </a:solidFill>
              </a:rPr>
              <a:t>Situación Económica a Hoy</a:t>
            </a:r>
          </a:p>
        </p:txBody>
      </p:sp>
      <p:sp>
        <p:nvSpPr>
          <p:cNvPr id="108" name="Rombo 107"/>
          <p:cNvSpPr/>
          <p:nvPr/>
        </p:nvSpPr>
        <p:spPr>
          <a:xfrm>
            <a:off x="4137337" y="5437806"/>
            <a:ext cx="1409253" cy="903640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dirty="0" smtClean="0"/>
              <a:t>GPM</a:t>
            </a:r>
            <a:endParaRPr lang="es-CO" dirty="0"/>
          </a:p>
        </p:txBody>
      </p:sp>
      <p:cxnSp>
        <p:nvCxnSpPr>
          <p:cNvPr id="118" name="Conector angular 117"/>
          <p:cNvCxnSpPr>
            <a:stCxn id="108" idx="0"/>
            <a:endCxn id="107" idx="2"/>
          </p:cNvCxnSpPr>
          <p:nvPr/>
        </p:nvCxnSpPr>
        <p:spPr>
          <a:xfrm rot="5400000" flipH="1" flipV="1">
            <a:off x="4095144" y="4690986"/>
            <a:ext cx="149364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8" name="CuadroTexto 137"/>
          <p:cNvSpPr txBox="1"/>
          <p:nvPr/>
        </p:nvSpPr>
        <p:spPr>
          <a:xfrm>
            <a:off x="8875694" y="4413263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No</a:t>
            </a:r>
            <a:endParaRPr lang="es-CO" dirty="0"/>
          </a:p>
        </p:txBody>
      </p:sp>
      <p:cxnSp>
        <p:nvCxnSpPr>
          <p:cNvPr id="135" name="Conector angular 134"/>
          <p:cNvCxnSpPr>
            <a:stCxn id="104" idx="3"/>
            <a:endCxn id="221" idx="0"/>
          </p:cNvCxnSpPr>
          <p:nvPr/>
        </p:nvCxnSpPr>
        <p:spPr>
          <a:xfrm>
            <a:off x="6806098" y="2526686"/>
            <a:ext cx="352486" cy="85281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ector angular 136"/>
          <p:cNvCxnSpPr>
            <a:stCxn id="90" idx="2"/>
            <a:endCxn id="49" idx="0"/>
          </p:cNvCxnSpPr>
          <p:nvPr/>
        </p:nvCxnSpPr>
        <p:spPr>
          <a:xfrm rot="5400000">
            <a:off x="10200351" y="2234889"/>
            <a:ext cx="496155" cy="210299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/>
          <p:cNvCxnSpPr>
            <a:stCxn id="32" idx="1"/>
            <a:endCxn id="108" idx="3"/>
          </p:cNvCxnSpPr>
          <p:nvPr/>
        </p:nvCxnSpPr>
        <p:spPr>
          <a:xfrm flipH="1" flipV="1">
            <a:off x="5546590" y="5889626"/>
            <a:ext cx="690631" cy="20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angular 12"/>
          <p:cNvCxnSpPr>
            <a:stCxn id="107" idx="1"/>
            <a:endCxn id="98" idx="3"/>
          </p:cNvCxnSpPr>
          <p:nvPr/>
        </p:nvCxnSpPr>
        <p:spPr>
          <a:xfrm rot="10800000" flipV="1">
            <a:off x="1616683" y="3685534"/>
            <a:ext cx="2010153" cy="100545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Conector angular 18"/>
          <p:cNvCxnSpPr>
            <a:stCxn id="108" idx="1"/>
            <a:endCxn id="98" idx="2"/>
          </p:cNvCxnSpPr>
          <p:nvPr/>
        </p:nvCxnSpPr>
        <p:spPr>
          <a:xfrm rot="10800000">
            <a:off x="902721" y="5373634"/>
            <a:ext cx="3234616" cy="51599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Conector recto de flecha 20"/>
          <p:cNvCxnSpPr>
            <a:stCxn id="98" idx="0"/>
            <a:endCxn id="100" idx="2"/>
          </p:cNvCxnSpPr>
          <p:nvPr/>
        </p:nvCxnSpPr>
        <p:spPr>
          <a:xfrm flipV="1">
            <a:off x="902721" y="2936661"/>
            <a:ext cx="1" cy="1071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uadroTexto 63"/>
          <p:cNvSpPr txBox="1"/>
          <p:nvPr/>
        </p:nvSpPr>
        <p:spPr>
          <a:xfrm>
            <a:off x="2085569" y="556153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No</a:t>
            </a:r>
            <a:endParaRPr lang="es-CO" dirty="0"/>
          </a:p>
        </p:txBody>
      </p:sp>
      <p:sp>
        <p:nvSpPr>
          <p:cNvPr id="65" name="CuadroTexto 64"/>
          <p:cNvSpPr txBox="1"/>
          <p:nvPr/>
        </p:nvSpPr>
        <p:spPr>
          <a:xfrm>
            <a:off x="4890509" y="459792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smtClean="0"/>
              <a:t>Si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6864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6444" y="142547"/>
            <a:ext cx="10515600" cy="1076654"/>
          </a:xfrm>
        </p:spPr>
        <p:txBody>
          <a:bodyPr/>
          <a:lstStyle/>
          <a:p>
            <a:pPr algn="ctr"/>
            <a:r>
              <a:rPr lang="es-CO" dirty="0" smtClean="0"/>
              <a:t>Espera Radicación – Beneficio Alcanzado</a:t>
            </a:r>
            <a:endParaRPr lang="es-CO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647167"/>
              </p:ext>
            </p:extLst>
          </p:nvPr>
        </p:nvGraphicFramePr>
        <p:xfrm>
          <a:off x="820615" y="1312987"/>
          <a:ext cx="11021428" cy="5169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8153"/>
                <a:gridCol w="1512123"/>
                <a:gridCol w="952519"/>
                <a:gridCol w="952519"/>
                <a:gridCol w="3048057"/>
                <a:gridCol w="3048057"/>
              </a:tblGrid>
              <a:tr h="309993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 dirty="0" smtClean="0">
                          <a:effectLst/>
                        </a:rPr>
                        <a:t>Definición </a:t>
                      </a:r>
                      <a:r>
                        <a:rPr lang="es-ES" sz="1400" u="none" strike="noStrike" dirty="0">
                          <a:effectLst/>
                        </a:rPr>
                        <a:t>de pantalla de beneficio alcanzado a visualizar </a:t>
                      </a:r>
                      <a:r>
                        <a:rPr lang="es-ES" sz="1400" u="none" strike="noStrike" dirty="0" smtClean="0">
                          <a:effectLst/>
                        </a:rPr>
                        <a:t>según </a:t>
                      </a:r>
                      <a:r>
                        <a:rPr lang="es-ES" sz="1400" u="none" strike="noStrike" dirty="0">
                          <a:effectLst/>
                        </a:rPr>
                        <a:t>el monto pensional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</a:tr>
              <a:tr h="603319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Beneficio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Nueva modalidad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Excedentes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(+2mmlv)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(-2mmlv)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Pantalla beneficio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03319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Vejez Normal </a:t>
                      </a:r>
                      <a:endParaRPr lang="es-CO" sz="1400" u="none" strike="noStrike" dirty="0" smtClean="0">
                        <a:effectLst/>
                      </a:endParaRPr>
                    </a:p>
                    <a:p>
                      <a:pPr algn="ctr" fontAlgn="ctr"/>
                      <a:r>
                        <a:rPr lang="es-CO" sz="1400" u="none" strike="noStrike" dirty="0" smtClean="0">
                          <a:effectLst/>
                        </a:rPr>
                        <a:t>  </a:t>
                      </a:r>
                      <a:r>
                        <a:rPr lang="es-CO" sz="1400" u="none" strike="noStrike" dirty="0">
                          <a:effectLst/>
                        </a:rPr>
                        <a:t>Vejez anticipada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ok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ok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ok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-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>
                          <a:effectLst/>
                        </a:rPr>
                        <a:t>beneficio alcanzado y nueva modalidad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603319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ok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ok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-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ok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>
                          <a:effectLst/>
                        </a:rPr>
                        <a:t>beneficio alcanzado y nueva modalidad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332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ok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-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ok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-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nueva modalidad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332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ok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-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-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ok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nueva modalidad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332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-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ok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ok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-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excedentes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332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-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ok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-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ok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excedentes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332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-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-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ok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-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(+2mmlv)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3325">
                <a:tc vMerge="1"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-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-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-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ok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(-2mmlv)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716650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smtClean="0">
                          <a:effectLst/>
                        </a:rPr>
                        <a:t>Devolución </a:t>
                      </a:r>
                      <a:r>
                        <a:rPr lang="es-CO" sz="1400" u="none" strike="noStrike" dirty="0">
                          <a:effectLst/>
                        </a:rPr>
                        <a:t>Saldos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 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 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 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 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 err="1">
                          <a:effectLst/>
                        </a:rPr>
                        <a:t>Devolucion</a:t>
                      </a:r>
                      <a:r>
                        <a:rPr lang="es-CO" sz="1400" u="none" strike="noStrike" dirty="0">
                          <a:effectLst/>
                        </a:rPr>
                        <a:t> Saldos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333325"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Gpm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 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 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 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>
                          <a:effectLst/>
                        </a:rPr>
                        <a:t> </a:t>
                      </a:r>
                      <a:endParaRPr lang="es-CO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CO" sz="1400" u="none" strike="noStrike" dirty="0">
                          <a:effectLst/>
                        </a:rPr>
                        <a:t>Gpm</a:t>
                      </a:r>
                      <a:endParaRPr lang="es-CO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057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lipse 38"/>
          <p:cNvSpPr/>
          <p:nvPr/>
        </p:nvSpPr>
        <p:spPr>
          <a:xfrm>
            <a:off x="0" y="2769749"/>
            <a:ext cx="1301675" cy="5163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CHL</a:t>
            </a:r>
            <a:endParaRPr lang="es-CO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1821155" y="723021"/>
            <a:ext cx="2003449" cy="45469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/>
              <a:t>VEJEZ_PASO_1_DATOS_PERSONALES</a:t>
            </a:r>
            <a:endParaRPr lang="es-CO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tángulo 41"/>
          <p:cNvSpPr/>
          <p:nvPr/>
        </p:nvSpPr>
        <p:spPr>
          <a:xfrm>
            <a:off x="4639403" y="682002"/>
            <a:ext cx="2956925" cy="52050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/>
              <a:t>VEJEZ_PASO_2_HISTORIA_LABORAL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2537730" y="1964459"/>
            <a:ext cx="3318548" cy="464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/>
              <a:t>VEJEZ_PASO_2_ADJUNTA_DOCUMENTOS_CHL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8003727" y="1956335"/>
            <a:ext cx="2841216" cy="4840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/>
              <a:t>VEJEZ_PASO_2_FIRMA_ELECTRONICA_CHL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8411127" y="723021"/>
            <a:ext cx="2899077" cy="4707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VEEZ_PASO_3_ESTADO_CIVIL_Y_BENEFICIARIOS</a:t>
            </a:r>
            <a:endParaRPr lang="es-CO" sz="1200" dirty="0">
              <a:solidFill>
                <a:schemeClr val="tx1"/>
              </a:solidFill>
            </a:endParaRPr>
          </a:p>
        </p:txBody>
      </p:sp>
      <p:cxnSp>
        <p:nvCxnSpPr>
          <p:cNvPr id="59" name="Conector recto de flecha 58"/>
          <p:cNvCxnSpPr>
            <a:stCxn id="40" idx="3"/>
            <a:endCxn id="42" idx="1"/>
          </p:cNvCxnSpPr>
          <p:nvPr/>
        </p:nvCxnSpPr>
        <p:spPr>
          <a:xfrm flipV="1">
            <a:off x="3824604" y="942255"/>
            <a:ext cx="814799" cy="8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de flecha 59"/>
          <p:cNvCxnSpPr>
            <a:stCxn id="42" idx="3"/>
            <a:endCxn id="58" idx="1"/>
          </p:cNvCxnSpPr>
          <p:nvPr/>
        </p:nvCxnSpPr>
        <p:spPr>
          <a:xfrm>
            <a:off x="7596328" y="942255"/>
            <a:ext cx="814799" cy="161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ángulo 61"/>
          <p:cNvSpPr/>
          <p:nvPr/>
        </p:nvSpPr>
        <p:spPr>
          <a:xfrm>
            <a:off x="3078256" y="3217931"/>
            <a:ext cx="7234432" cy="27968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/>
              <a:t>VEJEZ_PASO_2_INCONSISTENCIAS_MOTOR</a:t>
            </a:r>
          </a:p>
        </p:txBody>
      </p:sp>
      <p:sp>
        <p:nvSpPr>
          <p:cNvPr id="88" name="Rectángulo redondeado 87"/>
          <p:cNvSpPr/>
          <p:nvPr/>
        </p:nvSpPr>
        <p:spPr>
          <a:xfrm>
            <a:off x="1682044" y="561659"/>
            <a:ext cx="10001956" cy="239339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/>
          </a:p>
        </p:txBody>
      </p:sp>
      <p:sp>
        <p:nvSpPr>
          <p:cNvPr id="89" name="CuadroTexto 88"/>
          <p:cNvSpPr txBox="1"/>
          <p:nvPr/>
        </p:nvSpPr>
        <p:spPr>
          <a:xfrm>
            <a:off x="5601858" y="1354393"/>
            <a:ext cx="19320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Captura de información CHL</a:t>
            </a:r>
            <a:endParaRPr lang="es-CO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2095420" y="1806946"/>
            <a:ext cx="9023276" cy="84191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/>
          </a:p>
        </p:txBody>
      </p:sp>
      <p:cxnSp>
        <p:nvCxnSpPr>
          <p:cNvPr id="95" name="Conector recto de flecha 94"/>
          <p:cNvCxnSpPr>
            <a:stCxn id="43" idx="3"/>
            <a:endCxn id="45" idx="1"/>
          </p:cNvCxnSpPr>
          <p:nvPr/>
        </p:nvCxnSpPr>
        <p:spPr>
          <a:xfrm>
            <a:off x="5856278" y="2196759"/>
            <a:ext cx="2147449" cy="16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5914432" y="2276933"/>
            <a:ext cx="1607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validación Documental</a:t>
            </a:r>
            <a:endParaRPr lang="es-CO" sz="1200" dirty="0"/>
          </a:p>
        </p:txBody>
      </p:sp>
      <p:cxnSp>
        <p:nvCxnSpPr>
          <p:cNvPr id="101" name="Conector angular 100"/>
          <p:cNvCxnSpPr>
            <a:endCxn id="104" idx="1"/>
          </p:cNvCxnSpPr>
          <p:nvPr/>
        </p:nvCxnSpPr>
        <p:spPr>
          <a:xfrm rot="16200000" flipH="1">
            <a:off x="1238454" y="3120871"/>
            <a:ext cx="240220" cy="4950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ángulo redondeado 103"/>
          <p:cNvSpPr/>
          <p:nvPr/>
        </p:nvSpPr>
        <p:spPr>
          <a:xfrm>
            <a:off x="1606080" y="3045278"/>
            <a:ext cx="10001956" cy="88643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/>
          </a:p>
        </p:txBody>
      </p:sp>
      <p:sp>
        <p:nvSpPr>
          <p:cNvPr id="105" name="CuadroTexto 104"/>
          <p:cNvSpPr txBox="1"/>
          <p:nvPr/>
        </p:nvSpPr>
        <p:spPr>
          <a:xfrm>
            <a:off x="5089860" y="3549672"/>
            <a:ext cx="3186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Instancia BPM con errores diferente a las demás</a:t>
            </a:r>
            <a:endParaRPr lang="es-CO" sz="1200" dirty="0"/>
          </a:p>
        </p:txBody>
      </p:sp>
      <p:sp>
        <p:nvSpPr>
          <p:cNvPr id="106" name="Rectángulo redondeado 105"/>
          <p:cNvSpPr/>
          <p:nvPr/>
        </p:nvSpPr>
        <p:spPr>
          <a:xfrm>
            <a:off x="1606080" y="4281914"/>
            <a:ext cx="10001956" cy="121577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/>
          </a:p>
        </p:txBody>
      </p:sp>
      <p:sp>
        <p:nvSpPr>
          <p:cNvPr id="107" name="Rectángulo 106"/>
          <p:cNvSpPr/>
          <p:nvPr/>
        </p:nvSpPr>
        <p:spPr>
          <a:xfrm>
            <a:off x="1847970" y="4427935"/>
            <a:ext cx="1864938" cy="600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/>
              <a:t>DEVOLUCION_SALDOS_PASO_2_BENEFICIO_ALCANZADO</a:t>
            </a:r>
          </a:p>
        </p:txBody>
      </p:sp>
      <p:sp>
        <p:nvSpPr>
          <p:cNvPr id="115" name="Rectángulo 114"/>
          <p:cNvSpPr/>
          <p:nvPr/>
        </p:nvSpPr>
        <p:spPr>
          <a:xfrm>
            <a:off x="8977606" y="4439508"/>
            <a:ext cx="2529561" cy="5361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/>
              <a:t>VEJEZ_PASO_3_BENEFICIO_ALCANZADO_VEJEZ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16" name="Rectángulo 115"/>
          <p:cNvSpPr/>
          <p:nvPr/>
        </p:nvSpPr>
        <p:spPr>
          <a:xfrm>
            <a:off x="6322929" y="4439508"/>
            <a:ext cx="2401932" cy="5361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/>
              <a:t>VEJEZ_PASO_3_BENEFICIO_ALCANZADO_GPM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17" name="Rectángulo 116"/>
          <p:cNvSpPr/>
          <p:nvPr/>
        </p:nvSpPr>
        <p:spPr>
          <a:xfrm>
            <a:off x="3874031" y="4436768"/>
            <a:ext cx="2401932" cy="5388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00" dirty="0"/>
              <a:t>VEJEZ_PASO_3_BENEFICIO_ALCANZADO_VEJEZ_ANTICIPADA</a:t>
            </a:r>
            <a:endParaRPr lang="es-CO" sz="1000" dirty="0">
              <a:solidFill>
                <a:schemeClr val="tx1"/>
              </a:solidFill>
            </a:endParaRPr>
          </a:p>
        </p:txBody>
      </p:sp>
      <p:sp>
        <p:nvSpPr>
          <p:cNvPr id="121" name="CuadroTexto 120"/>
          <p:cNvSpPr txBox="1"/>
          <p:nvPr/>
        </p:nvSpPr>
        <p:spPr>
          <a:xfrm>
            <a:off x="5816965" y="5130470"/>
            <a:ext cx="1469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Espera de radicación</a:t>
            </a:r>
            <a:endParaRPr lang="es-CO" sz="1200" dirty="0"/>
          </a:p>
        </p:txBody>
      </p:sp>
      <p:cxnSp>
        <p:nvCxnSpPr>
          <p:cNvPr id="123" name="Conector angular 122"/>
          <p:cNvCxnSpPr>
            <a:endCxn id="106" idx="1"/>
          </p:cNvCxnSpPr>
          <p:nvPr/>
        </p:nvCxnSpPr>
        <p:spPr>
          <a:xfrm rot="16200000" flipH="1">
            <a:off x="345506" y="3629228"/>
            <a:ext cx="1565906" cy="9552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ector angular 127"/>
          <p:cNvCxnSpPr>
            <a:stCxn id="39" idx="7"/>
            <a:endCxn id="94" idx="1"/>
          </p:cNvCxnSpPr>
          <p:nvPr/>
        </p:nvCxnSpPr>
        <p:spPr>
          <a:xfrm rot="5400000" flipH="1" flipV="1">
            <a:off x="1294500" y="2044450"/>
            <a:ext cx="617468" cy="9843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angular 129"/>
          <p:cNvCxnSpPr>
            <a:endCxn id="88" idx="1"/>
          </p:cNvCxnSpPr>
          <p:nvPr/>
        </p:nvCxnSpPr>
        <p:spPr>
          <a:xfrm rot="5400000" flipH="1" flipV="1">
            <a:off x="641855" y="1767342"/>
            <a:ext cx="1049172" cy="10312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ángulo 133"/>
          <p:cNvSpPr/>
          <p:nvPr/>
        </p:nvSpPr>
        <p:spPr>
          <a:xfrm>
            <a:off x="4870946" y="5751438"/>
            <a:ext cx="2576451" cy="4270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VEJEZ_PASO_3_CIERRE (Proactivo)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136" name="Rectángulo redondeado 135"/>
          <p:cNvSpPr/>
          <p:nvPr/>
        </p:nvSpPr>
        <p:spPr>
          <a:xfrm>
            <a:off x="1566882" y="5642226"/>
            <a:ext cx="10001956" cy="107466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/>
          </a:p>
        </p:txBody>
      </p:sp>
      <p:sp>
        <p:nvSpPr>
          <p:cNvPr id="137" name="CuadroTexto 136"/>
          <p:cNvSpPr txBox="1"/>
          <p:nvPr/>
        </p:nvSpPr>
        <p:spPr>
          <a:xfrm>
            <a:off x="5936797" y="6336251"/>
            <a:ext cx="7722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/>
              <a:t>Proactivo</a:t>
            </a:r>
          </a:p>
        </p:txBody>
      </p:sp>
    </p:spTree>
    <p:extLst>
      <p:ext uri="{BB962C8B-B14F-4D97-AF65-F5344CB8AC3E}">
        <p14:creationId xmlns:p14="http://schemas.microsoft.com/office/powerpoint/2010/main" val="128063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lipse 38"/>
          <p:cNvSpPr/>
          <p:nvPr/>
        </p:nvSpPr>
        <p:spPr>
          <a:xfrm>
            <a:off x="0" y="2769749"/>
            <a:ext cx="1301675" cy="516367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Radicación</a:t>
            </a:r>
            <a:endParaRPr lang="es-CO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1821155" y="723021"/>
            <a:ext cx="3021778" cy="45469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/>
              <a:t>VEJEZ_PASO_3_MEDIO_DE_PAGO_EPS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43" name="Rectángulo 42"/>
          <p:cNvSpPr/>
          <p:nvPr/>
        </p:nvSpPr>
        <p:spPr>
          <a:xfrm>
            <a:off x="2179428" y="2643255"/>
            <a:ext cx="3318548" cy="4646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/>
              <a:t>VEJEZ_PASO_3_ADJUNTA_DOCUMENTOS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45" name="Rectángulo 44"/>
          <p:cNvSpPr/>
          <p:nvPr/>
        </p:nvSpPr>
        <p:spPr>
          <a:xfrm>
            <a:off x="8484776" y="2643255"/>
            <a:ext cx="2841216" cy="48409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VEJEZ_PASO_3_FIRMA_ELECTRONICA_RADICACION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58" name="Rectángulo 57"/>
          <p:cNvSpPr/>
          <p:nvPr/>
        </p:nvSpPr>
        <p:spPr>
          <a:xfrm>
            <a:off x="7507112" y="714997"/>
            <a:ext cx="3375378" cy="47073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i="1" dirty="0" smtClean="0"/>
              <a:t>VEJEZ_PASO_3_SITUACION_ECONOMICA_HOY</a:t>
            </a:r>
            <a:endParaRPr lang="es-CO" sz="1200" dirty="0">
              <a:solidFill>
                <a:schemeClr val="tx1"/>
              </a:solidFill>
            </a:endParaRPr>
          </a:p>
        </p:txBody>
      </p:sp>
      <p:sp>
        <p:nvSpPr>
          <p:cNvPr id="88" name="Rectángulo redondeado 87"/>
          <p:cNvSpPr/>
          <p:nvPr/>
        </p:nvSpPr>
        <p:spPr>
          <a:xfrm>
            <a:off x="1682044" y="561659"/>
            <a:ext cx="10001956" cy="119878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/>
          </a:p>
        </p:txBody>
      </p:sp>
      <p:sp>
        <p:nvSpPr>
          <p:cNvPr id="89" name="CuadroTexto 88"/>
          <p:cNvSpPr txBox="1"/>
          <p:nvPr/>
        </p:nvSpPr>
        <p:spPr>
          <a:xfrm>
            <a:off x="5601858" y="1354393"/>
            <a:ext cx="1654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Captura de información</a:t>
            </a:r>
            <a:endParaRPr lang="es-CO" sz="1200" dirty="0"/>
          </a:p>
        </p:txBody>
      </p:sp>
      <p:sp>
        <p:nvSpPr>
          <p:cNvPr id="94" name="Rectángulo redondeado 93"/>
          <p:cNvSpPr/>
          <p:nvPr/>
        </p:nvSpPr>
        <p:spPr>
          <a:xfrm>
            <a:off x="1682044" y="2488738"/>
            <a:ext cx="10001956" cy="110060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/>
          </a:p>
        </p:txBody>
      </p:sp>
      <p:sp>
        <p:nvSpPr>
          <p:cNvPr id="97" name="CuadroTexto 96"/>
          <p:cNvSpPr txBox="1"/>
          <p:nvPr/>
        </p:nvSpPr>
        <p:spPr>
          <a:xfrm>
            <a:off x="5628534" y="3192696"/>
            <a:ext cx="2108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Carga o validación Documental</a:t>
            </a:r>
            <a:endParaRPr lang="es-CO" sz="1200" dirty="0"/>
          </a:p>
        </p:txBody>
      </p:sp>
      <p:sp>
        <p:nvSpPr>
          <p:cNvPr id="106" name="Rectángulo redondeado 105"/>
          <p:cNvSpPr/>
          <p:nvPr/>
        </p:nvSpPr>
        <p:spPr>
          <a:xfrm>
            <a:off x="1606080" y="4281914"/>
            <a:ext cx="10001956" cy="149305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200"/>
          </a:p>
        </p:txBody>
      </p:sp>
      <p:sp>
        <p:nvSpPr>
          <p:cNvPr id="121" name="CuadroTexto 120"/>
          <p:cNvSpPr txBox="1"/>
          <p:nvPr/>
        </p:nvSpPr>
        <p:spPr>
          <a:xfrm>
            <a:off x="5910816" y="5324563"/>
            <a:ext cx="1736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1200" dirty="0" smtClean="0"/>
              <a:t>Demás Actividades BPM</a:t>
            </a:r>
            <a:endParaRPr lang="es-CO" sz="1200" dirty="0"/>
          </a:p>
        </p:txBody>
      </p:sp>
      <p:cxnSp>
        <p:nvCxnSpPr>
          <p:cNvPr id="123" name="Conector angular 122"/>
          <p:cNvCxnSpPr>
            <a:endCxn id="106" idx="1"/>
          </p:cNvCxnSpPr>
          <p:nvPr/>
        </p:nvCxnSpPr>
        <p:spPr>
          <a:xfrm rot="16200000" flipH="1">
            <a:off x="276187" y="3698548"/>
            <a:ext cx="1704544" cy="9552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ector angular 129"/>
          <p:cNvCxnSpPr>
            <a:endCxn id="88" idx="1"/>
          </p:cNvCxnSpPr>
          <p:nvPr/>
        </p:nvCxnSpPr>
        <p:spPr>
          <a:xfrm rot="5400000" flipH="1" flipV="1">
            <a:off x="343203" y="1468689"/>
            <a:ext cx="1646476" cy="10312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ángulo 133"/>
          <p:cNvSpPr/>
          <p:nvPr/>
        </p:nvSpPr>
        <p:spPr>
          <a:xfrm>
            <a:off x="5601858" y="4589689"/>
            <a:ext cx="2576451" cy="42709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dirty="0" smtClean="0"/>
              <a:t>VEJEZ_PASO_3_CIERRE</a:t>
            </a:r>
            <a:endParaRPr lang="es-CO" sz="1200" dirty="0">
              <a:solidFill>
                <a:schemeClr val="tx1"/>
              </a:solidFill>
            </a:endParaRPr>
          </a:p>
        </p:txBody>
      </p:sp>
      <p:cxnSp>
        <p:nvCxnSpPr>
          <p:cNvPr id="3" name="Conector recto de flecha 2"/>
          <p:cNvCxnSpPr>
            <a:stCxn id="39" idx="6"/>
            <a:endCxn id="94" idx="1"/>
          </p:cNvCxnSpPr>
          <p:nvPr/>
        </p:nvCxnSpPr>
        <p:spPr>
          <a:xfrm>
            <a:off x="1301675" y="3027933"/>
            <a:ext cx="380369" cy="11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0799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8135</TotalTime>
  <Words>390</Words>
  <Application>Microsoft Office PowerPoint</Application>
  <PresentationFormat>Panorámica</PresentationFormat>
  <Paragraphs>174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Vejez Anticipada</vt:lpstr>
      <vt:lpstr>Presentación de PowerPoint</vt:lpstr>
      <vt:lpstr>Vejez Normal</vt:lpstr>
      <vt:lpstr>Presentación de PowerPoint</vt:lpstr>
      <vt:lpstr>Devolución de saldos con problemas</vt:lpstr>
      <vt:lpstr>Presentación de PowerPoint</vt:lpstr>
      <vt:lpstr>Espera Radicación – Beneficio Alcanzado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Vejez Anticipada</dc:title>
  <dc:creator>Rivera Martinez Camilo (Ger Servicio Tecnologicos)</dc:creator>
  <cp:lastModifiedBy>Rivera Martinez Camilo (Ger Servicio Tecnologicos)</cp:lastModifiedBy>
  <cp:revision>51</cp:revision>
  <dcterms:created xsi:type="dcterms:W3CDTF">2019-02-20T15:48:29Z</dcterms:created>
  <dcterms:modified xsi:type="dcterms:W3CDTF">2020-03-31T17:59:14Z</dcterms:modified>
</cp:coreProperties>
</file>