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4"/>
    <p:sldMasterId id="2147483796" r:id="rId5"/>
    <p:sldMasterId id="2147483820" r:id="rId6"/>
    <p:sldMasterId id="2147483877" r:id="rId7"/>
    <p:sldMasterId id="2147483896" r:id="rId8"/>
    <p:sldMasterId id="2147483928" r:id="rId9"/>
  </p:sldMasterIdLst>
  <p:notesMasterIdLst>
    <p:notesMasterId r:id="rId27"/>
  </p:notesMasterIdLst>
  <p:handoutMasterIdLst>
    <p:handoutMasterId r:id="rId28"/>
  </p:handoutMasterIdLst>
  <p:sldIdLst>
    <p:sldId id="683" r:id="rId10"/>
    <p:sldId id="691" r:id="rId11"/>
    <p:sldId id="687" r:id="rId12"/>
    <p:sldId id="700" r:id="rId13"/>
    <p:sldId id="688" r:id="rId14"/>
    <p:sldId id="702" r:id="rId15"/>
    <p:sldId id="705" r:id="rId16"/>
    <p:sldId id="684" r:id="rId17"/>
    <p:sldId id="690" r:id="rId18"/>
    <p:sldId id="697" r:id="rId19"/>
    <p:sldId id="707" r:id="rId20"/>
    <p:sldId id="693" r:id="rId21"/>
    <p:sldId id="703" r:id="rId22"/>
    <p:sldId id="704" r:id="rId23"/>
    <p:sldId id="694" r:id="rId24"/>
    <p:sldId id="695" r:id="rId25"/>
    <p:sldId id="706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ru, Tariq [USA]" initials="M[" lastIdx="11" clrIdx="0">
    <p:extLst>
      <p:ext uri="{19B8F6BF-5375-455C-9EA6-DF929625EA0E}">
        <p15:presenceInfo xmlns:p15="http://schemas.microsoft.com/office/powerpoint/2012/main" userId="S003BFFDA4A9D952@LIVE.COM" providerId="AD"/>
      </p:ext>
    </p:extLst>
  </p:cmAuthor>
  <p:cmAuthor id="2" name="Mackay, K.C. [USA]" initials="MK[" lastIdx="3" clrIdx="1"/>
  <p:cmAuthor id="3" name="Stailey, Jennifer [USA]" initials="SJ[" lastIdx="4" clrIdx="2">
    <p:extLst>
      <p:ext uri="{19B8F6BF-5375-455C-9EA6-DF929625EA0E}">
        <p15:presenceInfo xmlns:p15="http://schemas.microsoft.com/office/powerpoint/2012/main" userId="S-1-5-21-1314303383-2379350573-4036118543-352521" providerId="AD"/>
      </p:ext>
    </p:extLst>
  </p:cmAuthor>
  <p:cmAuthor id="4" name="Wong, Irina [USA]" initials="WI[" lastIdx="2" clrIdx="3">
    <p:extLst>
      <p:ext uri="{19B8F6BF-5375-455C-9EA6-DF929625EA0E}">
        <p15:presenceInfo xmlns:p15="http://schemas.microsoft.com/office/powerpoint/2012/main" userId="80133708-39d4-4a55-a28d-06b1511f7440" providerId="Windows Live"/>
      </p:ext>
    </p:extLst>
  </p:cmAuthor>
  <p:cmAuthor id="5" name="Hill, Edward F V LCDR N1, N16" initials="HEFVLNN" lastIdx="9" clrIdx="4">
    <p:extLst>
      <p:ext uri="{19B8F6BF-5375-455C-9EA6-DF929625EA0E}">
        <p15:presenceInfo xmlns:p15="http://schemas.microsoft.com/office/powerpoint/2012/main" userId="S-1-5-21-1801674531-2146617017-725345543-4854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D7D95"/>
    <a:srgbClr val="47698B"/>
    <a:srgbClr val="4E2837"/>
    <a:srgbClr val="3E5D4C"/>
    <a:srgbClr val="CD9A19"/>
    <a:srgbClr val="007682"/>
    <a:srgbClr val="2C4156"/>
    <a:srgbClr val="B98B17"/>
    <a:srgbClr val="00A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94"/>
  </p:normalViewPr>
  <p:slideViewPr>
    <p:cSldViewPr snapToGrid="0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78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4538" y="1150938"/>
            <a:ext cx="5521325" cy="3105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29292"/>
            <a:ext cx="5608320" cy="3623966"/>
          </a:xfrm>
          <a:prstGeom prst="rect">
            <a:avLst/>
          </a:prstGeom>
        </p:spPr>
        <p:txBody>
          <a:bodyPr vert="horz" lIns="92647" tIns="46324" rIns="92647" bIns="46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41940"/>
            <a:ext cx="3037840" cy="46178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647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can now</a:t>
            </a:r>
            <a:r>
              <a:rPr lang="en-US" baseline="0" dirty="0"/>
              <a:t> accredit </a:t>
            </a:r>
            <a:r>
              <a:rPr lang="en-US" dirty="0"/>
              <a:t>new services in 6 months or less, and typical turnaround times are 4-5 months. See</a:t>
            </a:r>
            <a:r>
              <a:rPr lang="en-US" baseline="0" dirty="0"/>
              <a:t> https://www.fedramp.gov/assets/resources/documents/FedRAMP_Accelerated_A_Case_Study_For_Change_Within_Government.pdf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83478" y="1578595"/>
            <a:ext cx="1047032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6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783338-0600-E24C-BCE2-A339077E3393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4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6E22-E655-5947-A8B4-6F095FBA2C1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111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charset="0"/>
              </a:rPr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783338-0600-E24C-BCE2-A339077E339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34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 Content (small 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611-9DDF-4D31-885C-308906B5D83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609602" y="673100"/>
            <a:ext cx="11582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609604" y="609600"/>
            <a:ext cx="11582398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" y="14288"/>
            <a:ext cx="838240" cy="7544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1"/>
            <a:ext cx="11049000" cy="609592"/>
          </a:xfrm>
          <a:prstGeom prst="rect">
            <a:avLst/>
          </a:prstGeom>
        </p:spPr>
        <p:txBody>
          <a:bodyPr lIns="91372" tIns="45687" rIns="91372" bIns="45687" anchor="ctr"/>
          <a:lstStyle>
            <a:lvl1pPr algn="l">
              <a:defRPr cap="sm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12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7" b="1" i="0">
                <a:solidFill>
                  <a:srgbClr val="231F20"/>
                </a:solidFill>
                <a:latin typeface="Oswald"/>
                <a:cs typeface="Oswa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2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783338-0600-E24C-BCE2-A339077E3393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 Content (small 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611-9DDF-4D31-885C-308906B5D83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609602" y="673100"/>
            <a:ext cx="11582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609604" y="609600"/>
            <a:ext cx="11582398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lIns="63626" tIns="31811" rIns="63626" bIns="3181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25" b="1">
              <a:solidFill>
                <a:prstClr val="black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" y="14288"/>
            <a:ext cx="838240" cy="7544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1"/>
            <a:ext cx="11049000" cy="609592"/>
          </a:xfrm>
          <a:prstGeom prst="rect">
            <a:avLst/>
          </a:prstGeom>
        </p:spPr>
        <p:txBody>
          <a:bodyPr lIns="91372" tIns="45687" rIns="91372" bIns="45687" anchor="ctr"/>
          <a:lstStyle>
            <a:lvl1pPr algn="l">
              <a:defRPr cap="sm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127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83478" y="1578595"/>
            <a:ext cx="1047032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3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/>
              <a:t>Section goes here</a:t>
            </a:r>
          </a:p>
          <a:p>
            <a:pPr lvl="1"/>
            <a:r>
              <a:rPr lang="en-US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For more information about XXX, contact…</a:t>
            </a:r>
          </a:p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/>
              <a:t>Section goes here</a:t>
            </a:r>
          </a:p>
          <a:p>
            <a:pPr lvl="1"/>
            <a:r>
              <a:rPr lang="en-US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8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472296" y="1550021"/>
            <a:ext cx="4881504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83477" y="1550021"/>
            <a:ext cx="4796211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38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Booz Allen Hamilton Internal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38B5B3-F82A-2A49-8C67-5ACA4A5CF1CE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16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593325-9F27-8243-9DED-F3F6662968C6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9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91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DF8BBD-D1AD-2543-BD12-1D175D8C0FD2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5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197E66-2397-3641-88D6-021735032064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5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5F5A4D-4BBB-F746-AB3F-09AC2A936ED3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53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D6BF69-6C22-CE49-A7D6-D80CFF2F29EF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For more information about XXX, contact…</a:t>
            </a:r>
          </a:p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7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5DADFF-B1CB-9E48-A4B2-639547DA2500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3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1F875F-A26A-FE4B-9AA5-419B47F6744B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776" r:id="rId4"/>
    <p:sldLayoutId id="2147483789" r:id="rId5"/>
    <p:sldLayoutId id="2147483791" r:id="rId6"/>
    <p:sldLayoutId id="2147483794" r:id="rId7"/>
    <p:sldLayoutId id="2147483795" r:id="rId8"/>
    <p:sldLayoutId id="2147483829" r:id="rId9"/>
    <p:sldLayoutId id="2147483831" r:id="rId10"/>
    <p:sldLayoutId id="2147483832" r:id="rId11"/>
    <p:sldLayoutId id="2147483848" r:id="rId12"/>
    <p:sldLayoutId id="2147483839" r:id="rId13"/>
    <p:sldLayoutId id="2147483840" r:id="rId14"/>
    <p:sldLayoutId id="2147483844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marR="0" indent="-18288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LucidaGrande" charset="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51" r:id="rId12"/>
    <p:sldLayoutId id="2147483852" r:id="rId13"/>
    <p:sldLayoutId id="2147483854" r:id="rId14"/>
    <p:sldLayoutId id="2147483855" r:id="rId15"/>
    <p:sldLayoutId id="2147483856" r:id="rId16"/>
    <p:sldLayoutId id="21474838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91" r:id="rId12"/>
    <p:sldLayoutId id="2147483894" r:id="rId13"/>
    <p:sldLayoutId id="2147483924" r:id="rId14"/>
    <p:sldLayoutId id="2147483926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rgbClr val="5D7D95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4" r:id="rId17"/>
    <p:sldLayoutId id="2147483915" r:id="rId18"/>
    <p:sldLayoutId id="2147483917" r:id="rId19"/>
    <p:sldLayoutId id="2147483918" r:id="rId20"/>
    <p:sldLayoutId id="2147483921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marR="0" indent="-18288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LucidaGrande" charset="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23DAD2-9C8B-2A48-9E7E-80665FE86793}" type="datetime1">
              <a:rPr lang="en-US" smtClean="0"/>
              <a:t>3/19/19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png"/><Relationship Id="rId21" Type="http://schemas.openxmlformats.org/officeDocument/2006/relationships/image" Target="../media/image32.e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emf"/><Relationship Id="rId10" Type="http://schemas.openxmlformats.org/officeDocument/2006/relationships/image" Target="../media/image21.png"/><Relationship Id="rId19" Type="http://schemas.openxmlformats.org/officeDocument/2006/relationships/image" Target="../media/image30.emf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D82E612-94AC-48D4-9CA1-8F827192D1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6550" y="837735"/>
            <a:ext cx="3898900" cy="5588013"/>
          </a:xfr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Authoritative Data Environment (ADE) Reference Implementation (RI)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Demonstration and Status Update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22 January 2019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336550" y="839775"/>
            <a:ext cx="3898900" cy="71900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Reference Implementation Data Improvements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40DCD3-5E1F-894F-9782-DEBFFBF8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750" b="1" dirty="0"/>
              <a:t>Search and find documents </a:t>
            </a:r>
            <a:r>
              <a:rPr lang="en-US" sz="1750" dirty="0"/>
              <a:t>in PDF, MS Word and other text based formats</a:t>
            </a:r>
          </a:p>
          <a:p>
            <a:pPr marL="182880" lvl="1" indent="0">
              <a:buNone/>
            </a:pPr>
            <a:endParaRPr lang="en-US" sz="1750" dirty="0"/>
          </a:p>
          <a:p>
            <a:pPr lvl="1"/>
            <a:r>
              <a:rPr lang="en-US" sz="1750" dirty="0"/>
              <a:t>Schema flexibility in “NoSQL” architecture allows </a:t>
            </a:r>
            <a:r>
              <a:rPr lang="en-US" sz="1750" b="1" dirty="0"/>
              <a:t>productive data integration</a:t>
            </a:r>
          </a:p>
          <a:p>
            <a:pPr lvl="2"/>
            <a:r>
              <a:rPr lang="en-US" sz="1750"/>
              <a:t>Begin 55-1 </a:t>
            </a:r>
            <a:r>
              <a:rPr lang="en-US" sz="1750" dirty="0"/>
              <a:t>before all data elements are fully standardized</a:t>
            </a:r>
          </a:p>
          <a:p>
            <a:pPr lvl="2"/>
            <a:r>
              <a:rPr lang="en-US" sz="1750" dirty="0"/>
              <a:t>There are </a:t>
            </a:r>
            <a:r>
              <a:rPr lang="en-US" sz="1750" b="1" dirty="0"/>
              <a:t>40,000+ </a:t>
            </a:r>
            <a:r>
              <a:rPr lang="en-US" sz="1750" dirty="0"/>
              <a:t>data elements within the N1 portfolio!</a:t>
            </a:r>
          </a:p>
          <a:p>
            <a:pPr lvl="2"/>
            <a:r>
              <a:rPr lang="en-US" sz="1750" b="1" dirty="0"/>
              <a:t>Allows changes to data format </a:t>
            </a:r>
            <a:r>
              <a:rPr lang="en-US" sz="1750" dirty="0"/>
              <a:t>based on the needs of MPT&amp;E</a:t>
            </a:r>
          </a:p>
          <a:p>
            <a:pPr lvl="1"/>
            <a:endParaRPr lang="en-US" sz="1750" dirty="0"/>
          </a:p>
          <a:p>
            <a:pPr lvl="1"/>
            <a:r>
              <a:rPr lang="en-US" sz="1750" dirty="0"/>
              <a:t>Software and Platform as a Service provides inherent capabilities to </a:t>
            </a:r>
            <a:r>
              <a:rPr lang="en-US" sz="1750" b="1" dirty="0"/>
              <a:t>reduce possibility of an outage</a:t>
            </a:r>
          </a:p>
          <a:p>
            <a:pPr lvl="1"/>
            <a:endParaRPr lang="en-US" sz="1750" dirty="0"/>
          </a:p>
          <a:p>
            <a:pPr lvl="1"/>
            <a:r>
              <a:rPr lang="en-US" sz="1750" dirty="0"/>
              <a:t>Proven experimentally by use of a large Google-sponsored publicly available data set, </a:t>
            </a:r>
            <a:r>
              <a:rPr lang="en-US" sz="1750" dirty="0" err="1"/>
              <a:t>GDelt</a:t>
            </a:r>
            <a:r>
              <a:rPr lang="en-US" sz="1750" dirty="0"/>
              <a:t>.</a:t>
            </a:r>
          </a:p>
          <a:p>
            <a:pPr lvl="2"/>
            <a:r>
              <a:rPr lang="en-US" sz="1750" dirty="0"/>
              <a:t>This data set is 250 gigabytes, and was fully ingested and searchable.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0038" y="6400800"/>
            <a:ext cx="461962" cy="457200"/>
          </a:xfrm>
        </p:spPr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156020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1606" y="6400800"/>
            <a:ext cx="461962" cy="457200"/>
          </a:xfrm>
        </p:spPr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9ED14-5246-484A-8A39-5FD87854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315" y="2684554"/>
            <a:ext cx="9569369" cy="1218394"/>
          </a:xfrm>
        </p:spPr>
        <p:txBody>
          <a:bodyPr numCol="3" spcCol="91440"/>
          <a:lstStyle/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Flexible Enough for Transformation and 55-1 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Provides flexibility to adjust to data changes and volume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Future Proof 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Cloud first architecture reduces maintenance of software and allows the Navy to quickly use new capabilities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/>
              <a:t>Significantly Lower Costs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/>
              <a:t>Automatically adjusts to user demand, lowering computing consumption costs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D48B2-70D3-F644-8A2E-0B1629ADC997}"/>
              </a:ext>
            </a:extLst>
          </p:cNvPr>
          <p:cNvGrpSpPr/>
          <p:nvPr/>
        </p:nvGrpSpPr>
        <p:grpSpPr>
          <a:xfrm>
            <a:off x="2400018" y="1439812"/>
            <a:ext cx="1195377" cy="1195377"/>
            <a:chOff x="2400018" y="1439812"/>
            <a:chExt cx="1195377" cy="11953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F3DE48-8F76-3440-A85C-702FFCA6A29D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40F812-BD35-D74E-AD55-894C14EC2460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C155F-4344-6C45-957F-FD0E44C2E1AE}"/>
              </a:ext>
            </a:extLst>
          </p:cNvPr>
          <p:cNvGrpSpPr/>
          <p:nvPr/>
        </p:nvGrpSpPr>
        <p:grpSpPr>
          <a:xfrm>
            <a:off x="5604945" y="1439812"/>
            <a:ext cx="1195377" cy="1195377"/>
            <a:chOff x="2400018" y="1439812"/>
            <a:chExt cx="1195377" cy="1195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60369F-A840-9440-9822-ADB7AA09F0B0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024BA-0AD0-2C40-A5A9-4C7D046C4CA8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DB1BB3-A8D0-5042-8018-D3CF3B0C6BB8}"/>
              </a:ext>
            </a:extLst>
          </p:cNvPr>
          <p:cNvGrpSpPr/>
          <p:nvPr/>
        </p:nvGrpSpPr>
        <p:grpSpPr>
          <a:xfrm>
            <a:off x="8873251" y="1439812"/>
            <a:ext cx="1195377" cy="1195377"/>
            <a:chOff x="2400018" y="1439812"/>
            <a:chExt cx="1195377" cy="1195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1677F5-C39C-7E4D-8BE4-8FB198392657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F00D9B-D36F-954B-BEFA-2AF7C1C26269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4E69F6-9BE6-D74B-BA62-B30620CA32B3}"/>
              </a:ext>
            </a:extLst>
          </p:cNvPr>
          <p:cNvGrpSpPr/>
          <p:nvPr/>
        </p:nvGrpSpPr>
        <p:grpSpPr>
          <a:xfrm>
            <a:off x="5620711" y="3947617"/>
            <a:ext cx="1195377" cy="1195377"/>
            <a:chOff x="2400018" y="1439812"/>
            <a:chExt cx="1195377" cy="11953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A7CB33-9403-8F40-BC44-89641CF186C4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1B5C0F-8135-A642-A1EF-55AA98105B36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2C159-BE93-2148-9FCE-C3CF6DCBBC34}"/>
              </a:ext>
            </a:extLst>
          </p:cNvPr>
          <p:cNvGrpSpPr/>
          <p:nvPr/>
        </p:nvGrpSpPr>
        <p:grpSpPr>
          <a:xfrm>
            <a:off x="9026493" y="3947617"/>
            <a:ext cx="1195377" cy="1195377"/>
            <a:chOff x="2400018" y="1439812"/>
            <a:chExt cx="1195377" cy="11953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67A7EF-EE64-7244-819C-2695A3E7CB66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1FF859-A35F-614F-8E1D-759D691BA38D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19C25F0-A620-5347-8C99-FB0D7B48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77" y="1764271"/>
            <a:ext cx="438727" cy="5657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2B8239-8102-EF4B-A1B8-28F48579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35" y="4249767"/>
            <a:ext cx="692727" cy="5142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78C479-7B0D-934A-936A-E6686B50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07" y="1728532"/>
            <a:ext cx="629752" cy="6297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ACCB9D-A0FC-8F40-8507-5BFE8F74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537" y="4197288"/>
            <a:ext cx="535289" cy="6192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ABADCD-E743-7349-AE20-5308D97EA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4111" y="1827583"/>
            <a:ext cx="787190" cy="41983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C90587E-276D-5549-8C75-4F996AD847C0}"/>
              </a:ext>
            </a:extLst>
          </p:cNvPr>
          <p:cNvSpPr txBox="1">
            <a:spLocks/>
          </p:cNvSpPr>
          <p:nvPr/>
        </p:nvSpPr>
        <p:spPr>
          <a:xfrm>
            <a:off x="1311315" y="5209592"/>
            <a:ext cx="9569369" cy="1218394"/>
          </a:xfrm>
          <a:prstGeom prst="rect">
            <a:avLst/>
          </a:prstGeom>
        </p:spPr>
        <p:txBody>
          <a:bodyPr vert="horz" lIns="0" tIns="0" rIns="0" bIns="0" numCol="3" spcCol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  <a:tabLst/>
              <a:defRPr sz="14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LucidaGrande" charset="0"/>
              <a:buNone/>
              <a:tabLst/>
              <a:defRPr sz="1600" b="1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Focus on Innovation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Reduced time and money for “keeping the lights on” is push to solving business needs</a:t>
            </a:r>
          </a:p>
          <a:p>
            <a:pPr marL="182880" lvl="1" indent="0" algn="ctr">
              <a:spcAft>
                <a:spcPts val="800"/>
              </a:spcAft>
              <a:buNone/>
            </a:pPr>
            <a:endParaRPr lang="en-US" sz="2000" b="1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Built to Support Manning </a:t>
            </a:r>
            <a:r>
              <a:rPr lang="en-US" sz="2000" b="1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the Fleet</a:t>
            </a:r>
            <a:endParaRPr lang="en-US" sz="2000" b="1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Building proof of concept of future FMRD system</a:t>
            </a:r>
          </a:p>
          <a:p>
            <a:pPr marL="457200" lvl="1" indent="0" algn="ctr">
              <a:spcAft>
                <a:spcPts val="800"/>
              </a:spcAft>
              <a:buNone/>
            </a:pPr>
            <a:endParaRPr lang="en-US" sz="1200" dirty="0">
              <a:solidFill>
                <a:srgbClr val="000000"/>
              </a:solidFill>
              <a:latin typeface="Calibri" panose="020F0502020204030204"/>
              <a:ea typeface="+mn-ea"/>
              <a:cs typeface="+mn-cs"/>
            </a:endParaRP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  <a:t>Requires Senior </a:t>
            </a:r>
            <a:b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b="1" dirty="0">
                <a:solidFill>
                  <a:schemeClr val="accent4"/>
                </a:solidFill>
                <a:latin typeface="Calibri" panose="020F0502020204030204"/>
                <a:ea typeface="+mn-ea"/>
                <a:cs typeface="+mn-cs"/>
              </a:rPr>
              <a:t>Leadership Assistance</a:t>
            </a:r>
          </a:p>
          <a:p>
            <a:pPr marL="182880" lvl="1" indent="0" algn="ctr">
              <a:spcAft>
                <a:spcPts val="800"/>
              </a:spcAft>
              <a:buNone/>
            </a:pPr>
            <a:r>
              <a:rPr lang="en-US" sz="1200" dirty="0">
                <a:solidFill>
                  <a:schemeClr val="accent5"/>
                </a:solidFill>
                <a:latin typeface="Calibri" panose="020F0502020204030204"/>
                <a:ea typeface="+mn-ea"/>
                <a:cs typeface="+mn-cs"/>
              </a:rPr>
              <a:t>Clear policy barriers that enforce legacy approaches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0DC270-D23E-9242-AEC1-F69D7274651B}"/>
              </a:ext>
            </a:extLst>
          </p:cNvPr>
          <p:cNvGrpSpPr/>
          <p:nvPr/>
        </p:nvGrpSpPr>
        <p:grpSpPr>
          <a:xfrm>
            <a:off x="2400018" y="3947617"/>
            <a:ext cx="1195377" cy="1195377"/>
            <a:chOff x="2400018" y="1439812"/>
            <a:chExt cx="1195377" cy="11953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4E15DD-6873-AB45-ACF5-5DE82ABA24FA}"/>
                </a:ext>
              </a:extLst>
            </p:cNvPr>
            <p:cNvSpPr/>
            <p:nvPr/>
          </p:nvSpPr>
          <p:spPr>
            <a:xfrm>
              <a:off x="2400018" y="1439812"/>
              <a:ext cx="1195377" cy="1195377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1FDF6D-8D2A-5545-A683-1F95BB710950}"/>
                </a:ext>
              </a:extLst>
            </p:cNvPr>
            <p:cNvSpPr/>
            <p:nvPr/>
          </p:nvSpPr>
          <p:spPr>
            <a:xfrm>
              <a:off x="2475960" y="1515754"/>
              <a:ext cx="1043493" cy="1043493"/>
            </a:xfrm>
            <a:prstGeom prst="ellipse">
              <a:avLst/>
            </a:prstGeom>
            <a:solidFill>
              <a:srgbClr val="2C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1E85DDF-EC6B-0C4F-BBA3-692B21082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4447" y="4188496"/>
            <a:ext cx="570440" cy="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0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EC787D-5CFB-F743-923B-533A8F35B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4396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B459-06B2-D34D-9A26-3D2E4B55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and cloud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10184"/>
            <a:ext cx="4554415" cy="1457570"/>
          </a:xfrm>
        </p:spPr>
        <p:txBody>
          <a:bodyPr/>
          <a:lstStyle/>
          <a:p>
            <a:r>
              <a:rPr lang="en-US" sz="1800" dirty="0"/>
              <a:t>Hours Worked – 2,403.75</a:t>
            </a:r>
          </a:p>
          <a:p>
            <a:r>
              <a:rPr lang="en-US" sz="1800" dirty="0"/>
              <a:t>Labor Costs - $337,337.06</a:t>
            </a:r>
          </a:p>
          <a:p>
            <a:r>
              <a:rPr lang="en-US" sz="1800" dirty="0"/>
              <a:t>13 Staff – Not all Full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DC46-789A-864B-A461-47792A2D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B93-456E-FC4C-A52E-30DAAB2A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A9859-5B2C-E04D-A795-FCF7508B6855}"/>
              </a:ext>
            </a:extLst>
          </p:cNvPr>
          <p:cNvSpPr txBox="1"/>
          <p:nvPr/>
        </p:nvSpPr>
        <p:spPr>
          <a:xfrm>
            <a:off x="838200" y="3750701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Labor Information as of 12/31/2018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1683726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Cloud Costs as of 1/22/2019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CC8A37-BD62-8946-BCAE-0E4B539A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7" y="2028132"/>
            <a:ext cx="10766951" cy="15782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CD8EA-27CC-0B4B-9701-241A1E51747D}"/>
              </a:ext>
            </a:extLst>
          </p:cNvPr>
          <p:cNvGrpSpPr/>
          <p:nvPr/>
        </p:nvGrpSpPr>
        <p:grpSpPr>
          <a:xfrm>
            <a:off x="3838323" y="4895503"/>
            <a:ext cx="7715245" cy="358836"/>
            <a:chOff x="4414840" y="4757738"/>
            <a:chExt cx="7715245" cy="3588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9D49B2-D966-5244-8A15-834CC35AFCB1}"/>
                </a:ext>
              </a:extLst>
            </p:cNvPr>
            <p:cNvSpPr/>
            <p:nvPr/>
          </p:nvSpPr>
          <p:spPr>
            <a:xfrm>
              <a:off x="5957889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October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9B0966-F43C-0642-88B7-A48D963E0908}"/>
                </a:ext>
              </a:extLst>
            </p:cNvPr>
            <p:cNvSpPr/>
            <p:nvPr/>
          </p:nvSpPr>
          <p:spPr>
            <a:xfrm>
              <a:off x="7500938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November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0629E-1C26-7A48-A7AE-AB47CC388BFF}"/>
                </a:ext>
              </a:extLst>
            </p:cNvPr>
            <p:cNvSpPr/>
            <p:nvPr/>
          </p:nvSpPr>
          <p:spPr>
            <a:xfrm>
              <a:off x="9043987" y="4763050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December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A3DEF-504C-4547-B51E-419EF4DD602E}"/>
                </a:ext>
              </a:extLst>
            </p:cNvPr>
            <p:cNvSpPr/>
            <p:nvPr/>
          </p:nvSpPr>
          <p:spPr>
            <a:xfrm>
              <a:off x="4414840" y="4761062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September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4365DC-DED5-3046-82F7-61BA3BF0154B}"/>
                </a:ext>
              </a:extLst>
            </p:cNvPr>
            <p:cNvSpPr/>
            <p:nvPr/>
          </p:nvSpPr>
          <p:spPr>
            <a:xfrm>
              <a:off x="10587036" y="4757738"/>
              <a:ext cx="1543049" cy="353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January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D87DA0-BD8F-6344-9D55-1D3436171B24}"/>
              </a:ext>
            </a:extLst>
          </p:cNvPr>
          <p:cNvCxnSpPr/>
          <p:nvPr/>
        </p:nvCxnSpPr>
        <p:spPr>
          <a:xfrm>
            <a:off x="5069259" y="5252351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F2BCBC-48C1-3F4D-93CA-2E4C691009AE}"/>
              </a:ext>
            </a:extLst>
          </p:cNvPr>
          <p:cNvSpPr txBox="1"/>
          <p:nvPr/>
        </p:nvSpPr>
        <p:spPr>
          <a:xfrm>
            <a:off x="4107891" y="5527842"/>
            <a:ext cx="139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Environment Requested: 9/18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FCE19D-0A29-6041-957B-0EFB056E4501}"/>
              </a:ext>
            </a:extLst>
          </p:cNvPr>
          <p:cNvCxnSpPr/>
          <p:nvPr/>
        </p:nvCxnSpPr>
        <p:spPr>
          <a:xfrm>
            <a:off x="8635624" y="4612543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C062ED-19EE-2349-A7C3-330382F5D92C}"/>
              </a:ext>
            </a:extLst>
          </p:cNvPr>
          <p:cNvSpPr txBox="1"/>
          <p:nvPr/>
        </p:nvSpPr>
        <p:spPr>
          <a:xfrm>
            <a:off x="7236533" y="3796373"/>
            <a:ext cx="1951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Designer (1 FTE)</a:t>
            </a:r>
          </a:p>
          <a:p>
            <a:endParaRPr lang="en-US" sz="1400" dirty="0"/>
          </a:p>
          <a:p>
            <a:r>
              <a:rPr lang="en-US" sz="1400" dirty="0"/>
              <a:t>Add </a:t>
            </a:r>
            <a:r>
              <a:rPr lang="en-US" sz="1400" dirty="0" err="1"/>
              <a:t>ElasticSearch</a:t>
            </a:r>
            <a:r>
              <a:rPr lang="en-US" sz="1400" dirty="0"/>
              <a:t> Developer (1 FTE)</a:t>
            </a:r>
          </a:p>
          <a:p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6E01E1-8A0E-2A41-BB75-456D87B5713E}"/>
              </a:ext>
            </a:extLst>
          </p:cNvPr>
          <p:cNvCxnSpPr/>
          <p:nvPr/>
        </p:nvCxnSpPr>
        <p:spPr>
          <a:xfrm>
            <a:off x="10203473" y="5249027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4AD38C-C5E9-4B40-8BAB-CBBB90F2D9E8}"/>
              </a:ext>
            </a:extLst>
          </p:cNvPr>
          <p:cNvSpPr txBox="1"/>
          <p:nvPr/>
        </p:nvSpPr>
        <p:spPr>
          <a:xfrm>
            <a:off x="9818190" y="5532361"/>
            <a:ext cx="1951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Front End Developers (3 FTE)</a:t>
            </a:r>
          </a:p>
          <a:p>
            <a:endParaRPr lang="en-US" sz="1400" dirty="0"/>
          </a:p>
          <a:p>
            <a:r>
              <a:rPr lang="en-US" sz="1400" dirty="0"/>
              <a:t>Add .5 FTE Cloud Architect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EDB0DF-9BEE-A84A-87D1-93FCB7FDBE90}"/>
              </a:ext>
            </a:extLst>
          </p:cNvPr>
          <p:cNvCxnSpPr>
            <a:cxnSpLocks/>
          </p:cNvCxnSpPr>
          <p:nvPr/>
        </p:nvCxnSpPr>
        <p:spPr>
          <a:xfrm>
            <a:off x="5378315" y="4542122"/>
            <a:ext cx="0" cy="353381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FE9C43-B8B2-FA4A-854B-37062D420D3E}"/>
              </a:ext>
            </a:extLst>
          </p:cNvPr>
          <p:cNvSpPr txBox="1"/>
          <p:nvPr/>
        </p:nvSpPr>
        <p:spPr>
          <a:xfrm>
            <a:off x="5259329" y="3658436"/>
            <a:ext cx="139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Environment Ready: 9/25</a:t>
            </a:r>
          </a:p>
          <a:p>
            <a:r>
              <a:rPr lang="en-US" sz="1400" dirty="0"/>
              <a:t>3 FTE ADE</a:t>
            </a:r>
          </a:p>
          <a:p>
            <a:r>
              <a:rPr lang="en-US" sz="1400" dirty="0"/>
              <a:t>3 Cyber FTE</a:t>
            </a:r>
          </a:p>
        </p:txBody>
      </p:sp>
    </p:spTree>
    <p:extLst>
      <p:ext uri="{BB962C8B-B14F-4D97-AF65-F5344CB8AC3E}">
        <p14:creationId xmlns:p14="http://schemas.microsoft.com/office/powerpoint/2010/main" val="149521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B459-06B2-D34D-9A26-3D2E4B55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2.0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70" y="2100690"/>
            <a:ext cx="4554415" cy="1457570"/>
          </a:xfrm>
        </p:spPr>
        <p:txBody>
          <a:bodyPr/>
          <a:lstStyle/>
          <a:p>
            <a:r>
              <a:rPr lang="en-US" sz="1800" dirty="0"/>
              <a:t>FY18:  approx. $9M</a:t>
            </a:r>
          </a:p>
          <a:p>
            <a:r>
              <a:rPr lang="en-US" sz="1800" dirty="0"/>
              <a:t>FY19:  Budgeted $10.5M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B93-456E-FC4C-A52E-30DAAB2A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1683726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RDTE: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ED3B69-E89C-DC46-B430-8611E9C19A27}"/>
              </a:ext>
            </a:extLst>
          </p:cNvPr>
          <p:cNvSpPr txBox="1"/>
          <p:nvPr/>
        </p:nvSpPr>
        <p:spPr>
          <a:xfrm>
            <a:off x="838200" y="3057498"/>
            <a:ext cx="410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OMN: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CC37B51-0A15-B946-8A33-443688407827}"/>
              </a:ext>
            </a:extLst>
          </p:cNvPr>
          <p:cNvSpPr txBox="1">
            <a:spLocks/>
          </p:cNvSpPr>
          <p:nvPr/>
        </p:nvSpPr>
        <p:spPr>
          <a:xfrm>
            <a:off x="838200" y="3468457"/>
            <a:ext cx="4554415" cy="1457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  <a:tabLst/>
              <a:defRPr sz="14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LucidaGrande" charset="0"/>
              <a:buNone/>
              <a:tabLst/>
              <a:defRPr sz="1600" b="1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FY18:  approx. $9M</a:t>
            </a:r>
          </a:p>
          <a:p>
            <a:r>
              <a:rPr lang="en-US" sz="1800" dirty="0"/>
              <a:t>FY19:  Budgeted $11M</a:t>
            </a:r>
          </a:p>
        </p:txBody>
      </p:sp>
    </p:spTree>
    <p:extLst>
      <p:ext uri="{BB962C8B-B14F-4D97-AF65-F5344CB8AC3E}">
        <p14:creationId xmlns:p14="http://schemas.microsoft.com/office/powerpoint/2010/main" val="35771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B624-8339-5F4E-89F8-E0A67AF5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costs as of 17 Jan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F954D-92C6-FB4A-A327-F720BEFAE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514B-7B4C-CE4A-9E95-66D762A9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5AEE3-AE9E-7741-9AF8-73BB5454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006600"/>
            <a:ext cx="7302500" cy="284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FAE22-5376-2340-A3F3-B311D6CA3C1A}"/>
              </a:ext>
            </a:extLst>
          </p:cNvPr>
          <p:cNvSpPr txBox="1"/>
          <p:nvPr/>
        </p:nvSpPr>
        <p:spPr>
          <a:xfrm>
            <a:off x="2571750" y="5229225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Increase in costs is due to the ingest of GDELT Event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FB79C-92D1-AB4A-B7BA-8F1D48DA9F3F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0FEC5-18EF-B94E-ADC1-D96F9676358B}"/>
              </a:ext>
            </a:extLst>
          </p:cNvPr>
          <p:cNvSpPr txBox="1"/>
          <p:nvPr/>
        </p:nvSpPr>
        <p:spPr>
          <a:xfrm>
            <a:off x="7039778" y="429658"/>
            <a:ext cx="353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CB: Suggest removing in favor of earlier slide</a:t>
            </a:r>
          </a:p>
        </p:txBody>
      </p:sp>
    </p:spTree>
    <p:extLst>
      <p:ext uri="{BB962C8B-B14F-4D97-AF65-F5344CB8AC3E}">
        <p14:creationId xmlns:p14="http://schemas.microsoft.com/office/powerpoint/2010/main" val="311424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AFB8-D4FF-F941-89E0-BB6F1851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cluster data dump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6714A-E875-FD46-89D0-43BCE4656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F53B0-7C8B-6844-8B17-3845DFF3D803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801B1-0BBF-BC47-85C1-D2731638AA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499" y="1288057"/>
            <a:ext cx="7962069" cy="5026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B29D-A198-B445-B57D-DA3A3B203B4B}"/>
              </a:ext>
            </a:extLst>
          </p:cNvPr>
          <p:cNvSpPr txBox="1"/>
          <p:nvPr/>
        </p:nvSpPr>
        <p:spPr>
          <a:xfrm>
            <a:off x="738554" y="2796755"/>
            <a:ext cx="263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used:</a:t>
            </a:r>
            <a:r>
              <a:rPr lang="en-US" dirty="0"/>
              <a:t> Python’s NLP libraries: </a:t>
            </a:r>
            <a:r>
              <a:rPr lang="en-US" dirty="0" err="1"/>
              <a:t>Gensim</a:t>
            </a:r>
            <a:r>
              <a:rPr lang="en-US" dirty="0"/>
              <a:t>, Spacy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NLP algorithms:</a:t>
            </a:r>
            <a:r>
              <a:rPr lang="en-US" dirty="0"/>
              <a:t> TF-IDF, LDA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AEE7-1928-9243-ADCF-236AB6D1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as a “Switchboard’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767FD-B5AE-E347-9CF4-117A7EAD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C8E28-6E36-3B41-9565-2973C75D7A3D}"/>
              </a:ext>
            </a:extLst>
          </p:cNvPr>
          <p:cNvGrpSpPr/>
          <p:nvPr/>
        </p:nvGrpSpPr>
        <p:grpSpPr>
          <a:xfrm>
            <a:off x="6388715" y="2130521"/>
            <a:ext cx="5051364" cy="4009334"/>
            <a:chOff x="7696225" y="2895600"/>
            <a:chExt cx="5959834" cy="428276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A31A97-C288-5F4E-B7F8-154678C25871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93" y="3962400"/>
              <a:ext cx="474547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358E20-67B6-FB4C-9C75-787DF181F48D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93" y="5765800"/>
              <a:ext cx="474547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553CFF-783D-A640-BE38-6F9718EFB582}"/>
                </a:ext>
              </a:extLst>
            </p:cNvPr>
            <p:cNvSpPr/>
            <p:nvPr/>
          </p:nvSpPr>
          <p:spPr>
            <a:xfrm>
              <a:off x="12549666" y="3682425"/>
              <a:ext cx="11063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4F81BD"/>
                  </a:solidFill>
                </a:rPr>
                <a:t>EXTERNAL </a:t>
              </a:r>
              <a:br>
                <a:rPr lang="en-US" sz="1600" b="1" dirty="0">
                  <a:solidFill>
                    <a:srgbClr val="4F81BD"/>
                  </a:solidFill>
                </a:rPr>
              </a:br>
              <a:r>
                <a:rPr lang="en-US" sz="1600" b="1" dirty="0">
                  <a:solidFill>
                    <a:srgbClr val="4F81BD"/>
                  </a:solidFill>
                </a:rPr>
                <a:t>API LAYER</a:t>
              </a:r>
              <a:endParaRPr lang="en-US" sz="1600" dirty="0">
                <a:solidFill>
                  <a:srgbClr val="4F81BD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C8196-2DDC-8449-A24B-219F36CA28FB}"/>
                </a:ext>
              </a:extLst>
            </p:cNvPr>
            <p:cNvSpPr/>
            <p:nvPr/>
          </p:nvSpPr>
          <p:spPr>
            <a:xfrm>
              <a:off x="12549666" y="5485825"/>
              <a:ext cx="10823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4F81BD"/>
                  </a:solidFill>
                </a:rPr>
                <a:t>INTERNAL </a:t>
              </a:r>
              <a:br>
                <a:rPr lang="en-US" sz="1600" b="1" dirty="0">
                  <a:solidFill>
                    <a:srgbClr val="4F81BD"/>
                  </a:solidFill>
                </a:rPr>
              </a:br>
              <a:r>
                <a:rPr lang="en-US" sz="1600" b="1" dirty="0">
                  <a:solidFill>
                    <a:srgbClr val="4F81BD"/>
                  </a:solidFill>
                </a:rPr>
                <a:t>API LAYER</a:t>
              </a:r>
              <a:endParaRPr lang="en-US" sz="1600" dirty="0">
                <a:solidFill>
                  <a:srgbClr val="4F81BD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6BFD5D-C69C-714B-BC37-1BBF554D526C}"/>
                </a:ext>
              </a:extLst>
            </p:cNvPr>
            <p:cNvGrpSpPr/>
            <p:nvPr/>
          </p:nvGrpSpPr>
          <p:grpSpPr>
            <a:xfrm>
              <a:off x="8771667" y="4419600"/>
              <a:ext cx="2641600" cy="913825"/>
              <a:chOff x="8771667" y="4419600"/>
              <a:chExt cx="2641600" cy="913825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03BE778-E5D0-4B4E-859C-4533DD0CBDC5}"/>
                  </a:ext>
                </a:extLst>
              </p:cNvPr>
              <p:cNvCxnSpPr/>
              <p:nvPr/>
            </p:nvCxnSpPr>
            <p:spPr>
              <a:xfrm>
                <a:off x="87716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A1FABF9-29F4-3841-A2AE-405D3D6ECE9F}"/>
                  </a:ext>
                </a:extLst>
              </p:cNvPr>
              <p:cNvCxnSpPr/>
              <p:nvPr/>
            </p:nvCxnSpPr>
            <p:spPr>
              <a:xfrm>
                <a:off x="100924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47F3A7B-040B-0B45-8C2E-A758DA32E657}"/>
                  </a:ext>
                </a:extLst>
              </p:cNvPr>
              <p:cNvCxnSpPr/>
              <p:nvPr/>
            </p:nvCxnSpPr>
            <p:spPr>
              <a:xfrm>
                <a:off x="11413267" y="4419600"/>
                <a:ext cx="0" cy="913825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C54C99-A4AC-C34C-A108-4EF060E579ED}"/>
                </a:ext>
              </a:extLst>
            </p:cNvPr>
            <p:cNvGrpSpPr/>
            <p:nvPr/>
          </p:nvGrpSpPr>
          <p:grpSpPr>
            <a:xfrm>
              <a:off x="8077200" y="3505200"/>
              <a:ext cx="4038600" cy="457200"/>
              <a:chOff x="8077200" y="3505200"/>
              <a:chExt cx="4038600" cy="45720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5CE1117-E213-1248-8093-79A4C2D26DB2}"/>
                  </a:ext>
                </a:extLst>
              </p:cNvPr>
              <p:cNvCxnSpPr/>
              <p:nvPr/>
            </p:nvCxnSpPr>
            <p:spPr>
              <a:xfrm flipV="1">
                <a:off x="80772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7086196-37C6-F34A-9733-C0E298AEAD9C}"/>
                  </a:ext>
                </a:extLst>
              </p:cNvPr>
              <p:cNvCxnSpPr/>
              <p:nvPr/>
            </p:nvCxnSpPr>
            <p:spPr>
              <a:xfrm flipV="1">
                <a:off x="908685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AB82A9E-B64F-E642-81FC-F405A6865EAF}"/>
                  </a:ext>
                </a:extLst>
              </p:cNvPr>
              <p:cNvCxnSpPr/>
              <p:nvPr/>
            </p:nvCxnSpPr>
            <p:spPr>
              <a:xfrm flipV="1">
                <a:off x="100965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4265D50-918F-D744-BC37-CA86AFCF3F7A}"/>
                  </a:ext>
                </a:extLst>
              </p:cNvPr>
              <p:cNvCxnSpPr/>
              <p:nvPr/>
            </p:nvCxnSpPr>
            <p:spPr>
              <a:xfrm flipV="1">
                <a:off x="1110615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08AB3D-1AAE-9845-8A03-CA77FEDE8657}"/>
                  </a:ext>
                </a:extLst>
              </p:cNvPr>
              <p:cNvCxnSpPr/>
              <p:nvPr/>
            </p:nvCxnSpPr>
            <p:spPr>
              <a:xfrm flipV="1">
                <a:off x="12115800" y="3505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774EE6-43DE-6441-9747-3029EF135261}"/>
                </a:ext>
              </a:extLst>
            </p:cNvPr>
            <p:cNvGrpSpPr/>
            <p:nvPr/>
          </p:nvGrpSpPr>
          <p:grpSpPr>
            <a:xfrm>
              <a:off x="7705993" y="2895600"/>
              <a:ext cx="4773572" cy="736600"/>
              <a:chOff x="7705993" y="2895600"/>
              <a:chExt cx="4773572" cy="7366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DAFC32B-CAC7-8648-BDBD-73A9DB5B4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5993" y="28956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E7CA777B-DC47-C84E-8E00-12D326FFD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1250" y="2895600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D3C3246-3B83-9F4A-ACC0-8EFC73D02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4550" y="2895600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A2CF7C1-B49F-8F4C-9D0B-F4716BD0E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7850" y="28956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7C4BD81A-7BB5-8945-9347-AA4D4E21C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2965" y="2895600"/>
                <a:ext cx="736600" cy="7239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39F4EA-02B2-5340-90D1-9F05CE824F74}"/>
                </a:ext>
              </a:extLst>
            </p:cNvPr>
            <p:cNvGrpSpPr/>
            <p:nvPr/>
          </p:nvGrpSpPr>
          <p:grpSpPr>
            <a:xfrm>
              <a:off x="7696225" y="5750649"/>
              <a:ext cx="4800575" cy="1427712"/>
              <a:chOff x="7705993" y="5750649"/>
              <a:chExt cx="4800575" cy="142771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20D1A8C-5CFE-3A42-9181-3255343EEF63}"/>
                  </a:ext>
                </a:extLst>
              </p:cNvPr>
              <p:cNvGrpSpPr/>
              <p:nvPr/>
            </p:nvGrpSpPr>
            <p:grpSpPr>
              <a:xfrm>
                <a:off x="7705993" y="6345191"/>
                <a:ext cx="4800575" cy="833170"/>
                <a:chOff x="7095991" y="6874956"/>
                <a:chExt cx="6277005" cy="1089414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D6A8D33-39BE-EE45-A4FA-C1701CA15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78651" y="6894006"/>
                  <a:ext cx="508000" cy="457200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DB47C19C-8BD3-2046-A7F5-6F898561A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9528" y="7560279"/>
                  <a:ext cx="533400" cy="38100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94B26729-A8A1-5445-A2AC-9FC976116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2407" y="6874956"/>
                  <a:ext cx="393700" cy="495300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550AC698-F8B8-9942-87EB-E0D7F74AF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9641" y="6874956"/>
                  <a:ext cx="533400" cy="495300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9428391-0286-5945-9038-5BAEED7F2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75108" y="7556606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0F754C5C-2C37-BC4B-AB6E-B5FDAFE7B0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5991" y="6928433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3BC79EE0-A2EE-DA4E-940D-D5D5F2CE38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83041" y="7537188"/>
                  <a:ext cx="508000" cy="427182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EF2F3654-EEBE-514E-B454-3E2BF4561A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81717" y="6928433"/>
                  <a:ext cx="472314" cy="388347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92A2E231-ABEC-9043-98E9-3508C0B89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25986" y="7574258"/>
                  <a:ext cx="438918" cy="353043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F103A963-7D77-3540-988B-81E5BACB4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30375" y="7560279"/>
                  <a:ext cx="533400" cy="381000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C18E4ED9-CDC7-B949-8C6D-49E1F76DD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91162" y="6946085"/>
                  <a:ext cx="438918" cy="353043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1F24252E-C849-A041-97E9-A3A0E6EE2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00682" y="7556606"/>
                  <a:ext cx="472314" cy="388347"/>
                </a:xfrm>
                <a:prstGeom prst="rect">
                  <a:avLst/>
                </a:prstGeom>
              </p:spPr>
            </p:pic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57CFE8-1DAC-4546-9C96-E1DED2CA6F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5568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A99C40-BACB-7847-891F-F2E84CA6F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2275" y="5755672"/>
                <a:ext cx="0" cy="5689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684575-7927-3E45-A2F0-CCD1C4816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11547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7D0843-EF66-BA4A-95D9-444B3591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15257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CCF50B-8589-FB4C-B697-B8CA75E09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5968" y="575768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9FDD4CF-D564-1E40-836C-F0FD0B2AF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4116" y="5774979"/>
                <a:ext cx="0" cy="625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1689435-4313-604D-9B52-FF2B6A1D7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0953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7636537-E5DF-804C-A117-A2EB011B2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1348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D9DBB48-9FA6-C341-A9B9-CCA69C0C9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5433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3B9F9CF-21CC-E247-AB78-4BB9497F6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3580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60B616-4CAB-504B-A8E0-4A90E67CA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4292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1B1BB39-97E4-BF46-B614-A9C9752AE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13564" y="5750649"/>
                <a:ext cx="0" cy="1126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A3C023-7AF4-0C45-BA09-E972C4A9FD90}"/>
              </a:ext>
            </a:extLst>
          </p:cNvPr>
          <p:cNvGrpSpPr/>
          <p:nvPr/>
        </p:nvGrpSpPr>
        <p:grpSpPr>
          <a:xfrm>
            <a:off x="751293" y="1789376"/>
            <a:ext cx="4779266" cy="4391175"/>
            <a:chOff x="1025793" y="2800064"/>
            <a:chExt cx="5638800" cy="469064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584E380-22B0-234C-9767-E12AE1612E11}"/>
                </a:ext>
              </a:extLst>
            </p:cNvPr>
            <p:cNvGrpSpPr/>
            <p:nvPr/>
          </p:nvGrpSpPr>
          <p:grpSpPr>
            <a:xfrm>
              <a:off x="1371600" y="3168364"/>
              <a:ext cx="4721352" cy="4009997"/>
              <a:chOff x="1371600" y="3168364"/>
              <a:chExt cx="4721352" cy="4009997"/>
            </a:xfrm>
          </p:grpSpPr>
          <p:cxnSp>
            <p:nvCxnSpPr>
              <p:cNvPr id="113" name="Curved Connector 112">
                <a:extLst>
                  <a:ext uri="{FF2B5EF4-FFF2-40B4-BE49-F238E27FC236}">
                    <a16:creationId xmlns:a16="http://schemas.microsoft.com/office/drawing/2014/main" id="{64B5915F-18BE-A448-8443-DE2560E917E4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16200000" flipH="1">
                <a:off x="1247073" y="4822711"/>
                <a:ext cx="1587370" cy="476347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>
                <a:extLst>
                  <a:ext uri="{FF2B5EF4-FFF2-40B4-BE49-F238E27FC236}">
                    <a16:creationId xmlns:a16="http://schemas.microsoft.com/office/drawing/2014/main" id="{31E90FA4-9707-7642-9B06-D8334870CF9A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 rot="16200000" flipH="1">
                <a:off x="1004668" y="5056653"/>
                <a:ext cx="1587370" cy="8463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32A00D8B-9A85-1543-99FB-AEA4CDCA435B}"/>
                  </a:ext>
                </a:extLst>
              </p:cNvPr>
              <p:cNvCxnSpPr>
                <a:endCxn id="104" idx="0"/>
              </p:cNvCxnSpPr>
              <p:nvPr/>
            </p:nvCxnSpPr>
            <p:spPr>
              <a:xfrm rot="5400000">
                <a:off x="783721" y="4855078"/>
                <a:ext cx="1590180" cy="41442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6CB7319C-CD46-DE40-946F-317612EE1496}"/>
                  </a:ext>
                </a:extLst>
              </p:cNvPr>
              <p:cNvCxnSpPr>
                <a:endCxn id="94" idx="0"/>
              </p:cNvCxnSpPr>
              <p:nvPr/>
            </p:nvCxnSpPr>
            <p:spPr>
              <a:xfrm rot="16200000" flipH="1">
                <a:off x="560636" y="5434510"/>
                <a:ext cx="2949106" cy="48748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>
                <a:extLst>
                  <a:ext uri="{FF2B5EF4-FFF2-40B4-BE49-F238E27FC236}">
                    <a16:creationId xmlns:a16="http://schemas.microsoft.com/office/drawing/2014/main" id="{A2924393-208D-0345-825C-67053E8E47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8233" y="5734859"/>
                <a:ext cx="2885607" cy="139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>
                <a:extLst>
                  <a:ext uri="{FF2B5EF4-FFF2-40B4-BE49-F238E27FC236}">
                    <a16:creationId xmlns:a16="http://schemas.microsoft.com/office/drawing/2014/main" id="{DE6F3023-4823-DD41-A24E-1CD5E537FB09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5400000">
                <a:off x="149676" y="5489123"/>
                <a:ext cx="2888416" cy="4445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>
                <a:extLst>
                  <a:ext uri="{FF2B5EF4-FFF2-40B4-BE49-F238E27FC236}">
                    <a16:creationId xmlns:a16="http://schemas.microsoft.com/office/drawing/2014/main" id="{23AE7AA5-EBE5-4347-B72C-573F238B7B0A}"/>
                  </a:ext>
                </a:extLst>
              </p:cNvPr>
              <p:cNvCxnSpPr>
                <a:endCxn id="109" idx="0"/>
              </p:cNvCxnSpPr>
              <p:nvPr/>
            </p:nvCxnSpPr>
            <p:spPr>
              <a:xfrm rot="16200000" flipH="1">
                <a:off x="2404042" y="4097783"/>
                <a:ext cx="2185645" cy="135492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>
                <a:extLst>
                  <a:ext uri="{FF2B5EF4-FFF2-40B4-BE49-F238E27FC236}">
                    <a16:creationId xmlns:a16="http://schemas.microsoft.com/office/drawing/2014/main" id="{09413339-4CBF-F04B-95D8-8AEB8B92E73A}"/>
                  </a:ext>
                </a:extLst>
              </p:cNvPr>
              <p:cNvCxnSpPr>
                <a:endCxn id="111" idx="0"/>
              </p:cNvCxnSpPr>
              <p:nvPr/>
            </p:nvCxnSpPr>
            <p:spPr>
              <a:xfrm>
                <a:off x="2829827" y="3733800"/>
                <a:ext cx="2312698" cy="2079872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urved Connector 120">
                <a:extLst>
                  <a:ext uri="{FF2B5EF4-FFF2-40B4-BE49-F238E27FC236}">
                    <a16:creationId xmlns:a16="http://schemas.microsoft.com/office/drawing/2014/main" id="{4B6DE464-3A2C-B049-AA83-02B918FC9D9B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5400000">
                <a:off x="1479769" y="4555557"/>
                <a:ext cx="2098177" cy="499849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>
                <a:extLst>
                  <a:ext uri="{FF2B5EF4-FFF2-40B4-BE49-F238E27FC236}">
                    <a16:creationId xmlns:a16="http://schemas.microsoft.com/office/drawing/2014/main" id="{93C25C45-0901-524F-99ED-FFFA5A75629D}"/>
                  </a:ext>
                </a:extLst>
              </p:cNvPr>
              <p:cNvCxnSpPr>
                <a:endCxn id="96" idx="0"/>
              </p:cNvCxnSpPr>
              <p:nvPr/>
            </p:nvCxnSpPr>
            <p:spPr>
              <a:xfrm rot="16200000" flipH="1">
                <a:off x="1073872" y="4961642"/>
                <a:ext cx="2934256" cy="141837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urved Connector 122">
                <a:extLst>
                  <a:ext uri="{FF2B5EF4-FFF2-40B4-BE49-F238E27FC236}">
                    <a16:creationId xmlns:a16="http://schemas.microsoft.com/office/drawing/2014/main" id="{408AFAB9-BE2F-B042-8201-9DE1C7DD6508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rot="16200000" flipH="1">
                <a:off x="1557204" y="4549181"/>
                <a:ext cx="2899107" cy="233514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>
                <a:extLst>
                  <a:ext uri="{FF2B5EF4-FFF2-40B4-BE49-F238E27FC236}">
                    <a16:creationId xmlns:a16="http://schemas.microsoft.com/office/drawing/2014/main" id="{36C3BAF2-5E92-234C-BF4D-8F54A71D040B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>
                <a:off x="1786022" y="4212274"/>
                <a:ext cx="4306930" cy="2914203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>
                <a:extLst>
                  <a:ext uri="{FF2B5EF4-FFF2-40B4-BE49-F238E27FC236}">
                    <a16:creationId xmlns:a16="http://schemas.microsoft.com/office/drawing/2014/main" id="{83DC9D17-5AE5-2142-9F41-5CB9D7A95934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 rot="5400000">
                <a:off x="1234153" y="4287382"/>
                <a:ext cx="2135620" cy="99875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>
                <a:extLst>
                  <a:ext uri="{FF2B5EF4-FFF2-40B4-BE49-F238E27FC236}">
                    <a16:creationId xmlns:a16="http://schemas.microsoft.com/office/drawing/2014/main" id="{2194B45C-CA50-294A-97E8-71C46BC9FACC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5400000">
                <a:off x="372229" y="4733171"/>
                <a:ext cx="3421815" cy="142307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>
                <a:extLst>
                  <a:ext uri="{FF2B5EF4-FFF2-40B4-BE49-F238E27FC236}">
                    <a16:creationId xmlns:a16="http://schemas.microsoft.com/office/drawing/2014/main" id="{7F5967A6-32DA-0843-9882-F4BC8BADEB6A}"/>
                  </a:ext>
                </a:extLst>
              </p:cNvPr>
              <p:cNvCxnSpPr>
                <a:endCxn id="95" idx="0"/>
              </p:cNvCxnSpPr>
              <p:nvPr/>
            </p:nvCxnSpPr>
            <p:spPr>
              <a:xfrm rot="16200000" flipH="1">
                <a:off x="1581753" y="4944249"/>
                <a:ext cx="3355515" cy="97980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F7E5F4EA-91B4-1C46-B192-C1DCF2265E1C}"/>
                  </a:ext>
                </a:extLst>
              </p:cNvPr>
              <p:cNvCxnSpPr>
                <a:endCxn id="93" idx="0"/>
              </p:cNvCxnSpPr>
              <p:nvPr/>
            </p:nvCxnSpPr>
            <p:spPr>
              <a:xfrm rot="5400000">
                <a:off x="871314" y="4195171"/>
                <a:ext cx="3888906" cy="2026364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AA646BD2-AA45-7B47-923A-148A2B9B3D22}"/>
                  </a:ext>
                </a:extLst>
              </p:cNvPr>
              <p:cNvCxnSpPr>
                <a:endCxn id="109" idx="0"/>
              </p:cNvCxnSpPr>
              <p:nvPr/>
            </p:nvCxnSpPr>
            <p:spPr>
              <a:xfrm rot="16200000" flipH="1">
                <a:off x="2714941" y="4408683"/>
                <a:ext cx="2589532" cy="32924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56D519BF-1D9A-3142-AE04-DB122C5EBE9F}"/>
                  </a:ext>
                </a:extLst>
              </p:cNvPr>
              <p:cNvCxnSpPr>
                <a:endCxn id="107" idx="0"/>
              </p:cNvCxnSpPr>
              <p:nvPr/>
            </p:nvCxnSpPr>
            <p:spPr>
              <a:xfrm rot="5400000">
                <a:off x="2503093" y="4522248"/>
                <a:ext cx="2537742" cy="4510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urved Connector 130">
                <a:extLst>
                  <a:ext uri="{FF2B5EF4-FFF2-40B4-BE49-F238E27FC236}">
                    <a16:creationId xmlns:a16="http://schemas.microsoft.com/office/drawing/2014/main" id="{421162CB-19AF-974F-A855-54EF61091FC7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rot="16200000" flipH="1">
                <a:off x="2703345" y="4244849"/>
                <a:ext cx="3984442" cy="183147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urved Connector 131">
                <a:extLst>
                  <a:ext uri="{FF2B5EF4-FFF2-40B4-BE49-F238E27FC236}">
                    <a16:creationId xmlns:a16="http://schemas.microsoft.com/office/drawing/2014/main" id="{2062BD8A-23C9-8A42-8E17-4BACA076181B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 rot="10800000" flipV="1">
                <a:off x="2278932" y="3733798"/>
                <a:ext cx="2579416" cy="2120771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urved Connector 132">
                <a:extLst>
                  <a:ext uri="{FF2B5EF4-FFF2-40B4-BE49-F238E27FC236}">
                    <a16:creationId xmlns:a16="http://schemas.microsoft.com/office/drawing/2014/main" id="{D8FC7AAF-612E-A848-A801-7B07ABC44EE0}"/>
                  </a:ext>
                </a:extLst>
              </p:cNvPr>
              <p:cNvCxnSpPr>
                <a:endCxn id="108" idx="0"/>
              </p:cNvCxnSpPr>
              <p:nvPr/>
            </p:nvCxnSpPr>
            <p:spPr>
              <a:xfrm rot="5400000">
                <a:off x="3001323" y="4002445"/>
                <a:ext cx="2086138" cy="1588412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>
                <a:extLst>
                  <a:ext uri="{FF2B5EF4-FFF2-40B4-BE49-F238E27FC236}">
                    <a16:creationId xmlns:a16="http://schemas.microsoft.com/office/drawing/2014/main" id="{8072CA3A-CA63-DE48-B911-5930C803DA0A}"/>
                  </a:ext>
                </a:extLst>
              </p:cNvPr>
              <p:cNvCxnSpPr>
                <a:endCxn id="107" idx="0"/>
              </p:cNvCxnSpPr>
              <p:nvPr/>
            </p:nvCxnSpPr>
            <p:spPr>
              <a:xfrm rot="5400000">
                <a:off x="3281013" y="4303798"/>
                <a:ext cx="1978272" cy="104147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>
                <a:extLst>
                  <a:ext uri="{FF2B5EF4-FFF2-40B4-BE49-F238E27FC236}">
                    <a16:creationId xmlns:a16="http://schemas.microsoft.com/office/drawing/2014/main" id="{0DD55817-DCAB-8A49-9DDB-83A0E899BA9B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rot="5400000">
                <a:off x="2813988" y="5195741"/>
                <a:ext cx="3330906" cy="61022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>
                <a:extLst>
                  <a:ext uri="{FF2B5EF4-FFF2-40B4-BE49-F238E27FC236}">
                    <a16:creationId xmlns:a16="http://schemas.microsoft.com/office/drawing/2014/main" id="{E353DDB6-48D0-B94D-8914-37A2E458D6F3}"/>
                  </a:ext>
                </a:extLst>
              </p:cNvPr>
              <p:cNvCxnSpPr>
                <a:endCxn id="93" idx="0"/>
              </p:cNvCxnSpPr>
              <p:nvPr/>
            </p:nvCxnSpPr>
            <p:spPr>
              <a:xfrm rot="5400000">
                <a:off x="1633763" y="3902619"/>
                <a:ext cx="3419009" cy="3081364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>
                <a:extLst>
                  <a:ext uri="{FF2B5EF4-FFF2-40B4-BE49-F238E27FC236}">
                    <a16:creationId xmlns:a16="http://schemas.microsoft.com/office/drawing/2014/main" id="{AE1E15E6-DF75-A648-BE0C-1A7C4323ACF0}"/>
                  </a:ext>
                </a:extLst>
              </p:cNvPr>
              <p:cNvCxnSpPr>
                <a:endCxn id="111" idx="0"/>
              </p:cNvCxnSpPr>
              <p:nvPr/>
            </p:nvCxnSpPr>
            <p:spPr>
              <a:xfrm rot="16200000" flipH="1">
                <a:off x="3974546" y="4645692"/>
                <a:ext cx="2094723" cy="24123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>
                <a:extLst>
                  <a:ext uri="{FF2B5EF4-FFF2-40B4-BE49-F238E27FC236}">
                    <a16:creationId xmlns:a16="http://schemas.microsoft.com/office/drawing/2014/main" id="{EA24DD54-B502-C04C-A385-D269894CE72A}"/>
                  </a:ext>
                </a:extLst>
              </p:cNvPr>
              <p:cNvCxnSpPr>
                <a:endCxn id="112" idx="0"/>
              </p:cNvCxnSpPr>
              <p:nvPr/>
            </p:nvCxnSpPr>
            <p:spPr>
              <a:xfrm rot="16200000" flipH="1">
                <a:off x="4179255" y="4422523"/>
                <a:ext cx="2120774" cy="743320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>
                <a:extLst>
                  <a:ext uri="{FF2B5EF4-FFF2-40B4-BE49-F238E27FC236}">
                    <a16:creationId xmlns:a16="http://schemas.microsoft.com/office/drawing/2014/main" id="{6E18F80D-98E9-064A-8F3C-A96585867797}"/>
                  </a:ext>
                </a:extLst>
              </p:cNvPr>
              <p:cNvCxnSpPr>
                <a:endCxn id="110" idx="0"/>
              </p:cNvCxnSpPr>
              <p:nvPr/>
            </p:nvCxnSpPr>
            <p:spPr>
              <a:xfrm rot="16200000" flipH="1">
                <a:off x="4440728" y="4176016"/>
                <a:ext cx="2074659" cy="1229789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>
                <a:extLst>
                  <a:ext uri="{FF2B5EF4-FFF2-40B4-BE49-F238E27FC236}">
                    <a16:creationId xmlns:a16="http://schemas.microsoft.com/office/drawing/2014/main" id="{7778C70A-F766-8C4B-9627-D81EB86B79FB}"/>
                  </a:ext>
                </a:extLst>
              </p:cNvPr>
              <p:cNvCxnSpPr>
                <a:endCxn id="99" idx="0"/>
              </p:cNvCxnSpPr>
              <p:nvPr/>
            </p:nvCxnSpPr>
            <p:spPr>
              <a:xfrm rot="5400000">
                <a:off x="4076006" y="5333718"/>
                <a:ext cx="2844710" cy="71167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urved Connector 140">
                <a:extLst>
                  <a:ext uri="{FF2B5EF4-FFF2-40B4-BE49-F238E27FC236}">
                    <a16:creationId xmlns:a16="http://schemas.microsoft.com/office/drawing/2014/main" id="{5B8DD45B-9985-5248-AA9C-70739CD31384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rot="5400000">
                <a:off x="4267410" y="5556167"/>
                <a:ext cx="2940532" cy="252747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>
                <a:extLst>
                  <a:ext uri="{FF2B5EF4-FFF2-40B4-BE49-F238E27FC236}">
                    <a16:creationId xmlns:a16="http://schemas.microsoft.com/office/drawing/2014/main" id="{D2C84336-A6D7-B549-AB44-48B9A24F41A3}"/>
                  </a:ext>
                </a:extLst>
              </p:cNvPr>
              <p:cNvCxnSpPr>
                <a:endCxn id="92" idx="0"/>
              </p:cNvCxnSpPr>
              <p:nvPr/>
            </p:nvCxnSpPr>
            <p:spPr>
              <a:xfrm rot="10800000" flipV="1">
                <a:off x="1371601" y="4197349"/>
                <a:ext cx="4517115" cy="2958265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>
                <a:extLst>
                  <a:ext uri="{FF2B5EF4-FFF2-40B4-BE49-F238E27FC236}">
                    <a16:creationId xmlns:a16="http://schemas.microsoft.com/office/drawing/2014/main" id="{3FE0BB8C-F116-9743-8C12-382A3CD1B264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 rot="10800000" flipV="1">
                <a:off x="1802585" y="4197350"/>
                <a:ext cx="4061464" cy="1657220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>
                <a:extLst>
                  <a:ext uri="{FF2B5EF4-FFF2-40B4-BE49-F238E27FC236}">
                    <a16:creationId xmlns:a16="http://schemas.microsoft.com/office/drawing/2014/main" id="{86616AB7-1BA9-4C4D-BFBD-4B465E5C389B}"/>
                  </a:ext>
                </a:extLst>
              </p:cNvPr>
              <p:cNvCxnSpPr>
                <a:endCxn id="95" idx="0"/>
              </p:cNvCxnSpPr>
              <p:nvPr/>
            </p:nvCxnSpPr>
            <p:spPr>
              <a:xfrm rot="5400000">
                <a:off x="3351279" y="4608990"/>
                <a:ext cx="2901050" cy="2104786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>
                <a:extLst>
                  <a:ext uri="{FF2B5EF4-FFF2-40B4-BE49-F238E27FC236}">
                    <a16:creationId xmlns:a16="http://schemas.microsoft.com/office/drawing/2014/main" id="{A37ACA8F-D9C5-DF42-B773-04FA7E05F210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 rot="16200000" flipH="1">
                <a:off x="4546553" y="5580077"/>
                <a:ext cx="2888417" cy="204381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F4F1AD-5B85-9046-BE77-2170CAB8DB16}"/>
                </a:ext>
              </a:extLst>
            </p:cNvPr>
            <p:cNvGrpSpPr/>
            <p:nvPr/>
          </p:nvGrpSpPr>
          <p:grpSpPr>
            <a:xfrm>
              <a:off x="1025793" y="2800064"/>
              <a:ext cx="5638800" cy="4690643"/>
              <a:chOff x="1025793" y="2800064"/>
              <a:chExt cx="5638800" cy="46906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42C574-A828-7148-9F9F-45F2FDE6E740}"/>
                  </a:ext>
                </a:extLst>
              </p:cNvPr>
              <p:cNvCxnSpPr/>
              <p:nvPr/>
            </p:nvCxnSpPr>
            <p:spPr>
              <a:xfrm>
                <a:off x="1025793" y="5181600"/>
                <a:ext cx="5638800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F48FA86-9FB0-8E44-93ED-7DAF8DFF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285" y="3835400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3F59EA2-3CFE-5646-BD91-9355BD789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542" y="3278538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CF93D26-0956-EC45-97E9-F8D58359C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2842" y="2800064"/>
                <a:ext cx="723900" cy="736600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E1286C4-9956-034B-91BC-7C92B1B73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6142" y="3278538"/>
                <a:ext cx="736600" cy="7366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6BC5771-BE50-0A40-BC69-BB64B05CD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1257" y="3835400"/>
                <a:ext cx="736600" cy="723900"/>
              </a:xfrm>
              <a:prstGeom prst="rect">
                <a:avLst/>
              </a:prstGeom>
            </p:spPr>
          </p:pic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2FB19FB-FD24-544E-A79E-FD3E76C7CC32}"/>
                  </a:ext>
                </a:extLst>
              </p:cNvPr>
              <p:cNvGrpSpPr/>
              <p:nvPr/>
            </p:nvGrpSpPr>
            <p:grpSpPr>
              <a:xfrm>
                <a:off x="1167631" y="5813672"/>
                <a:ext cx="5119577" cy="378799"/>
                <a:chOff x="1167631" y="5923077"/>
                <a:chExt cx="5119577" cy="378799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1A4FEC6-6674-834E-9EB0-30C537002575}"/>
                    </a:ext>
                  </a:extLst>
                </p:cNvPr>
                <p:cNvGrpSpPr/>
                <p:nvPr/>
              </p:nvGrpSpPr>
              <p:grpSpPr>
                <a:xfrm>
                  <a:off x="4938556" y="5923077"/>
                  <a:ext cx="1348652" cy="378799"/>
                  <a:chOff x="4938556" y="7648317"/>
                  <a:chExt cx="1348652" cy="378799"/>
                </a:xfrm>
              </p:grpSpPr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28A9C0-C093-474F-9C0D-D30CCF443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98696" y="7662886"/>
                    <a:ext cx="388512" cy="349661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DD2089D2-0E35-E140-8D55-D7F3A4B8B8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38556" y="7648317"/>
                    <a:ext cx="407938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803C7CB1-C5A1-D749-B0CE-4E5F5C6EF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430692" y="7689215"/>
                    <a:ext cx="361220" cy="297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837ED1F-126A-5342-97C6-DA165D82C70B}"/>
                    </a:ext>
                  </a:extLst>
                </p:cNvPr>
                <p:cNvGrpSpPr/>
                <p:nvPr/>
              </p:nvGrpSpPr>
              <p:grpSpPr>
                <a:xfrm>
                  <a:off x="3055930" y="5923077"/>
                  <a:ext cx="1286237" cy="378799"/>
                  <a:chOff x="3153813" y="7689595"/>
                  <a:chExt cx="1286237" cy="37879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9F0C938-B741-7545-AB3E-4EA22A8144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96745" y="7689595"/>
                    <a:ext cx="301097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2511C943-BF79-1143-B3FE-3613291DCF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153813" y="7715643"/>
                    <a:ext cx="388512" cy="326703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8DCBFAAD-85C7-7E44-B231-9424871C94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04371" y="7743993"/>
                    <a:ext cx="335679" cy="270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E74ED8A-38D3-794E-BBC6-479157B829BF}"/>
                    </a:ext>
                  </a:extLst>
                </p:cNvPr>
                <p:cNvGrpSpPr/>
                <p:nvPr/>
              </p:nvGrpSpPr>
              <p:grpSpPr>
                <a:xfrm>
                  <a:off x="1167631" y="5963975"/>
                  <a:ext cx="1291911" cy="297003"/>
                  <a:chOff x="1167631" y="7713611"/>
                  <a:chExt cx="1291911" cy="297003"/>
                </a:xfrm>
              </p:grpSpPr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B6B0F931-33CC-764D-8D0A-9391D5E885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67631" y="7716420"/>
                    <a:ext cx="407938" cy="291384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4CD0B82A-586B-B343-9185-EAEF67850B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621975" y="7713611"/>
                    <a:ext cx="361220" cy="29700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1BE872B-3555-1845-92E2-7D2658F9A4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98322" y="7713611"/>
                    <a:ext cx="361220" cy="29700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076ABF2-014E-B842-8F86-B31519333933}"/>
                  </a:ext>
                </a:extLst>
              </p:cNvPr>
              <p:cNvGrpSpPr/>
              <p:nvPr/>
            </p:nvGrpSpPr>
            <p:grpSpPr>
              <a:xfrm>
                <a:off x="1167631" y="7111908"/>
                <a:ext cx="5119577" cy="378799"/>
                <a:chOff x="1167631" y="7373925"/>
                <a:chExt cx="5119577" cy="378799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BDF3BD6F-3149-CA40-ACFB-D9A50708FA01}"/>
                    </a:ext>
                  </a:extLst>
                </p:cNvPr>
                <p:cNvGrpSpPr/>
                <p:nvPr/>
              </p:nvGrpSpPr>
              <p:grpSpPr>
                <a:xfrm>
                  <a:off x="4938556" y="7373925"/>
                  <a:ext cx="1348652" cy="378799"/>
                  <a:chOff x="4938556" y="7648317"/>
                  <a:chExt cx="1348652" cy="378799"/>
                </a:xfrm>
              </p:grpSpPr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C3AC11BE-0698-EA4E-BB2A-2CDA67AAC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98696" y="7662886"/>
                    <a:ext cx="388512" cy="349661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1516DD82-3CF1-7944-ADD6-5CE1E217BD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38556" y="7648317"/>
                    <a:ext cx="407938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8ACF9BD9-A178-3541-A5D6-64C837ABD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430692" y="7689215"/>
                    <a:ext cx="361220" cy="297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5496AAE-0F85-0243-A15C-B1386F194ADC}"/>
                    </a:ext>
                  </a:extLst>
                </p:cNvPr>
                <p:cNvGrpSpPr/>
                <p:nvPr/>
              </p:nvGrpSpPr>
              <p:grpSpPr>
                <a:xfrm>
                  <a:off x="3055930" y="7373925"/>
                  <a:ext cx="1286237" cy="378799"/>
                  <a:chOff x="3153813" y="7689595"/>
                  <a:chExt cx="1286237" cy="378799"/>
                </a:xfrm>
              </p:grpSpPr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0840404A-35E5-7640-823C-1D1A0F1D26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96745" y="7689595"/>
                    <a:ext cx="301097" cy="378799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8BAF06C7-098A-2A42-8FDC-77881E9AFF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153813" y="7715643"/>
                    <a:ext cx="388512" cy="326703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FC0238DF-F13A-024E-8A7E-7AAFD5F0F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04371" y="7743993"/>
                    <a:ext cx="335679" cy="270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94A2AE2-A3C2-9D42-BEA9-C20388FD3502}"/>
                    </a:ext>
                  </a:extLst>
                </p:cNvPr>
                <p:cNvGrpSpPr/>
                <p:nvPr/>
              </p:nvGrpSpPr>
              <p:grpSpPr>
                <a:xfrm>
                  <a:off x="1167631" y="7414823"/>
                  <a:ext cx="1291911" cy="297003"/>
                  <a:chOff x="1167631" y="7713611"/>
                  <a:chExt cx="1291911" cy="297003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D8FD173-5EE3-F245-ACA4-B6D2187AD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67631" y="7716420"/>
                    <a:ext cx="407938" cy="291384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D1A2F78C-FF4A-B64C-9B6B-92E63E70B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621975" y="7713611"/>
                    <a:ext cx="361220" cy="297003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85DB255C-2ED6-A649-A195-C05E17490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98322" y="7713611"/>
                    <a:ext cx="361220" cy="297003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6262CC-7C26-084B-961D-B178DA3D11A4}"/>
              </a:ext>
            </a:extLst>
          </p:cNvPr>
          <p:cNvSpPr txBox="1"/>
          <p:nvPr/>
        </p:nvSpPr>
        <p:spPr>
          <a:xfrm>
            <a:off x="871510" y="1355073"/>
            <a:ext cx="455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Spaghetti Code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DD609EA-B35D-8A40-B2D5-4605D4EBC64F}"/>
              </a:ext>
            </a:extLst>
          </p:cNvPr>
          <p:cNvSpPr txBox="1"/>
          <p:nvPr/>
        </p:nvSpPr>
        <p:spPr>
          <a:xfrm>
            <a:off x="6206922" y="1429908"/>
            <a:ext cx="455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Clean Abstraction</a:t>
            </a:r>
          </a:p>
        </p:txBody>
      </p:sp>
    </p:spTree>
    <p:extLst>
      <p:ext uri="{BB962C8B-B14F-4D97-AF65-F5344CB8AC3E}">
        <p14:creationId xmlns:p14="http://schemas.microsoft.com/office/powerpoint/2010/main" val="13813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E27B-F8A5-2C4A-9267-BD17BB40A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Enable tomorrow’s navy today through a cloud-native reference implementation to meet transformation and analytic Demands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5867-50D7-5949-A4E9-2989901B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" name="Picture Placeholder 19" descr="A airplane that is driving down the road&#10;&#10;Description automatically generated">
            <a:extLst>
              <a:ext uri="{FF2B5EF4-FFF2-40B4-BE49-F238E27FC236}">
                <a16:creationId xmlns:a16="http://schemas.microsoft.com/office/drawing/2014/main" id="{CCBF6B06-2916-934E-AF8F-F97EB20AA5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2BAE0-C0F3-584D-ACC7-EA5248DB8D6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4380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FC9-54F9-B24A-81A1-C874279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ADE 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935D-EA09-9B48-8E5A-3685A3C4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07F2E-BBF4-1540-9CB3-E836F769A5F3}"/>
              </a:ext>
            </a:extLst>
          </p:cNvPr>
          <p:cNvSpPr txBox="1">
            <a:spLocks/>
          </p:cNvSpPr>
          <p:nvPr/>
        </p:nvSpPr>
        <p:spPr>
          <a:xfrm>
            <a:off x="2137719" y="3814227"/>
            <a:ext cx="3390900" cy="212313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Lift and shift </a:t>
            </a:r>
            <a:r>
              <a:rPr lang="en-US" sz="1800" b="0" dirty="0">
                <a:latin typeface="+mn-lt"/>
              </a:rPr>
              <a:t>of current relational data warehouses to cloud </a:t>
            </a:r>
            <a:r>
              <a:rPr lang="en-US" sz="1800" dirty="0">
                <a:latin typeface="+mn-lt"/>
              </a:rPr>
              <a:t>with no modernization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Cannot discover information </a:t>
            </a:r>
            <a:r>
              <a:rPr lang="en-US" sz="1800" b="0" dirty="0">
                <a:latin typeface="+mn-lt"/>
              </a:rPr>
              <a:t>in file-based data like PDF, MS Word, etc.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Depends on </a:t>
            </a:r>
            <a:r>
              <a:rPr lang="en-US" sz="1800" dirty="0">
                <a:latin typeface="+mn-lt"/>
              </a:rPr>
              <a:t>traditional hand-maintained servers</a:t>
            </a:r>
          </a:p>
        </p:txBody>
      </p:sp>
      <p:pic>
        <p:nvPicPr>
          <p:cNvPr id="8" name="Graphic 7" descr="Disk">
            <a:extLst>
              <a:ext uri="{FF2B5EF4-FFF2-40B4-BE49-F238E27FC236}">
                <a16:creationId xmlns:a16="http://schemas.microsoft.com/office/drawing/2014/main" id="{61E43EE8-AE9F-7F41-864B-D258FCAB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60" y="1569691"/>
            <a:ext cx="1747838" cy="1747838"/>
          </a:xfrm>
          <a:prstGeom prst="rect">
            <a:avLst/>
          </a:prstGeom>
        </p:spPr>
      </p:pic>
      <p:pic>
        <p:nvPicPr>
          <p:cNvPr id="12" name="Graphic 11" descr="Tools">
            <a:extLst>
              <a:ext uri="{FF2B5EF4-FFF2-40B4-BE49-F238E27FC236}">
                <a16:creationId xmlns:a16="http://schemas.microsoft.com/office/drawing/2014/main" id="{7FFAF99B-D539-2247-BEDD-AA2EA5187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603" y="1741930"/>
            <a:ext cx="1401766" cy="140176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3274C-FEA7-074B-B8A8-D5ACD959BCD0}"/>
              </a:ext>
            </a:extLst>
          </p:cNvPr>
          <p:cNvSpPr txBox="1">
            <a:spLocks/>
          </p:cNvSpPr>
          <p:nvPr/>
        </p:nvSpPr>
        <p:spPr>
          <a:xfrm>
            <a:off x="7029193" y="3730005"/>
            <a:ext cx="3390900" cy="212313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Analytics </a:t>
            </a:r>
            <a:r>
              <a:rPr lang="en-US" sz="1800" b="0" dirty="0">
                <a:latin typeface="+mn-lt"/>
              </a:rPr>
              <a:t>remains </a:t>
            </a:r>
            <a:r>
              <a:rPr lang="en-US" sz="1800" dirty="0">
                <a:latin typeface="+mn-lt"/>
              </a:rPr>
              <a:t>highly manual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Significant </a:t>
            </a:r>
            <a:r>
              <a:rPr lang="en-US" sz="1800" dirty="0">
                <a:latin typeface="+mn-lt"/>
              </a:rPr>
              <a:t>customization </a:t>
            </a:r>
            <a:r>
              <a:rPr lang="en-US" sz="1800" b="0" dirty="0">
                <a:latin typeface="+mn-lt"/>
              </a:rPr>
              <a:t>of servers and applications</a:t>
            </a:r>
            <a:endParaRPr lang="en-US" sz="1800" dirty="0"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Confusing, complex scalability controls </a:t>
            </a:r>
            <a:r>
              <a:rPr lang="en-US" sz="1800" dirty="0">
                <a:latin typeface="+mn-lt"/>
              </a:rPr>
              <a:t>limits cloud effectiveness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Inflexible </a:t>
            </a:r>
            <a:r>
              <a:rPr lang="en-US" sz="1800" b="0" dirty="0">
                <a:latin typeface="+mn-lt"/>
              </a:rPr>
              <a:t>to changing Navy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31F9-4420-8847-8A69-2993680D54D0}"/>
              </a:ext>
            </a:extLst>
          </p:cNvPr>
          <p:cNvSpPr txBox="1"/>
          <p:nvPr/>
        </p:nvSpPr>
        <p:spPr>
          <a:xfrm>
            <a:off x="2506865" y="3119196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Outdated Technology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D5B81-4DA7-3B45-B58A-16C02A697207}"/>
              </a:ext>
            </a:extLst>
          </p:cNvPr>
          <p:cNvSpPr txBox="1"/>
          <p:nvPr/>
        </p:nvSpPr>
        <p:spPr>
          <a:xfrm>
            <a:off x="7014549" y="3096848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Manual Intervention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5B503-EA64-3448-9871-A2A3B280D2D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94290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FC9-54F9-B24A-81A1-C874279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Showing Importance of Cloud-Native 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935D-EA09-9B48-8E5A-3685A3C4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07F2E-BBF4-1540-9CB3-E836F769A5F3}"/>
              </a:ext>
            </a:extLst>
          </p:cNvPr>
          <p:cNvSpPr txBox="1">
            <a:spLocks/>
          </p:cNvSpPr>
          <p:nvPr/>
        </p:nvSpPr>
        <p:spPr>
          <a:xfrm>
            <a:off x="2137719" y="3814227"/>
            <a:ext cx="3390900" cy="212313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Facilitates </a:t>
            </a:r>
            <a:r>
              <a:rPr lang="en-US" sz="1800" dirty="0">
                <a:latin typeface="+mn-lt"/>
              </a:rPr>
              <a:t>broad access to data</a:t>
            </a:r>
            <a:r>
              <a:rPr lang="en-US" sz="1800" b="0" dirty="0">
                <a:latin typeface="+mn-lt"/>
              </a:rPr>
              <a:t> while </a:t>
            </a:r>
            <a:r>
              <a:rPr lang="en-US" sz="1800" dirty="0">
                <a:latin typeface="+mn-lt"/>
              </a:rPr>
              <a:t>protecting sensitive data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“… </a:t>
            </a:r>
            <a:r>
              <a:rPr lang="en-US" sz="1800" dirty="0">
                <a:latin typeface="+mn-lt"/>
              </a:rPr>
              <a:t>not a good use</a:t>
            </a:r>
            <a:r>
              <a:rPr lang="en-US" sz="1800" b="0" dirty="0">
                <a:latin typeface="+mn-lt"/>
              </a:rPr>
              <a:t> of resources for us to </a:t>
            </a:r>
            <a:r>
              <a:rPr lang="en-US" sz="1800" dirty="0">
                <a:latin typeface="+mn-lt"/>
              </a:rPr>
              <a:t>replicate the millions of dollars</a:t>
            </a:r>
            <a:r>
              <a:rPr lang="en-US" sz="1800" b="0" dirty="0">
                <a:latin typeface="+mn-lt"/>
              </a:rPr>
              <a:t> in investments that [cloud] vendors are making”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lake</a:t>
            </a:r>
            <a:r>
              <a:rPr lang="en-US" sz="1800" b="0" dirty="0">
                <a:latin typeface="+mn-lt"/>
              </a:rPr>
              <a:t> hosted in </a:t>
            </a:r>
            <a:r>
              <a:rPr lang="en-US" sz="1800" dirty="0">
                <a:latin typeface="+mn-lt"/>
              </a:rPr>
              <a:t>Amazon S3</a:t>
            </a:r>
            <a:r>
              <a:rPr lang="en-US" sz="1800" b="0" dirty="0">
                <a:latin typeface="+mn-lt"/>
              </a:rPr>
              <a:t>, using </a:t>
            </a:r>
            <a:r>
              <a:rPr lang="en-US" sz="1800" dirty="0">
                <a:latin typeface="+mn-lt"/>
              </a:rPr>
              <a:t>Apache </a:t>
            </a:r>
            <a:r>
              <a:rPr lang="en-US" sz="1800" dirty="0" err="1">
                <a:latin typeface="+mn-lt"/>
              </a:rPr>
              <a:t>HBase</a:t>
            </a:r>
            <a:r>
              <a:rPr lang="en-US" sz="1800" b="0" dirty="0">
                <a:latin typeface="+mn-lt"/>
              </a:rPr>
              <a:t> and </a:t>
            </a:r>
            <a:r>
              <a:rPr lang="en-US" sz="1800" dirty="0">
                <a:latin typeface="+mn-lt"/>
              </a:rPr>
              <a:t>Apache Spark </a:t>
            </a:r>
            <a:r>
              <a:rPr lang="en-US" sz="1800" b="0" dirty="0">
                <a:latin typeface="+mn-lt"/>
              </a:rPr>
              <a:t>to drive data search/viz.</a:t>
            </a:r>
            <a:endParaRPr lang="en-US" sz="180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3274C-FEA7-074B-B8A8-D5ACD959BCD0}"/>
              </a:ext>
            </a:extLst>
          </p:cNvPr>
          <p:cNvSpPr txBox="1">
            <a:spLocks/>
          </p:cNvSpPr>
          <p:nvPr/>
        </p:nvSpPr>
        <p:spPr>
          <a:xfrm>
            <a:off x="7029193" y="3730005"/>
            <a:ext cx="3390900" cy="212313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Online language training site, </a:t>
            </a:r>
            <a:r>
              <a:rPr lang="en-US" sz="1800" dirty="0">
                <a:latin typeface="+mn-lt"/>
              </a:rPr>
              <a:t>18 million users</a:t>
            </a:r>
            <a:r>
              <a:rPr lang="en-US" sz="1800" b="0" dirty="0">
                <a:latin typeface="+mn-lt"/>
              </a:rPr>
              <a:t> monthly.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“Our company relies heavily on Amazon </a:t>
            </a:r>
            <a:r>
              <a:rPr lang="en-US" sz="1800" b="0" dirty="0" err="1">
                <a:latin typeface="+mn-lt"/>
              </a:rPr>
              <a:t>DynamoDB</a:t>
            </a:r>
            <a:r>
              <a:rPr lang="en-US" sz="1800" b="0" dirty="0">
                <a:latin typeface="+mn-lt"/>
              </a:rPr>
              <a:t> not just for its </a:t>
            </a:r>
            <a:r>
              <a:rPr lang="en-US" sz="1800" dirty="0">
                <a:latin typeface="+mn-lt"/>
              </a:rPr>
              <a:t>highly scalable database</a:t>
            </a:r>
            <a:r>
              <a:rPr lang="en-US" sz="1800" b="0" dirty="0">
                <a:latin typeface="+mn-lt"/>
              </a:rPr>
              <a:t>, but also for </a:t>
            </a:r>
            <a:r>
              <a:rPr lang="en-US" sz="1800" dirty="0">
                <a:latin typeface="+mn-lt"/>
              </a:rPr>
              <a:t>high performance</a:t>
            </a:r>
            <a:r>
              <a:rPr lang="en-US" sz="1800" b="0" dirty="0">
                <a:latin typeface="+mn-lt"/>
              </a:rPr>
              <a:t>”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“We plan on utilizing AWS Lambda for </a:t>
            </a:r>
            <a:r>
              <a:rPr lang="en-US" sz="1800" dirty="0" err="1">
                <a:latin typeface="+mn-lt"/>
              </a:rPr>
              <a:t>microservices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architecture</a:t>
            </a:r>
            <a:r>
              <a:rPr lang="en-US" sz="1800" b="0" dirty="0">
                <a:latin typeface="+mn-lt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31F9-4420-8847-8A69-2993680D54D0}"/>
              </a:ext>
            </a:extLst>
          </p:cNvPr>
          <p:cNvSpPr txBox="1"/>
          <p:nvPr/>
        </p:nvSpPr>
        <p:spPr>
          <a:xfrm>
            <a:off x="2506865" y="3119196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UK Data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D5B81-4DA7-3B45-B58A-16C02A697207}"/>
              </a:ext>
            </a:extLst>
          </p:cNvPr>
          <p:cNvSpPr txBox="1"/>
          <p:nvPr/>
        </p:nvSpPr>
        <p:spPr>
          <a:xfrm>
            <a:off x="7014549" y="3096848"/>
            <a:ext cx="25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Duolingo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5B503-EA64-3448-9871-A2A3B280D2DE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951" b="-9510"/>
          <a:stretch/>
        </p:blipFill>
        <p:spPr>
          <a:xfrm>
            <a:off x="2925385" y="1569701"/>
            <a:ext cx="1746223" cy="1746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58" y="1884525"/>
            <a:ext cx="3289769" cy="11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8270-842E-D34E-BCAC-8D5B7B2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 - Reference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2E2C-99DA-3F44-83F3-28239F86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B4B48-3AAF-4042-B768-6ACD905DB1DB}"/>
              </a:ext>
            </a:extLst>
          </p:cNvPr>
          <p:cNvGrpSpPr/>
          <p:nvPr/>
        </p:nvGrpSpPr>
        <p:grpSpPr>
          <a:xfrm>
            <a:off x="1557338" y="1814516"/>
            <a:ext cx="8620121" cy="4535388"/>
            <a:chOff x="1644320" y="1364930"/>
            <a:chExt cx="8533140" cy="492782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E7DB39-F6DD-5246-8B91-FC7B06988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1412503"/>
              <a:ext cx="537749" cy="5185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F36A37-ABBC-8B4D-AEE9-0EEFF6B8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025384"/>
              <a:ext cx="537749" cy="5185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4190F5C-A192-2B4A-9E96-221FA751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638265"/>
              <a:ext cx="537749" cy="5185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B1E6121-5597-8341-BD07-20DA23D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251146"/>
              <a:ext cx="537749" cy="5185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3B14513-9D86-664D-A1E0-7BAB3D80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864027"/>
              <a:ext cx="537749" cy="5185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0000FB7-1D23-1244-A7AE-775A773C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4476908"/>
              <a:ext cx="537749" cy="5185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92B6D66-FA0B-654D-AB22-32149580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089789"/>
              <a:ext cx="537749" cy="51854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03687CB-2F4C-D14E-A2CD-68C35FDD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702669"/>
              <a:ext cx="537749" cy="51854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A1A9A7-72A1-B745-A455-83FE60EE6670}"/>
                </a:ext>
              </a:extLst>
            </p:cNvPr>
            <p:cNvSpPr/>
            <p:nvPr/>
          </p:nvSpPr>
          <p:spPr>
            <a:xfrm>
              <a:off x="3035638" y="5678784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INFRASTRUCTURE MANAGEMENT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ED0D08-1708-8646-AA0E-7897399B2DC0}"/>
                </a:ext>
              </a:extLst>
            </p:cNvPr>
            <p:cNvSpPr/>
            <p:nvPr/>
          </p:nvSpPr>
          <p:spPr>
            <a:xfrm>
              <a:off x="5297255" y="5686087"/>
              <a:ext cx="4441108" cy="606665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1D3B16-61CE-C445-8220-363DD3E9C04C}"/>
                </a:ext>
              </a:extLst>
            </p:cNvPr>
            <p:cNvSpPr/>
            <p:nvPr/>
          </p:nvSpPr>
          <p:spPr>
            <a:xfrm>
              <a:off x="3035638" y="5061281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INTEGRATION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C3EC66-4740-2E43-80D6-183669BFD43D}"/>
                </a:ext>
              </a:extLst>
            </p:cNvPr>
            <p:cNvSpPr/>
            <p:nvPr/>
          </p:nvSpPr>
          <p:spPr>
            <a:xfrm>
              <a:off x="5297255" y="5057481"/>
              <a:ext cx="4441108" cy="619863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B0C76B-9717-B24A-B742-69CEC5165852}"/>
                </a:ext>
              </a:extLst>
            </p:cNvPr>
            <p:cNvSpPr/>
            <p:nvPr/>
          </p:nvSpPr>
          <p:spPr>
            <a:xfrm>
              <a:off x="3035638" y="3824509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STORAGE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86B596-2C16-C54E-B40B-917DB8D0769A}"/>
                </a:ext>
              </a:extLst>
            </p:cNvPr>
            <p:cNvSpPr/>
            <p:nvPr/>
          </p:nvSpPr>
          <p:spPr>
            <a:xfrm>
              <a:off x="5297255" y="3806513"/>
              <a:ext cx="4441108" cy="63432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98B22-52F8-604B-962B-5A349B7D1065}"/>
                </a:ext>
              </a:extLst>
            </p:cNvPr>
            <p:cNvSpPr/>
            <p:nvPr/>
          </p:nvSpPr>
          <p:spPr>
            <a:xfrm>
              <a:off x="3035638" y="3202798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FC703A-355F-A241-8C8D-623CFCF2F09E}"/>
                </a:ext>
              </a:extLst>
            </p:cNvPr>
            <p:cNvSpPr/>
            <p:nvPr/>
          </p:nvSpPr>
          <p:spPr>
            <a:xfrm>
              <a:off x="5297255" y="3206841"/>
              <a:ext cx="4441108" cy="601467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AD8E84-248C-AE41-B4BA-6906D696C7E9}"/>
                </a:ext>
              </a:extLst>
            </p:cNvPr>
            <p:cNvSpPr/>
            <p:nvPr/>
          </p:nvSpPr>
          <p:spPr>
            <a:xfrm>
              <a:off x="3035638" y="4442895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132E3A-2F9C-F34A-8C27-6BD8EC8392AC}"/>
                </a:ext>
              </a:extLst>
            </p:cNvPr>
            <p:cNvSpPr/>
            <p:nvPr/>
          </p:nvSpPr>
          <p:spPr>
            <a:xfrm>
              <a:off x="5297255" y="4438478"/>
              <a:ext cx="4441108" cy="62280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81A5CF-5EF7-7A4F-8B68-F05B233378B7}"/>
                </a:ext>
              </a:extLst>
            </p:cNvPr>
            <p:cNvSpPr/>
            <p:nvPr/>
          </p:nvSpPr>
          <p:spPr>
            <a:xfrm>
              <a:off x="3035638" y="2594313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METADATA MANAGEMENT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1215F6-75FB-F24D-9051-DD2168C4C67B}"/>
                </a:ext>
              </a:extLst>
            </p:cNvPr>
            <p:cNvSpPr/>
            <p:nvPr/>
          </p:nvSpPr>
          <p:spPr>
            <a:xfrm>
              <a:off x="5297255" y="2599781"/>
              <a:ext cx="4441108" cy="60227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F4C36C-3AEC-C247-BE00-DD3369676869}"/>
                </a:ext>
              </a:extLst>
            </p:cNvPr>
            <p:cNvSpPr/>
            <p:nvPr/>
          </p:nvSpPr>
          <p:spPr>
            <a:xfrm>
              <a:off x="3035638" y="198400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ANALYTICS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2C93F0-4CEE-A140-A8AB-0E81176AFE94}"/>
                </a:ext>
              </a:extLst>
            </p:cNvPr>
            <p:cNvSpPr/>
            <p:nvPr/>
          </p:nvSpPr>
          <p:spPr>
            <a:xfrm>
              <a:off x="5297255" y="1978721"/>
              <a:ext cx="4441108" cy="619620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522101-C54F-2C4F-B829-9ADC0B9D8BA9}"/>
                </a:ext>
              </a:extLst>
            </p:cNvPr>
            <p:cNvSpPr/>
            <p:nvPr/>
          </p:nvSpPr>
          <p:spPr>
            <a:xfrm>
              <a:off x="3035638" y="136526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APIs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517700-9F8E-3E42-8F6F-DC0926DEB71D}"/>
                </a:ext>
              </a:extLst>
            </p:cNvPr>
            <p:cNvSpPr/>
            <p:nvPr/>
          </p:nvSpPr>
          <p:spPr>
            <a:xfrm>
              <a:off x="5297255" y="1364930"/>
              <a:ext cx="4441108" cy="616336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DA5652-A5C5-4D47-A650-18DD0E5AA809}"/>
                </a:ext>
              </a:extLst>
            </p:cNvPr>
            <p:cNvSpPr/>
            <p:nvPr/>
          </p:nvSpPr>
          <p:spPr>
            <a:xfrm>
              <a:off x="6618053" y="3361195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54A01C-159E-A647-BA4F-7B9AAB41E75A}"/>
                </a:ext>
              </a:extLst>
            </p:cNvPr>
            <p:cNvSpPr/>
            <p:nvPr/>
          </p:nvSpPr>
          <p:spPr>
            <a:xfrm>
              <a:off x="6842266" y="27341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Glue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76F96D-E849-5B41-828A-6F2DE4F65A44}"/>
                </a:ext>
              </a:extLst>
            </p:cNvPr>
            <p:cNvGrpSpPr/>
            <p:nvPr/>
          </p:nvGrpSpPr>
          <p:grpSpPr>
            <a:xfrm>
              <a:off x="5584524" y="1475770"/>
              <a:ext cx="1866109" cy="416312"/>
              <a:chOff x="4538772" y="1475770"/>
              <a:chExt cx="1866109" cy="416312"/>
            </a:xfrm>
          </p:grpSpPr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FA93C85E-7E2C-104A-933B-D4AB10D1D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772" y="1475770"/>
                <a:ext cx="346927" cy="416312"/>
              </a:xfrm>
              <a:prstGeom prst="rect">
                <a:avLst/>
              </a:prstGeom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7A66693-2DEC-E942-AFCB-3453F96ECD7B}"/>
                  </a:ext>
                </a:extLst>
              </p:cNvPr>
              <p:cNvSpPr/>
              <p:nvPr/>
            </p:nvSpPr>
            <p:spPr>
              <a:xfrm>
                <a:off x="4885699" y="1540786"/>
                <a:ext cx="1519182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API Gateway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2C6152-AE8B-5640-A160-BB000A73E774}"/>
                </a:ext>
              </a:extLst>
            </p:cNvPr>
            <p:cNvGrpSpPr/>
            <p:nvPr/>
          </p:nvGrpSpPr>
          <p:grpSpPr>
            <a:xfrm>
              <a:off x="7608857" y="1476982"/>
              <a:ext cx="1594619" cy="416312"/>
              <a:chOff x="6195884" y="1476982"/>
              <a:chExt cx="1594619" cy="41631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C2E1E01-2BE7-0842-B8E7-953AA5C737A3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6C8950-1305-C946-93DC-1E5C8C8CD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7A593B-0ABE-8C4A-8CF2-ED4ED6A2D5AC}"/>
                </a:ext>
              </a:extLst>
            </p:cNvPr>
            <p:cNvSpPr/>
            <p:nvPr/>
          </p:nvSpPr>
          <p:spPr>
            <a:xfrm>
              <a:off x="8000609" y="2168315"/>
              <a:ext cx="1202867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Athena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FB1E31-1B19-0E4D-8E5E-8F5F4DFF40E3}"/>
                </a:ext>
              </a:extLst>
            </p:cNvPr>
            <p:cNvSpPr/>
            <p:nvPr/>
          </p:nvSpPr>
          <p:spPr>
            <a:xfrm>
              <a:off x="6002648" y="2168315"/>
              <a:ext cx="1606209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Comprehend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377EBC-4436-334B-A15E-E16FA912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547" y="2093318"/>
              <a:ext cx="439271" cy="44805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2417A9D-9CDF-3E46-9AF6-C2FEEAC5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8857" y="2137373"/>
              <a:ext cx="348163" cy="34816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07B5A7-085E-B648-B93C-160BA5FE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1618" y="2691923"/>
              <a:ext cx="363818" cy="43658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B363F6-48DD-3A4F-A65E-8ACA69F7F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3275521"/>
              <a:ext cx="483347" cy="48334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7D87222-E10E-BD4F-99D7-EB627535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1053" y="3881626"/>
              <a:ext cx="406094" cy="49567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FEECC6-336A-944B-8B09-B74738190389}"/>
                </a:ext>
              </a:extLst>
            </p:cNvPr>
            <p:cNvSpPr/>
            <p:nvPr/>
          </p:nvSpPr>
          <p:spPr>
            <a:xfrm>
              <a:off x="6138646" y="39533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S3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105F20-EE43-974F-BA83-616EE941129B}"/>
                </a:ext>
              </a:extLst>
            </p:cNvPr>
            <p:cNvSpPr/>
            <p:nvPr/>
          </p:nvSpPr>
          <p:spPr>
            <a:xfrm>
              <a:off x="7474168" y="3953342"/>
              <a:ext cx="1613009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DynamoDB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0DCE68F-00DF-F344-947F-F5ACD401D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4538" y="3879798"/>
              <a:ext cx="406095" cy="46954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991638-8744-AD42-95CC-8BAC274C9389}"/>
                </a:ext>
              </a:extLst>
            </p:cNvPr>
            <p:cNvSpPr/>
            <p:nvPr/>
          </p:nvSpPr>
          <p:spPr>
            <a:xfrm>
              <a:off x="6618053" y="4607289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5AF1807-7091-464E-A34F-14F7AAB5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4521615"/>
              <a:ext cx="483347" cy="483347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6DC42A2-1363-B14F-81EB-336B0F74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4524" y="5223316"/>
              <a:ext cx="720357" cy="30255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FD1E21C-C8ED-134A-8598-5B43B8BCD374}"/>
                </a:ext>
              </a:extLst>
            </p:cNvPr>
            <p:cNvSpPr/>
            <p:nvPr/>
          </p:nvSpPr>
          <p:spPr>
            <a:xfrm>
              <a:off x="6367041" y="5225854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Apache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NiFi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8052ABF-0880-B044-81D5-DF876A83D9DC}"/>
                </a:ext>
              </a:extLst>
            </p:cNvPr>
            <p:cNvGrpSpPr/>
            <p:nvPr/>
          </p:nvGrpSpPr>
          <p:grpSpPr>
            <a:xfrm>
              <a:off x="7608857" y="5170441"/>
              <a:ext cx="1594619" cy="416312"/>
              <a:chOff x="6195884" y="1476982"/>
              <a:chExt cx="1594619" cy="4163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E96694-E682-9140-932A-F3B7945DA41E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E0EC715-B2D5-994A-B90F-70D0EAD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ACC856F-3CA9-E94C-9F3C-DD867644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2109" y="5777101"/>
              <a:ext cx="1076181" cy="40464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A8D3B-DA1F-5A4E-ADF3-63E314D6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1520522"/>
              <a:ext cx="162617" cy="30200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81CFB95-2766-B745-91D0-BB6CB4D5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134800"/>
              <a:ext cx="162617" cy="302003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D051A1-1086-AA44-9C9C-F8E8CD85D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749078"/>
              <a:ext cx="162617" cy="302003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ED49F57-F302-2040-826D-00CB7183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363356"/>
              <a:ext cx="162617" cy="30200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A4370A8-B66E-EB41-A16D-07F8B94C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977634"/>
              <a:ext cx="162617" cy="302003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4BFE3D6-5382-214D-95CC-9225556F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4591912"/>
              <a:ext cx="162617" cy="302003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1C903A1-3C07-4E43-AAEF-ED49DE46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206190"/>
              <a:ext cx="162617" cy="30200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FD2FF18-3483-C848-91B6-5E38359C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820469"/>
              <a:ext cx="162617" cy="30200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8CF4765-9195-C443-BEA4-1D450541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38361" y="2174782"/>
              <a:ext cx="253556" cy="21974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78D52BE-53B9-D14B-B0C9-F9AB0677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69889" y="4035523"/>
              <a:ext cx="190500" cy="1905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D0D8ADE-6ABC-C848-8A6E-EBEEAD3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3408408"/>
              <a:ext cx="209911" cy="211897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7919B87-9934-E740-84B0-BF72BD8E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4635958"/>
              <a:ext cx="209911" cy="211897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4C30EF0-047A-8E43-991D-DCD2ADFC2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40482" y="5256513"/>
              <a:ext cx="256271" cy="20135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F70FE47-7DC5-2E40-8081-81D19D2F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238361" y="5852610"/>
              <a:ext cx="237719" cy="23771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31DA5AB-DE67-6244-8C69-E9473D7F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10773" y="2830735"/>
              <a:ext cx="314876" cy="15743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4103D8A-13EB-6241-8372-CB02E259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80620" y="1560795"/>
              <a:ext cx="169037" cy="202844"/>
            </a:xfrm>
            <a:prstGeom prst="rect">
              <a:avLst/>
            </a:prstGeom>
          </p:spPr>
        </p:pic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56B5B3-DEC6-E14E-A7DA-247FC4C7505D}"/>
                </a:ext>
              </a:extLst>
            </p:cNvPr>
            <p:cNvCxnSpPr/>
            <p:nvPr/>
          </p:nvCxnSpPr>
          <p:spPr>
            <a:xfrm flipH="1">
              <a:off x="1667618" y="164592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E0CADB-CC8A-7845-8898-1EC819A12796}"/>
                </a:ext>
              </a:extLst>
            </p:cNvPr>
            <p:cNvCxnSpPr/>
            <p:nvPr/>
          </p:nvCxnSpPr>
          <p:spPr>
            <a:xfrm flipH="1">
              <a:off x="1667618" y="226593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077B16-D31F-A442-8A1D-8777D93BDBB2}"/>
                </a:ext>
              </a:extLst>
            </p:cNvPr>
            <p:cNvCxnSpPr/>
            <p:nvPr/>
          </p:nvCxnSpPr>
          <p:spPr>
            <a:xfrm flipH="1">
              <a:off x="1667618" y="2885944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B5E33-5AB4-2148-822B-2FC37A6CF56C}"/>
                </a:ext>
              </a:extLst>
            </p:cNvPr>
            <p:cNvCxnSpPr/>
            <p:nvPr/>
          </p:nvCxnSpPr>
          <p:spPr>
            <a:xfrm flipH="1">
              <a:off x="1667618" y="350595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A3312F6-41FD-9F46-829C-A428191184D6}"/>
                </a:ext>
              </a:extLst>
            </p:cNvPr>
            <p:cNvCxnSpPr/>
            <p:nvPr/>
          </p:nvCxnSpPr>
          <p:spPr>
            <a:xfrm flipH="1">
              <a:off x="1667618" y="4125968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B942-00D4-E34C-95D9-AE808690F6B0}"/>
                </a:ext>
              </a:extLst>
            </p:cNvPr>
            <p:cNvCxnSpPr/>
            <p:nvPr/>
          </p:nvCxnSpPr>
          <p:spPr>
            <a:xfrm flipH="1">
              <a:off x="1667618" y="474598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A15332-A36A-2440-8050-9AAA9979E513}"/>
                </a:ext>
              </a:extLst>
            </p:cNvPr>
            <p:cNvCxnSpPr/>
            <p:nvPr/>
          </p:nvCxnSpPr>
          <p:spPr>
            <a:xfrm flipH="1">
              <a:off x="1667618" y="536599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75FB4BF-174F-5C4C-9140-2D0A66116336}"/>
                </a:ext>
              </a:extLst>
            </p:cNvPr>
            <p:cNvCxnSpPr/>
            <p:nvPr/>
          </p:nvCxnSpPr>
          <p:spPr>
            <a:xfrm flipH="1">
              <a:off x="1667618" y="598600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3F90DE-75B6-2245-8500-CFF227380A57}"/>
                </a:ext>
              </a:extLst>
            </p:cNvPr>
            <p:cNvSpPr/>
            <p:nvPr/>
          </p:nvSpPr>
          <p:spPr>
            <a:xfrm>
              <a:off x="1911908" y="159930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542D73C-7F5A-334B-B004-D32547B8A22D}"/>
                </a:ext>
              </a:extLst>
            </p:cNvPr>
            <p:cNvSpPr/>
            <p:nvPr/>
          </p:nvSpPr>
          <p:spPr>
            <a:xfrm>
              <a:off x="1911908" y="222082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78275FF-74B9-1F4D-92F5-38D255BD30F0}"/>
                </a:ext>
              </a:extLst>
            </p:cNvPr>
            <p:cNvSpPr/>
            <p:nvPr/>
          </p:nvSpPr>
          <p:spPr>
            <a:xfrm>
              <a:off x="1911908" y="2842355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D017B2-EC08-6248-A257-44E069C1F9D5}"/>
                </a:ext>
              </a:extLst>
            </p:cNvPr>
            <p:cNvSpPr/>
            <p:nvPr/>
          </p:nvSpPr>
          <p:spPr>
            <a:xfrm>
              <a:off x="1911908" y="3463881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5223325-FE4B-434A-AA0F-4DD8172C3EC5}"/>
                </a:ext>
              </a:extLst>
            </p:cNvPr>
            <p:cNvSpPr/>
            <p:nvPr/>
          </p:nvSpPr>
          <p:spPr>
            <a:xfrm>
              <a:off x="1911908" y="4085407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EC792F-4358-C64B-A69E-F7B3D36B13FB}"/>
                </a:ext>
              </a:extLst>
            </p:cNvPr>
            <p:cNvSpPr/>
            <p:nvPr/>
          </p:nvSpPr>
          <p:spPr>
            <a:xfrm>
              <a:off x="1911908" y="470693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128F501-82A9-9948-8F34-D7266F9C3896}"/>
                </a:ext>
              </a:extLst>
            </p:cNvPr>
            <p:cNvSpPr/>
            <p:nvPr/>
          </p:nvSpPr>
          <p:spPr>
            <a:xfrm>
              <a:off x="1911908" y="532845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091FBD-9C0E-0B46-9B82-ACF7B72E683D}"/>
                </a:ext>
              </a:extLst>
            </p:cNvPr>
            <p:cNvSpPr/>
            <p:nvPr/>
          </p:nvSpPr>
          <p:spPr>
            <a:xfrm>
              <a:off x="1911908" y="5949984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D29F87B-1DD7-2C42-BE6F-67993221B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320" y="1644873"/>
              <a:ext cx="0" cy="435782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F232E2-4547-CA44-899D-6A0C8D1FD0BB}"/>
                </a:ext>
              </a:extLst>
            </p:cNvPr>
            <p:cNvSpPr/>
            <p:nvPr/>
          </p:nvSpPr>
          <p:spPr>
            <a:xfrm>
              <a:off x="9792899" y="1365260"/>
              <a:ext cx="384561" cy="4926052"/>
            </a:xfrm>
            <a:prstGeom prst="rect">
              <a:avLst/>
            </a:prstGeom>
            <a:solidFill>
              <a:srgbClr val="2637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Security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64AB256-0A23-CD4D-87F1-6F26010B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908979" y="5971469"/>
              <a:ext cx="152400" cy="1905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5CDB23-A54C-B942-98A6-FA3E2453C9E8}"/>
              </a:ext>
            </a:extLst>
          </p:cNvPr>
          <p:cNvSpPr txBox="1"/>
          <p:nvPr/>
        </p:nvSpPr>
        <p:spPr>
          <a:xfrm>
            <a:off x="10260719" y="3292724"/>
            <a:ext cx="1887835" cy="1569660"/>
          </a:xfrm>
          <a:prstGeom prst="rect">
            <a:avLst/>
          </a:prstGeom>
          <a:solidFill>
            <a:srgbClr val="5D7D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Full Platform as a Service (PaaS) Architecture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5C0712-F068-4847-A8F4-388A7C714CF7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315251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5AF82-CE45-9148-8372-7592ACA84EB9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A37A9CD1-D426-514A-A4FC-EEAF8823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94" y="1352529"/>
            <a:ext cx="9108654" cy="504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D7392-CF07-9047-B591-E1C538ACCF90}"/>
              </a:ext>
            </a:extLst>
          </p:cNvPr>
          <p:cNvSpPr txBox="1"/>
          <p:nvPr/>
        </p:nvSpPr>
        <p:spPr>
          <a:xfrm>
            <a:off x="8027182" y="4983576"/>
            <a:ext cx="3856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Cloud Native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Mobile first 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Cloud Scale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Analytics as a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6BF44-4C36-F441-AE95-95AE4FB2643F}"/>
              </a:ext>
            </a:extLst>
          </p:cNvPr>
          <p:cNvSpPr txBox="1"/>
          <p:nvPr/>
        </p:nvSpPr>
        <p:spPr>
          <a:xfrm>
            <a:off x="7602724" y="382307"/>
            <a:ext cx="300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 - Please remove and move to backup. Non-Techies will never understand this slide.</a:t>
            </a:r>
          </a:p>
        </p:txBody>
      </p:sp>
    </p:spTree>
    <p:extLst>
      <p:ext uri="{BB962C8B-B14F-4D97-AF65-F5344CB8AC3E}">
        <p14:creationId xmlns:p14="http://schemas.microsoft.com/office/powerpoint/2010/main" val="40613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6F66-A8AF-3248-9FAA-B11DED4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for ADE RI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1FC3BB-72B4-374F-ADF3-E2DDB5B2A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89999"/>
              </p:ext>
            </p:extLst>
          </p:nvPr>
        </p:nvGraphicFramePr>
        <p:xfrm>
          <a:off x="1250078" y="1371596"/>
          <a:ext cx="984199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96">
                  <a:extLst>
                    <a:ext uri="{9D8B030D-6E8A-4147-A177-3AD203B41FA5}">
                      <a16:colId xmlns:a16="http://schemas.microsoft.com/office/drawing/2014/main" val="182198397"/>
                    </a:ext>
                  </a:extLst>
                </a:gridCol>
                <a:gridCol w="5861304">
                  <a:extLst>
                    <a:ext uri="{9D8B030D-6E8A-4147-A177-3AD203B41FA5}">
                      <a16:colId xmlns:a16="http://schemas.microsoft.com/office/drawing/2014/main" val="308177167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645472285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15065891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1638569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to</a:t>
                      </a:r>
                    </a:p>
                    <a:p>
                      <a:r>
                        <a:rPr lang="en-US" sz="1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Federally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to DoD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simple code with </a:t>
                      </a:r>
                      <a:r>
                        <a:rPr lang="en-US" sz="1200" b="1" dirty="0"/>
                        <a:t>no servers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2226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Athena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</a:t>
                      </a:r>
                      <a:r>
                        <a:rPr lang="en-US" sz="1200" b="1" dirty="0"/>
                        <a:t>familiar database queries</a:t>
                      </a:r>
                      <a:r>
                        <a:rPr lang="en-US" sz="1200" dirty="0"/>
                        <a:t> on modern cloud storage and databases at </a:t>
                      </a:r>
                      <a:r>
                        <a:rPr lang="en-US" sz="1200" b="1" dirty="0"/>
                        <a:t>massive scale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523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S3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Low cost </a:t>
                      </a:r>
                      <a:r>
                        <a:rPr lang="en-US" sz="1200" dirty="0"/>
                        <a:t>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2006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051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</a:t>
                      </a:r>
                      <a:r>
                        <a:rPr lang="en-US" sz="1200" dirty="0" err="1"/>
                        <a:t>DynamoDB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managed, highly available database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delivers fast performance at any 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7243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Comprehend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Language Processing (NLP) </a:t>
                      </a:r>
                      <a:r>
                        <a:rPr lang="en-US" sz="1200" b="1" dirty="0"/>
                        <a:t>analytic engine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5874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Glue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managed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import and load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(ETL) service that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data to the cloud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639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ElasticSearch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Google-like search</a:t>
                      </a:r>
                      <a:r>
                        <a:rPr lang="en-US" sz="1200" dirty="0"/>
                        <a:t> on MS Word, PDF, Text and other 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884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API Gateway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publish, maintain, monitor, and secure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 at any scale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0423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RDS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Traditional relational database to emulate </a:t>
                      </a:r>
                      <a:r>
                        <a:rPr lang="en-US" sz="1200" b="1" dirty="0"/>
                        <a:t>legacy data store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2009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3150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ECR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Registry</a:t>
                      </a:r>
                      <a:r>
                        <a:rPr lang="en-US" sz="1200" dirty="0"/>
                        <a:t> of “containerized” executable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0639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ECS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Provision, configure, and scale clusters of applications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2015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4249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AWS </a:t>
                      </a:r>
                      <a:r>
                        <a:rPr lang="en-US" sz="1200" dirty="0" err="1"/>
                        <a:t>Fargate</a:t>
                      </a:r>
                      <a:endParaRPr 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Provision, configure, and scale clusters of 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on demand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2017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48692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9330-525B-3B4D-8A11-E206E7890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891FA-653A-3240-B2F9-04F3A150AE04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Draft//Pre-decisional</a:t>
            </a:r>
          </a:p>
        </p:txBody>
      </p:sp>
      <p:pic>
        <p:nvPicPr>
          <p:cNvPr id="13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1828689"/>
            <a:ext cx="334749" cy="334749"/>
          </a:xfrm>
          <a:prstGeom prst="rect">
            <a:avLst/>
          </a:prstGeom>
        </p:spPr>
      </p:pic>
      <p:pic>
        <p:nvPicPr>
          <p:cNvPr id="1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2604543"/>
            <a:ext cx="334749" cy="334749"/>
          </a:xfrm>
          <a:prstGeom prst="rect">
            <a:avLst/>
          </a:prstGeom>
        </p:spPr>
      </p:pic>
      <p:pic>
        <p:nvPicPr>
          <p:cNvPr id="15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9" y="2974197"/>
            <a:ext cx="334749" cy="334749"/>
          </a:xfrm>
          <a:prstGeom prst="rect">
            <a:avLst/>
          </a:prstGeom>
        </p:spPr>
      </p:pic>
      <p:pic>
        <p:nvPicPr>
          <p:cNvPr id="16" name="Graphic 6" descr="Checkmark">
            <a:extLst>
              <a:ext uri="{FF2B5EF4-FFF2-40B4-BE49-F238E27FC236}">
                <a16:creationId xmlns:a16="http://schemas.microsoft.com/office/drawing/2014/main" id="{37FA3030-3D31-6548-A409-E198693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8" y="4797488"/>
            <a:ext cx="334749" cy="334749"/>
          </a:xfrm>
          <a:prstGeom prst="rect">
            <a:avLst/>
          </a:prstGeom>
        </p:spPr>
      </p:pic>
      <p:sp>
        <p:nvSpPr>
          <p:cNvPr id="17" name="Multiply 16"/>
          <p:cNvSpPr/>
          <p:nvPr/>
        </p:nvSpPr>
        <p:spPr>
          <a:xfrm>
            <a:off x="10651406" y="328201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Checkmark">
            <a:extLst>
              <a:ext uri="{FF2B5EF4-FFF2-40B4-BE49-F238E27FC236}">
                <a16:creationId xmlns:a16="http://schemas.microsoft.com/office/drawing/2014/main" id="{37FA3030-3D31-6548-A409-E198693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238" y="4427834"/>
            <a:ext cx="334749" cy="334749"/>
          </a:xfrm>
          <a:prstGeom prst="rect">
            <a:avLst/>
          </a:prstGeom>
        </p:spPr>
      </p:pic>
      <p:pic>
        <p:nvPicPr>
          <p:cNvPr id="25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3324142"/>
            <a:ext cx="334749" cy="334749"/>
          </a:xfrm>
          <a:prstGeom prst="rect">
            <a:avLst/>
          </a:prstGeom>
        </p:spPr>
      </p:pic>
      <p:pic>
        <p:nvPicPr>
          <p:cNvPr id="2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808" y="2974197"/>
            <a:ext cx="334749" cy="334749"/>
          </a:xfrm>
          <a:prstGeom prst="rect">
            <a:avLst/>
          </a:prstGeom>
        </p:spPr>
      </p:pic>
      <p:pic>
        <p:nvPicPr>
          <p:cNvPr id="28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981153"/>
            <a:ext cx="334749" cy="334749"/>
          </a:xfrm>
          <a:prstGeom prst="rect">
            <a:avLst/>
          </a:prstGeom>
        </p:spPr>
      </p:pic>
      <p:pic>
        <p:nvPicPr>
          <p:cNvPr id="29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611499"/>
            <a:ext cx="334749" cy="334749"/>
          </a:xfrm>
          <a:prstGeom prst="rect">
            <a:avLst/>
          </a:prstGeom>
        </p:spPr>
      </p:pic>
      <p:pic>
        <p:nvPicPr>
          <p:cNvPr id="30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5121" y="2604543"/>
            <a:ext cx="334749" cy="334749"/>
          </a:xfrm>
          <a:prstGeom prst="rect">
            <a:avLst/>
          </a:prstGeom>
        </p:spPr>
      </p:pic>
      <p:pic>
        <p:nvPicPr>
          <p:cNvPr id="31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1835645"/>
            <a:ext cx="334749" cy="334749"/>
          </a:xfrm>
          <a:prstGeom prst="rect">
            <a:avLst/>
          </a:prstGeom>
        </p:spPr>
      </p:pic>
      <p:pic>
        <p:nvPicPr>
          <p:cNvPr id="3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2204646"/>
            <a:ext cx="334749" cy="334749"/>
          </a:xfrm>
          <a:prstGeom prst="rect">
            <a:avLst/>
          </a:prstGeom>
        </p:spPr>
      </p:pic>
      <p:sp>
        <p:nvSpPr>
          <p:cNvPr id="40" name="Multiply 39"/>
          <p:cNvSpPr/>
          <p:nvPr/>
        </p:nvSpPr>
        <p:spPr>
          <a:xfrm>
            <a:off x="10651406" y="3639502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0651406" y="402624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4068372"/>
            <a:ext cx="334749" cy="334749"/>
          </a:xfrm>
          <a:prstGeom prst="rect">
            <a:avLst/>
          </a:prstGeom>
        </p:spPr>
      </p:pic>
      <p:sp>
        <p:nvSpPr>
          <p:cNvPr id="46" name="Multiply 45"/>
          <p:cNvSpPr/>
          <p:nvPr/>
        </p:nvSpPr>
        <p:spPr>
          <a:xfrm>
            <a:off x="10651406" y="5118922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161051"/>
            <a:ext cx="334749" cy="334749"/>
          </a:xfrm>
          <a:prstGeom prst="rect">
            <a:avLst/>
          </a:prstGeom>
        </p:spPr>
      </p:pic>
      <p:sp>
        <p:nvSpPr>
          <p:cNvPr id="49" name="Multiply 48"/>
          <p:cNvSpPr/>
          <p:nvPr/>
        </p:nvSpPr>
        <p:spPr>
          <a:xfrm>
            <a:off x="10651406" y="5497428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539557"/>
            <a:ext cx="334749" cy="334749"/>
          </a:xfrm>
          <a:prstGeom prst="rect">
            <a:avLst/>
          </a:prstGeom>
        </p:spPr>
      </p:pic>
      <p:sp>
        <p:nvSpPr>
          <p:cNvPr id="52" name="Multiply 51"/>
          <p:cNvSpPr/>
          <p:nvPr/>
        </p:nvSpPr>
        <p:spPr>
          <a:xfrm>
            <a:off x="10651406" y="5866824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5908953"/>
            <a:ext cx="334749" cy="334749"/>
          </a:xfrm>
          <a:prstGeom prst="rect">
            <a:avLst/>
          </a:prstGeom>
        </p:spPr>
      </p:pic>
      <p:pic>
        <p:nvPicPr>
          <p:cNvPr id="56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4422802"/>
            <a:ext cx="334749" cy="334749"/>
          </a:xfrm>
          <a:prstGeom prst="rect">
            <a:avLst/>
          </a:prstGeom>
        </p:spPr>
      </p:pic>
      <p:pic>
        <p:nvPicPr>
          <p:cNvPr id="57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808" y="4794009"/>
            <a:ext cx="334749" cy="334749"/>
          </a:xfrm>
          <a:prstGeom prst="rect">
            <a:avLst/>
          </a:prstGeom>
        </p:spPr>
      </p:pic>
      <p:pic>
        <p:nvPicPr>
          <p:cNvPr id="58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0580" y="4800965"/>
            <a:ext cx="334749" cy="334749"/>
          </a:xfrm>
          <a:prstGeom prst="rect">
            <a:avLst/>
          </a:prstGeom>
        </p:spPr>
      </p:pic>
      <p:sp>
        <p:nvSpPr>
          <p:cNvPr id="59" name="Multiply 58"/>
          <p:cNvSpPr/>
          <p:nvPr/>
        </p:nvSpPr>
        <p:spPr>
          <a:xfrm>
            <a:off x="9816685" y="328201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0651406" y="2164973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10656105" y="1813668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raphic 8" descr="Checkmark">
            <a:extLst>
              <a:ext uri="{FF2B5EF4-FFF2-40B4-BE49-F238E27FC236}">
                <a16:creationId xmlns:a16="http://schemas.microsoft.com/office/drawing/2014/main" id="{5A122F9B-555B-0D45-A306-13B921721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362" y="3693611"/>
            <a:ext cx="334749" cy="334749"/>
          </a:xfrm>
          <a:prstGeom prst="rect">
            <a:avLst/>
          </a:prstGeom>
        </p:spPr>
      </p:pic>
      <p:sp>
        <p:nvSpPr>
          <p:cNvPr id="93" name="Multiply 92"/>
          <p:cNvSpPr/>
          <p:nvPr/>
        </p:nvSpPr>
        <p:spPr>
          <a:xfrm>
            <a:off x="10651406" y="4407851"/>
            <a:ext cx="405096" cy="405096"/>
          </a:xfrm>
          <a:prstGeom prst="mathMultiply">
            <a:avLst>
              <a:gd name="adj1" fmla="val 1027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6262C2-8C3C-E847-83F4-1716150E6227}"/>
              </a:ext>
            </a:extLst>
          </p:cNvPr>
          <p:cNvSpPr/>
          <p:nvPr/>
        </p:nvSpPr>
        <p:spPr>
          <a:xfrm>
            <a:off x="9772617" y="2246205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8E01D6-5772-0649-8308-4FD24885577C}"/>
              </a:ext>
            </a:extLst>
          </p:cNvPr>
          <p:cNvSpPr/>
          <p:nvPr/>
        </p:nvSpPr>
        <p:spPr>
          <a:xfrm>
            <a:off x="9730855" y="3700963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9734BF-AB6C-9D4F-8981-873700228DF8}"/>
              </a:ext>
            </a:extLst>
          </p:cNvPr>
          <p:cNvSpPr/>
          <p:nvPr/>
        </p:nvSpPr>
        <p:spPr>
          <a:xfrm>
            <a:off x="9732538" y="4101212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0A74A9-EAF5-C841-AFD4-8C0308E546BF}"/>
              </a:ext>
            </a:extLst>
          </p:cNvPr>
          <p:cNvSpPr/>
          <p:nvPr/>
        </p:nvSpPr>
        <p:spPr>
          <a:xfrm>
            <a:off x="9772617" y="5180383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D8CBE8-951A-814C-93A1-2FA204C29DD4}"/>
              </a:ext>
            </a:extLst>
          </p:cNvPr>
          <p:cNvSpPr/>
          <p:nvPr/>
        </p:nvSpPr>
        <p:spPr>
          <a:xfrm>
            <a:off x="9782172" y="5584651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163BEA-C0E4-7948-8C21-33DF14ACBB97}"/>
              </a:ext>
            </a:extLst>
          </p:cNvPr>
          <p:cNvSpPr/>
          <p:nvPr/>
        </p:nvSpPr>
        <p:spPr>
          <a:xfrm>
            <a:off x="9730855" y="5935240"/>
            <a:ext cx="274766" cy="2821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B853E-AC9C-0B42-88B1-9DD47BB2F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4894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19F-A158-FE4F-A910-74D27A8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2.0 versus ADE 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699E-B9E7-1840-A1BC-72EF50BE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BEB62-45EE-A047-9BE1-7F83A476B7C2}"/>
              </a:ext>
            </a:extLst>
          </p:cNvPr>
          <p:cNvSpPr/>
          <p:nvPr/>
        </p:nvSpPr>
        <p:spPr>
          <a:xfrm>
            <a:off x="5879685" y="1420845"/>
            <a:ext cx="4212770" cy="4646712"/>
          </a:xfrm>
          <a:prstGeom prst="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90421-6CB9-1149-9342-B383BAC14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4666" y="1427623"/>
            <a:ext cx="4217789" cy="1997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E6D1C6-F97E-FD44-A18F-EAC740418CA3}"/>
              </a:ext>
            </a:extLst>
          </p:cNvPr>
          <p:cNvSpPr/>
          <p:nvPr/>
        </p:nvSpPr>
        <p:spPr>
          <a:xfrm>
            <a:off x="1684436" y="1420845"/>
            <a:ext cx="4097278" cy="4646712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BF939-1D8E-1B47-80B8-ADAFBDC15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855" y="1420844"/>
            <a:ext cx="1785944" cy="1822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13390E-6ABF-9845-AEB3-CCC80C695A3C}"/>
              </a:ext>
            </a:extLst>
          </p:cNvPr>
          <p:cNvSpPr txBox="1"/>
          <p:nvPr/>
        </p:nvSpPr>
        <p:spPr>
          <a:xfrm>
            <a:off x="1862857" y="1842670"/>
            <a:ext cx="37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ADE 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DB672-B861-BD4A-9F2E-33FF88F60D63}"/>
              </a:ext>
            </a:extLst>
          </p:cNvPr>
          <p:cNvSpPr txBox="1"/>
          <p:nvPr/>
        </p:nvSpPr>
        <p:spPr>
          <a:xfrm>
            <a:off x="1679415" y="2650677"/>
            <a:ext cx="4102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Compliant &amp; traditional</a:t>
            </a:r>
          </a:p>
          <a:p>
            <a:pPr algn="ctr"/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A03B18-B949-C641-B0BF-C90AFA7FC6D9}"/>
              </a:ext>
            </a:extLst>
          </p:cNvPr>
          <p:cNvCxnSpPr>
            <a:cxnSpLocks/>
          </p:cNvCxnSpPr>
          <p:nvPr/>
        </p:nvCxnSpPr>
        <p:spPr>
          <a:xfrm>
            <a:off x="3188425" y="3145000"/>
            <a:ext cx="918848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40DCD3-5E1F-894F-9782-DEBFFBF8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39" y="3342155"/>
            <a:ext cx="4097276" cy="2831720"/>
          </a:xfrm>
        </p:spPr>
        <p:txBody>
          <a:bodyPr/>
          <a:lstStyle/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O&amp;M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Scale Up/Down with Human Intervention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only with Pre-screened</a:t>
            </a:r>
            <a:b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“structured” Data</a:t>
            </a:r>
          </a:p>
          <a:p>
            <a:pPr lvl="1">
              <a:spcBef>
                <a:spcPts val="420"/>
              </a:spcBef>
            </a:pP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Hunting and Pecking for data</a:t>
            </a:r>
          </a:p>
          <a:p>
            <a:pPr lvl="1">
              <a:spcBef>
                <a:spcPts val="420"/>
              </a:spcBef>
            </a:pPr>
            <a:r>
              <a:rPr lang="en-US" sz="17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Siloed</a:t>
            </a:r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non-collaborative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D73ED8-91DC-4C44-BEB4-81E7E4EA22AC}"/>
              </a:ext>
            </a:extLst>
          </p:cNvPr>
          <p:cNvSpPr txBox="1">
            <a:spLocks/>
          </p:cNvSpPr>
          <p:nvPr/>
        </p:nvSpPr>
        <p:spPr>
          <a:xfrm>
            <a:off x="6091956" y="3342155"/>
            <a:ext cx="3921435" cy="283172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Focus on Innovation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Fully Automated Scale</a:t>
            </a:r>
            <a:br>
              <a:rPr lang="en-US" sz="1750" dirty="0">
                <a:latin typeface="+mn-lt"/>
              </a:rPr>
            </a:br>
            <a:r>
              <a:rPr lang="en-US" sz="1750" dirty="0">
                <a:latin typeface="+mn-lt"/>
              </a:rPr>
              <a:t>Up/Down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Greater Insights with All Available Pertinent Data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Google-like Search</a:t>
            </a:r>
          </a:p>
          <a:p>
            <a:pPr lvl="1">
              <a:buClr>
                <a:srgbClr val="00B0F0"/>
              </a:buClr>
            </a:pPr>
            <a:r>
              <a:rPr lang="en-US" sz="1750" dirty="0">
                <a:latin typeface="+mn-lt"/>
              </a:rPr>
              <a:t>Real-time data 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3C0E7-CFE4-C940-A598-E9EC137C3EAF}"/>
              </a:ext>
            </a:extLst>
          </p:cNvPr>
          <p:cNvSpPr txBox="1"/>
          <p:nvPr/>
        </p:nvSpPr>
        <p:spPr>
          <a:xfrm>
            <a:off x="6820747" y="1842670"/>
            <a:ext cx="258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ADE RI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6FD61-F338-BF40-AC89-E2C16329A005}"/>
              </a:ext>
            </a:extLst>
          </p:cNvPr>
          <p:cNvSpPr txBox="1"/>
          <p:nvPr/>
        </p:nvSpPr>
        <p:spPr>
          <a:xfrm>
            <a:off x="5874666" y="2650677"/>
            <a:ext cx="444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Modern &amp; advanced</a:t>
            </a:r>
            <a:endParaRPr lang="en-US" sz="16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656A72-2C8A-684F-BF6D-453128B0FBC7}"/>
              </a:ext>
            </a:extLst>
          </p:cNvPr>
          <p:cNvCxnSpPr>
            <a:cxnSpLocks/>
          </p:cNvCxnSpPr>
          <p:nvPr/>
        </p:nvCxnSpPr>
        <p:spPr>
          <a:xfrm>
            <a:off x="7653396" y="3145000"/>
            <a:ext cx="918848" cy="0"/>
          </a:xfrm>
          <a:prstGeom prst="line">
            <a:avLst/>
          </a:prstGeom>
          <a:ln w="4445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D9927C-F1FE-B24D-BDA8-C76F12F39030}"/>
              </a:ext>
            </a:extLst>
          </p:cNvPr>
          <p:cNvSpPr txBox="1"/>
          <p:nvPr/>
        </p:nvSpPr>
        <p:spPr>
          <a:xfrm>
            <a:off x="4782888" y="6494585"/>
            <a:ext cx="643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Unclassified</a:t>
            </a:r>
            <a:r>
              <a:rPr lang="en-US" sz="1200" dirty="0"/>
              <a:t>					</a:t>
            </a:r>
            <a:r>
              <a:rPr lang="en-US" sz="1200" dirty="0">
                <a:solidFill>
                  <a:srgbClr val="FF0000"/>
                </a:solidFill>
              </a:rPr>
              <a:t> Draft//Pre-Decisional</a:t>
            </a:r>
          </a:p>
        </p:txBody>
      </p:sp>
    </p:spTree>
    <p:extLst>
      <p:ext uri="{BB962C8B-B14F-4D97-AF65-F5344CB8AC3E}">
        <p14:creationId xmlns:p14="http://schemas.microsoft.com/office/powerpoint/2010/main" val="1194479664"/>
      </p:ext>
    </p:extLst>
  </p:cSld>
  <p:clrMapOvr>
    <a:masterClrMapping/>
  </p:clrMapOvr>
</p:sld>
</file>

<file path=ppt/theme/theme1.xml><?xml version="1.0" encoding="utf-8"?>
<a:theme xmlns:a="http://schemas.openxmlformats.org/drawingml/2006/main" name="NW Narrow Master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174DE273-7923-6448-AAE3-34B6E676E6ED}"/>
    </a:ext>
  </a:extLst>
</a:theme>
</file>

<file path=ppt/theme/theme2.xml><?xml version="1.0" encoding="utf-8"?>
<a:theme xmlns:a="http://schemas.openxmlformats.org/drawingml/2006/main" name="Wide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3.xml><?xml version="1.0" encoding="utf-8"?>
<a:theme xmlns:a="http://schemas.openxmlformats.org/drawingml/2006/main" name="FC Master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5FBD1351-C2B5-444C-9D21-5D7319060F93}"/>
    </a:ext>
  </a:extLst>
</a:theme>
</file>

<file path=ppt/theme/theme4.xml><?xml version="1.0" encoding="utf-8"?>
<a:theme xmlns:a="http://schemas.openxmlformats.org/drawingml/2006/main" name="Wide">
  <a:themeElements>
    <a:clrScheme name="Booz Allen Blu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5.xml><?xml version="1.0" encoding="utf-8"?>
<a:theme xmlns:a="http://schemas.openxmlformats.org/drawingml/2006/main" name="NW Narrow Master">
  <a:themeElements>
    <a:clrScheme name="Booz Allen Blu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174DE273-7923-6448-AAE3-34B6E676E6ED}"/>
    </a:ext>
  </a:extLst>
</a:theme>
</file>

<file path=ppt/theme/theme6.xml><?xml version="1.0" encoding="utf-8"?>
<a:theme xmlns:a="http://schemas.openxmlformats.org/drawingml/2006/main" name="1_Wide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ide" id="{24D5CF80-6A67-EA4C-9B86-E0A341CB70F3}" vid="{E8104B33-B338-2B4B-9BCA-8D910DBD933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stream xmlns="262abe3a-8081-43eb-9132-bc35ad6e061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569B665B6E7439402BB0410D698C0" ma:contentTypeVersion="13" ma:contentTypeDescription="Create a new document." ma:contentTypeScope="" ma:versionID="6d3f4b3fd87980bcb098aa070ce4bc1e">
  <xsd:schema xmlns:xsd="http://www.w3.org/2001/XMLSchema" xmlns:xs="http://www.w3.org/2001/XMLSchema" xmlns:p="http://schemas.microsoft.com/office/2006/metadata/properties" xmlns:ns2="9f194ba5-91b1-42d3-9a76-3b513ff892cd" xmlns:ns3="262abe3a-8081-43eb-9132-bc35ad6e0615" targetNamespace="http://schemas.microsoft.com/office/2006/metadata/properties" ma:root="true" ma:fieldsID="dee43c5fd06933f138788289a6631c09" ns2:_="" ns3:_="">
    <xsd:import namespace="9f194ba5-91b1-42d3-9a76-3b513ff892cd"/>
    <xsd:import namespace="262abe3a-8081-43eb-9132-bc35ad6e061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Workstream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94ba5-91b1-42d3-9a76-3b513ff892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abe3a-8081-43eb-9132-bc35ad6e0615" elementFormDefault="qualified">
    <xsd:import namespace="http://schemas.microsoft.com/office/2006/documentManagement/types"/>
    <xsd:import namespace="http://schemas.microsoft.com/office/infopath/2007/PartnerControls"/>
    <xsd:element name="Workstream" ma:index="10" nillable="true" ma:displayName="Workstream" ma:format="Dropdown" ma:internalName="Workstream">
      <xsd:simpleType>
        <xsd:restriction base="dms:Choice">
          <xsd:enumeration value="Requirements"/>
          <xsd:enumeration value="Communications"/>
          <xsd:enumeration value="Organizational Planning"/>
          <xsd:enumeration value="Cloud"/>
          <xsd:enumeration value="ADE"/>
          <xsd:enumeration value="55 to 1 Portfolio"/>
          <xsd:enumeration value="CIO Support"/>
        </xsd:restriction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281D3-84AD-4429-B48D-4BFC4A4C584A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f194ba5-91b1-42d3-9a76-3b513ff89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62abe3a-8081-43eb-9132-bc35ad6e061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D69B6F-CD1A-416E-B2A3-E87C36CCD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58B05-A155-4BEC-BF22-1928E49F3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94ba5-91b1-42d3-9a76-3b513ff892cd"/>
    <ds:schemaRef ds:uri="262abe3a-8081-43eb-9132-bc35ad6e0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977</Words>
  <Application>Microsoft Macintosh PowerPoint</Application>
  <PresentationFormat>Widescreen</PresentationFormat>
  <Paragraphs>208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Georgia</vt:lpstr>
      <vt:lpstr>Helvetica</vt:lpstr>
      <vt:lpstr>LucidaGrande</vt:lpstr>
      <vt:lpstr>Oswald</vt:lpstr>
      <vt:lpstr>Oswald</vt:lpstr>
      <vt:lpstr>NW Narrow Master</vt:lpstr>
      <vt:lpstr>Wide</vt:lpstr>
      <vt:lpstr>FC Master</vt:lpstr>
      <vt:lpstr>Wide</vt:lpstr>
      <vt:lpstr>NW Narrow Master</vt:lpstr>
      <vt:lpstr>1_Wide</vt:lpstr>
      <vt:lpstr>Authoritative Data Environment (ADE) Reference Implementation (RI) </vt:lpstr>
      <vt:lpstr>PowerPoint Presentation</vt:lpstr>
      <vt:lpstr>Challenges of ADE 2.0</vt:lpstr>
      <vt:lpstr>Case Studies Showing Importance of Cloud-Native Tech</vt:lpstr>
      <vt:lpstr>Architectural Overview - Reference Implementation</vt:lpstr>
      <vt:lpstr>Technical architecture</vt:lpstr>
      <vt:lpstr>Cloud Services for ADE RI</vt:lpstr>
      <vt:lpstr>PowerPoint Presentation</vt:lpstr>
      <vt:lpstr>ADE 2.0 versus ADE RI</vt:lpstr>
      <vt:lpstr>ADE Reference Implementation Data Improvements</vt:lpstr>
      <vt:lpstr>Why It Matters</vt:lpstr>
      <vt:lpstr>PowerPoint Presentation</vt:lpstr>
      <vt:lpstr>Labor and cloud Costs</vt:lpstr>
      <vt:lpstr>ADE 2.0 Costs</vt:lpstr>
      <vt:lpstr>Daily costs as of 17 Jan 2019</vt:lpstr>
      <vt:lpstr>Topic cluster data dump</vt:lpstr>
      <vt:lpstr>API as a “Switchboard’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MPT&amp;E 55 to 1 Sprint 0 Final Results</dc:title>
  <dc:creator>Arney, Margaret [USA]</dc:creator>
  <cp:lastModifiedBy>Singal, Ankush K [USA]</cp:lastModifiedBy>
  <cp:revision>92</cp:revision>
  <cp:lastPrinted>2019-01-23T15:36:30Z</cp:lastPrinted>
  <dcterms:modified xsi:type="dcterms:W3CDTF">2019-03-19T15:57:31Z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0x0101009D2569B665B6E7439402BB0410D698C0</vt:lpwstr>
  </property>
  <property fmtid="{D5CDD505-2E9C-101B-9397-08002B2CF9AE}" pid="3" name="Order">
    <vt:r8>447800</vt:r8>
  </property>
</Properties>
</file>